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1.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87" r:id="rId3"/>
    <p:sldMasterId id="2147483700" r:id="rId4"/>
    <p:sldMasterId id="2147483712" r:id="rId5"/>
    <p:sldMasterId id="2147483724" r:id="rId6"/>
    <p:sldMasterId id="2147483739" r:id="rId7"/>
    <p:sldMasterId id="2147483751" r:id="rId8"/>
  </p:sldMasterIdLst>
  <p:notesMasterIdLst>
    <p:notesMasterId r:id="rId74"/>
  </p:notesMasterIdLst>
  <p:sldIdLst>
    <p:sldId id="8833" r:id="rId9"/>
    <p:sldId id="2141413642" r:id="rId10"/>
    <p:sldId id="2141412277" r:id="rId11"/>
    <p:sldId id="2141412311" r:id="rId12"/>
    <p:sldId id="2141412328" r:id="rId13"/>
    <p:sldId id="2141412329" r:id="rId14"/>
    <p:sldId id="2141414816" r:id="rId15"/>
    <p:sldId id="1393" r:id="rId16"/>
    <p:sldId id="2141414815" r:id="rId17"/>
    <p:sldId id="1394" r:id="rId18"/>
    <p:sldId id="2141414814" r:id="rId19"/>
    <p:sldId id="2141412608" r:id="rId20"/>
    <p:sldId id="1396" r:id="rId21"/>
    <p:sldId id="2141412607" r:id="rId22"/>
    <p:sldId id="2141412609" r:id="rId23"/>
    <p:sldId id="2141412606" r:id="rId24"/>
    <p:sldId id="2141414827" r:id="rId25"/>
    <p:sldId id="2141414818" r:id="rId26"/>
    <p:sldId id="2141414823" r:id="rId27"/>
    <p:sldId id="2141414821" r:id="rId28"/>
    <p:sldId id="2141414824" r:id="rId29"/>
    <p:sldId id="2449" r:id="rId30"/>
    <p:sldId id="525" r:id="rId31"/>
    <p:sldId id="8818" r:id="rId32"/>
    <p:sldId id="8790" r:id="rId33"/>
    <p:sldId id="2141413646" r:id="rId34"/>
    <p:sldId id="2493" r:id="rId35"/>
    <p:sldId id="2141414822" r:id="rId36"/>
    <p:sldId id="2141414825" r:id="rId37"/>
    <p:sldId id="2040" r:id="rId38"/>
    <p:sldId id="2141413657" r:id="rId39"/>
    <p:sldId id="8795" r:id="rId40"/>
    <p:sldId id="2141413649" r:id="rId41"/>
    <p:sldId id="8826" r:id="rId42"/>
    <p:sldId id="1911" r:id="rId43"/>
    <p:sldId id="8825" r:id="rId44"/>
    <p:sldId id="2141413652" r:id="rId45"/>
    <p:sldId id="8890" r:id="rId46"/>
    <p:sldId id="8827" r:id="rId47"/>
    <p:sldId id="8794" r:id="rId48"/>
    <p:sldId id="8889" r:id="rId49"/>
    <p:sldId id="2141413650" r:id="rId50"/>
    <p:sldId id="8892" r:id="rId51"/>
    <p:sldId id="2141413660" r:id="rId52"/>
    <p:sldId id="312" r:id="rId53"/>
    <p:sldId id="8796" r:id="rId54"/>
    <p:sldId id="2141413653" r:id="rId55"/>
    <p:sldId id="2141413658" r:id="rId56"/>
    <p:sldId id="8887" r:id="rId57"/>
    <p:sldId id="2141413654" r:id="rId58"/>
    <p:sldId id="8781" r:id="rId59"/>
    <p:sldId id="2141413671" r:id="rId60"/>
    <p:sldId id="2141413673" r:id="rId61"/>
    <p:sldId id="8799" r:id="rId62"/>
    <p:sldId id="8800" r:id="rId63"/>
    <p:sldId id="2141413670" r:id="rId64"/>
    <p:sldId id="2141411974" r:id="rId65"/>
    <p:sldId id="2141411700" r:id="rId66"/>
    <p:sldId id="513" r:id="rId67"/>
    <p:sldId id="2141412302" r:id="rId68"/>
    <p:sldId id="2141414826" r:id="rId69"/>
    <p:sldId id="4990" r:id="rId70"/>
    <p:sldId id="257" r:id="rId71"/>
    <p:sldId id="2141413655" r:id="rId72"/>
    <p:sldId id="2141413666"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16"/>
    <p:restoredTop sz="94716"/>
  </p:normalViewPr>
  <p:slideViewPr>
    <p:cSldViewPr snapToGrid="0">
      <p:cViewPr varScale="1">
        <p:scale>
          <a:sx n="103" d="100"/>
          <a:sy n="103" d="100"/>
        </p:scale>
        <p:origin x="848" y="184"/>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C0C4D2-4728-C441-B461-78A7C6AFBD15}" type="doc">
      <dgm:prSet loTypeId="urn:microsoft.com/office/officeart/2005/8/layout/arrow2" loCatId="" qsTypeId="urn:microsoft.com/office/officeart/2005/8/quickstyle/simple1" qsCatId="simple" csTypeId="urn:microsoft.com/office/officeart/2005/8/colors/accent6_5" csCatId="accent6" phldr="1"/>
      <dgm:spPr/>
    </dgm:pt>
    <dgm:pt modelId="{F4F30496-5A74-7645-8B1D-083095FC4557}">
      <dgm:prSet phldrT="[Text]" custT="1"/>
      <dgm:spPr/>
      <dgm:t>
        <a:bodyPr/>
        <a:lstStyle/>
        <a:p>
          <a:r>
            <a:rPr lang="en-US" sz="2400" dirty="0">
              <a:latin typeface="Century Gothic" panose="020B0502020202020204" pitchFamily="34" charset="0"/>
            </a:rPr>
            <a:t>Unproductive Failure</a:t>
          </a:r>
        </a:p>
      </dgm:t>
    </dgm:pt>
    <dgm:pt modelId="{63C55161-F638-DA4C-8979-26E62FFE1799}" type="parTrans" cxnId="{9032F77F-5594-F142-BFAA-9253D5D11C2E}">
      <dgm:prSet/>
      <dgm:spPr/>
      <dgm:t>
        <a:bodyPr/>
        <a:lstStyle/>
        <a:p>
          <a:endParaRPr lang="en-US"/>
        </a:p>
      </dgm:t>
    </dgm:pt>
    <dgm:pt modelId="{3FFF3763-BC46-3A47-B7A3-705DC482DAD0}" type="sibTrans" cxnId="{9032F77F-5594-F142-BFAA-9253D5D11C2E}">
      <dgm:prSet/>
      <dgm:spPr/>
      <dgm:t>
        <a:bodyPr/>
        <a:lstStyle/>
        <a:p>
          <a:endParaRPr lang="en-US"/>
        </a:p>
      </dgm:t>
    </dgm:pt>
    <dgm:pt modelId="{8AFC1022-C640-AD4B-8AE9-753FACC87018}">
      <dgm:prSet phldrT="[Text]" custT="1"/>
      <dgm:spPr/>
      <dgm:t>
        <a:bodyPr/>
        <a:lstStyle/>
        <a:p>
          <a:r>
            <a:rPr lang="en-US" sz="2400" dirty="0">
              <a:latin typeface="Century Gothic" panose="020B0502020202020204" pitchFamily="34" charset="0"/>
            </a:rPr>
            <a:t>Unproductive Success </a:t>
          </a:r>
        </a:p>
      </dgm:t>
    </dgm:pt>
    <dgm:pt modelId="{54A9F999-5FCB-5247-A42A-CAA62B744B78}" type="parTrans" cxnId="{58678425-85C0-D644-8BB0-DF9B227368D4}">
      <dgm:prSet/>
      <dgm:spPr/>
      <dgm:t>
        <a:bodyPr/>
        <a:lstStyle/>
        <a:p>
          <a:endParaRPr lang="en-US"/>
        </a:p>
      </dgm:t>
    </dgm:pt>
    <dgm:pt modelId="{9DC1991B-874A-4440-893A-D663FACC04F4}" type="sibTrans" cxnId="{58678425-85C0-D644-8BB0-DF9B227368D4}">
      <dgm:prSet/>
      <dgm:spPr/>
      <dgm:t>
        <a:bodyPr/>
        <a:lstStyle/>
        <a:p>
          <a:endParaRPr lang="en-US"/>
        </a:p>
      </dgm:t>
    </dgm:pt>
    <dgm:pt modelId="{C07F3C16-ADA7-3B48-B682-9FCC7F1AC4EE}">
      <dgm:prSet phldrT="[Text]" custT="1"/>
      <dgm:spPr/>
      <dgm:t>
        <a:bodyPr/>
        <a:lstStyle/>
        <a:p>
          <a:r>
            <a:rPr lang="en-US" sz="2400" dirty="0">
              <a:latin typeface="Century Gothic" panose="020B0502020202020204" pitchFamily="34" charset="0"/>
            </a:rPr>
            <a:t>Productive Success</a:t>
          </a:r>
        </a:p>
      </dgm:t>
    </dgm:pt>
    <dgm:pt modelId="{65534730-75D3-1C40-AFAD-3FEE270E6D43}" type="parTrans" cxnId="{901528F1-F88F-994E-9219-16B4C219CE06}">
      <dgm:prSet/>
      <dgm:spPr/>
      <dgm:t>
        <a:bodyPr/>
        <a:lstStyle/>
        <a:p>
          <a:endParaRPr lang="en-US"/>
        </a:p>
      </dgm:t>
    </dgm:pt>
    <dgm:pt modelId="{C2B41B64-652C-3F49-8542-3496B09CF72D}" type="sibTrans" cxnId="{901528F1-F88F-994E-9219-16B4C219CE06}">
      <dgm:prSet/>
      <dgm:spPr/>
      <dgm:t>
        <a:bodyPr/>
        <a:lstStyle/>
        <a:p>
          <a:endParaRPr lang="en-US"/>
        </a:p>
      </dgm:t>
    </dgm:pt>
    <dgm:pt modelId="{3F997895-25F7-D44B-AE86-A10652993F33}">
      <dgm:prSet custT="1"/>
      <dgm:spPr/>
      <dgm:t>
        <a:bodyPr/>
        <a:lstStyle/>
        <a:p>
          <a:r>
            <a:rPr lang="en-US" sz="2400" dirty="0">
              <a:latin typeface="Century Gothic" panose="020B0502020202020204" pitchFamily="34" charset="0"/>
            </a:rPr>
            <a:t>Productive Failure</a:t>
          </a:r>
        </a:p>
      </dgm:t>
    </dgm:pt>
    <dgm:pt modelId="{B658EECE-F5AB-7749-90E6-3920BF271756}" type="parTrans" cxnId="{11291220-F4EC-564D-968C-8D99534AE5C4}">
      <dgm:prSet/>
      <dgm:spPr/>
      <dgm:t>
        <a:bodyPr/>
        <a:lstStyle/>
        <a:p>
          <a:endParaRPr lang="en-US"/>
        </a:p>
      </dgm:t>
    </dgm:pt>
    <dgm:pt modelId="{001F9BD4-5423-8B4A-8E3B-B625CA4FB9A5}" type="sibTrans" cxnId="{11291220-F4EC-564D-968C-8D99534AE5C4}">
      <dgm:prSet/>
      <dgm:spPr/>
      <dgm:t>
        <a:bodyPr/>
        <a:lstStyle/>
        <a:p>
          <a:endParaRPr lang="en-US"/>
        </a:p>
      </dgm:t>
    </dgm:pt>
    <dgm:pt modelId="{FD4116EB-53E9-8548-8D83-E7A784720716}" type="pres">
      <dgm:prSet presAssocID="{46C0C4D2-4728-C441-B461-78A7C6AFBD15}" presName="arrowDiagram" presStyleCnt="0">
        <dgm:presLayoutVars>
          <dgm:chMax val="5"/>
          <dgm:dir/>
          <dgm:resizeHandles val="exact"/>
        </dgm:presLayoutVars>
      </dgm:prSet>
      <dgm:spPr/>
    </dgm:pt>
    <dgm:pt modelId="{13040BFB-5470-3247-A27B-D9DDF70DE96D}" type="pres">
      <dgm:prSet presAssocID="{46C0C4D2-4728-C441-B461-78A7C6AFBD15}" presName="arrow" presStyleLbl="bgShp" presStyleIdx="0" presStyleCnt="1"/>
      <dgm:spPr/>
    </dgm:pt>
    <dgm:pt modelId="{B36438B4-0229-9145-B82D-F32BF3C1AB2F}" type="pres">
      <dgm:prSet presAssocID="{46C0C4D2-4728-C441-B461-78A7C6AFBD15}" presName="arrowDiagram4" presStyleCnt="0"/>
      <dgm:spPr/>
    </dgm:pt>
    <dgm:pt modelId="{05D5AF32-F56F-7A4C-A54A-C6A12F8B35C0}" type="pres">
      <dgm:prSet presAssocID="{F4F30496-5A74-7645-8B1D-083095FC4557}" presName="bullet4a" presStyleLbl="node1" presStyleIdx="0" presStyleCnt="4"/>
      <dgm:spPr/>
    </dgm:pt>
    <dgm:pt modelId="{AA51802A-A62C-D442-AC92-3E394CEC17C6}" type="pres">
      <dgm:prSet presAssocID="{F4F30496-5A74-7645-8B1D-083095FC4557}" presName="textBox4a" presStyleLbl="revTx" presStyleIdx="0" presStyleCnt="4" custScaleX="140011" custLinFactNeighborX="37766" custLinFactNeighborY="0">
        <dgm:presLayoutVars>
          <dgm:bulletEnabled val="1"/>
        </dgm:presLayoutVars>
      </dgm:prSet>
      <dgm:spPr/>
    </dgm:pt>
    <dgm:pt modelId="{985C09F1-F2F3-0D45-A94F-FDA3B0F2F786}" type="pres">
      <dgm:prSet presAssocID="{8AFC1022-C640-AD4B-8AE9-753FACC87018}" presName="bullet4b" presStyleLbl="node1" presStyleIdx="1" presStyleCnt="4"/>
      <dgm:spPr/>
    </dgm:pt>
    <dgm:pt modelId="{9766681E-C1B7-5F47-B588-D6BCCDDA1824}" type="pres">
      <dgm:prSet presAssocID="{8AFC1022-C640-AD4B-8AE9-753FACC87018}" presName="textBox4b" presStyleLbl="revTx" presStyleIdx="1" presStyleCnt="4" custScaleX="137595" custLinFactNeighborX="34287" custLinFactNeighborY="0">
        <dgm:presLayoutVars>
          <dgm:bulletEnabled val="1"/>
        </dgm:presLayoutVars>
      </dgm:prSet>
      <dgm:spPr/>
    </dgm:pt>
    <dgm:pt modelId="{684AEACE-3F78-F647-8493-9C3B62EE2F58}" type="pres">
      <dgm:prSet presAssocID="{C07F3C16-ADA7-3B48-B682-9FCC7F1AC4EE}" presName="bullet4c" presStyleLbl="node1" presStyleIdx="2" presStyleCnt="4"/>
      <dgm:spPr/>
    </dgm:pt>
    <dgm:pt modelId="{67C14428-FB1F-6B49-99E3-396E1F75F682}" type="pres">
      <dgm:prSet presAssocID="{C07F3C16-ADA7-3B48-B682-9FCC7F1AC4EE}" presName="textBox4c" presStyleLbl="revTx" presStyleIdx="2" presStyleCnt="4" custScaleX="128549" custLinFactNeighborX="26652" custLinFactNeighborY="1115">
        <dgm:presLayoutVars>
          <dgm:bulletEnabled val="1"/>
        </dgm:presLayoutVars>
      </dgm:prSet>
      <dgm:spPr/>
    </dgm:pt>
    <dgm:pt modelId="{B0E25DCB-964A-4148-961C-58499AC6EFAD}" type="pres">
      <dgm:prSet presAssocID="{3F997895-25F7-D44B-AE86-A10652993F33}" presName="bullet4d" presStyleLbl="node1" presStyleIdx="3" presStyleCnt="4"/>
      <dgm:spPr/>
    </dgm:pt>
    <dgm:pt modelId="{84F454A1-DB5F-2247-9760-CE1F9A8B9C96}" type="pres">
      <dgm:prSet presAssocID="{3F997895-25F7-D44B-AE86-A10652993F33}" presName="textBox4d" presStyleLbl="revTx" presStyleIdx="3" presStyleCnt="4" custScaleX="138455" custLinFactNeighborX="32481" custLinFactNeighborY="3363">
        <dgm:presLayoutVars>
          <dgm:bulletEnabled val="1"/>
        </dgm:presLayoutVars>
      </dgm:prSet>
      <dgm:spPr/>
    </dgm:pt>
  </dgm:ptLst>
  <dgm:cxnLst>
    <dgm:cxn modelId="{11291220-F4EC-564D-968C-8D99534AE5C4}" srcId="{46C0C4D2-4728-C441-B461-78A7C6AFBD15}" destId="{3F997895-25F7-D44B-AE86-A10652993F33}" srcOrd="3" destOrd="0" parTransId="{B658EECE-F5AB-7749-90E6-3920BF271756}" sibTransId="{001F9BD4-5423-8B4A-8E3B-B625CA4FB9A5}"/>
    <dgm:cxn modelId="{58678425-85C0-D644-8BB0-DF9B227368D4}" srcId="{46C0C4D2-4728-C441-B461-78A7C6AFBD15}" destId="{8AFC1022-C640-AD4B-8AE9-753FACC87018}" srcOrd="1" destOrd="0" parTransId="{54A9F999-5FCB-5247-A42A-CAA62B744B78}" sibTransId="{9DC1991B-874A-4440-893A-D663FACC04F4}"/>
    <dgm:cxn modelId="{AADE4D40-2D1A-4A42-815B-FA3BE83053BC}" type="presOf" srcId="{F4F30496-5A74-7645-8B1D-083095FC4557}" destId="{AA51802A-A62C-D442-AC92-3E394CEC17C6}" srcOrd="0" destOrd="0" presId="urn:microsoft.com/office/officeart/2005/8/layout/arrow2"/>
    <dgm:cxn modelId="{D6B62047-ED03-4440-B808-F32DFDD7B9C2}" type="presOf" srcId="{3F997895-25F7-D44B-AE86-A10652993F33}" destId="{84F454A1-DB5F-2247-9760-CE1F9A8B9C96}" srcOrd="0" destOrd="0" presId="urn:microsoft.com/office/officeart/2005/8/layout/arrow2"/>
    <dgm:cxn modelId="{7E994E5A-7ADE-5043-BB24-B0C2F02B1354}" type="presOf" srcId="{46C0C4D2-4728-C441-B461-78A7C6AFBD15}" destId="{FD4116EB-53E9-8548-8D83-E7A784720716}" srcOrd="0" destOrd="0" presId="urn:microsoft.com/office/officeart/2005/8/layout/arrow2"/>
    <dgm:cxn modelId="{9032F77F-5594-F142-BFAA-9253D5D11C2E}" srcId="{46C0C4D2-4728-C441-B461-78A7C6AFBD15}" destId="{F4F30496-5A74-7645-8B1D-083095FC4557}" srcOrd="0" destOrd="0" parTransId="{63C55161-F638-DA4C-8979-26E62FFE1799}" sibTransId="{3FFF3763-BC46-3A47-B7A3-705DC482DAD0}"/>
    <dgm:cxn modelId="{BF168884-7E2B-4949-9211-0096DA5D2E16}" type="presOf" srcId="{8AFC1022-C640-AD4B-8AE9-753FACC87018}" destId="{9766681E-C1B7-5F47-B588-D6BCCDDA1824}" srcOrd="0" destOrd="0" presId="urn:microsoft.com/office/officeart/2005/8/layout/arrow2"/>
    <dgm:cxn modelId="{901528F1-F88F-994E-9219-16B4C219CE06}" srcId="{46C0C4D2-4728-C441-B461-78A7C6AFBD15}" destId="{C07F3C16-ADA7-3B48-B682-9FCC7F1AC4EE}" srcOrd="2" destOrd="0" parTransId="{65534730-75D3-1C40-AFAD-3FEE270E6D43}" sibTransId="{C2B41B64-652C-3F49-8542-3496B09CF72D}"/>
    <dgm:cxn modelId="{9814E0FA-58D1-674E-BD1F-9B2CC6130476}" type="presOf" srcId="{C07F3C16-ADA7-3B48-B682-9FCC7F1AC4EE}" destId="{67C14428-FB1F-6B49-99E3-396E1F75F682}" srcOrd="0" destOrd="0" presId="urn:microsoft.com/office/officeart/2005/8/layout/arrow2"/>
    <dgm:cxn modelId="{47DA8D63-56EF-0242-AB72-87E6F5788528}" type="presParOf" srcId="{FD4116EB-53E9-8548-8D83-E7A784720716}" destId="{13040BFB-5470-3247-A27B-D9DDF70DE96D}" srcOrd="0" destOrd="0" presId="urn:microsoft.com/office/officeart/2005/8/layout/arrow2"/>
    <dgm:cxn modelId="{021419A3-309B-EF4B-AF44-BE03E5699894}" type="presParOf" srcId="{FD4116EB-53E9-8548-8D83-E7A784720716}" destId="{B36438B4-0229-9145-B82D-F32BF3C1AB2F}" srcOrd="1" destOrd="0" presId="urn:microsoft.com/office/officeart/2005/8/layout/arrow2"/>
    <dgm:cxn modelId="{06C955F1-4BE9-B449-B044-328604F63211}" type="presParOf" srcId="{B36438B4-0229-9145-B82D-F32BF3C1AB2F}" destId="{05D5AF32-F56F-7A4C-A54A-C6A12F8B35C0}" srcOrd="0" destOrd="0" presId="urn:microsoft.com/office/officeart/2005/8/layout/arrow2"/>
    <dgm:cxn modelId="{5ED9809F-C467-264B-8D67-1E87B5020696}" type="presParOf" srcId="{B36438B4-0229-9145-B82D-F32BF3C1AB2F}" destId="{AA51802A-A62C-D442-AC92-3E394CEC17C6}" srcOrd="1" destOrd="0" presId="urn:microsoft.com/office/officeart/2005/8/layout/arrow2"/>
    <dgm:cxn modelId="{ACC4FF94-E119-2145-BF63-652121014309}" type="presParOf" srcId="{B36438B4-0229-9145-B82D-F32BF3C1AB2F}" destId="{985C09F1-F2F3-0D45-A94F-FDA3B0F2F786}" srcOrd="2" destOrd="0" presId="urn:microsoft.com/office/officeart/2005/8/layout/arrow2"/>
    <dgm:cxn modelId="{EC354D19-446B-9F49-B708-7C83D3380D87}" type="presParOf" srcId="{B36438B4-0229-9145-B82D-F32BF3C1AB2F}" destId="{9766681E-C1B7-5F47-B588-D6BCCDDA1824}" srcOrd="3" destOrd="0" presId="urn:microsoft.com/office/officeart/2005/8/layout/arrow2"/>
    <dgm:cxn modelId="{364979DF-9A6F-4242-AB03-C7783B78D20C}" type="presParOf" srcId="{B36438B4-0229-9145-B82D-F32BF3C1AB2F}" destId="{684AEACE-3F78-F647-8493-9C3B62EE2F58}" srcOrd="4" destOrd="0" presId="urn:microsoft.com/office/officeart/2005/8/layout/arrow2"/>
    <dgm:cxn modelId="{70BB4F3E-2721-B448-916E-B99EE4D77AB5}" type="presParOf" srcId="{B36438B4-0229-9145-B82D-F32BF3C1AB2F}" destId="{67C14428-FB1F-6B49-99E3-396E1F75F682}" srcOrd="5" destOrd="0" presId="urn:microsoft.com/office/officeart/2005/8/layout/arrow2"/>
    <dgm:cxn modelId="{1CB4375F-65C9-A64F-8E2D-645A08140A6D}" type="presParOf" srcId="{B36438B4-0229-9145-B82D-F32BF3C1AB2F}" destId="{B0E25DCB-964A-4148-961C-58499AC6EFAD}" srcOrd="6" destOrd="0" presId="urn:microsoft.com/office/officeart/2005/8/layout/arrow2"/>
    <dgm:cxn modelId="{B8B0A3CC-F268-184B-A91C-915985738613}" type="presParOf" srcId="{B36438B4-0229-9145-B82D-F32BF3C1AB2F}" destId="{84F454A1-DB5F-2247-9760-CE1F9A8B9C96}"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040BFB-5470-3247-A27B-D9DDF70DE96D}">
      <dsp:nvSpPr>
        <dsp:cNvPr id="0" name=""/>
        <dsp:cNvSpPr/>
      </dsp:nvSpPr>
      <dsp:spPr>
        <a:xfrm>
          <a:off x="205668" y="0"/>
          <a:ext cx="9037851" cy="5648657"/>
        </a:xfrm>
        <a:prstGeom prst="swooshArrow">
          <a:avLst>
            <a:gd name="adj1" fmla="val 25000"/>
            <a:gd name="adj2" fmla="val 25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D5AF32-F56F-7A4C-A54A-C6A12F8B35C0}">
      <dsp:nvSpPr>
        <dsp:cNvPr id="0" name=""/>
        <dsp:cNvSpPr/>
      </dsp:nvSpPr>
      <dsp:spPr>
        <a:xfrm>
          <a:off x="1095897" y="4200341"/>
          <a:ext cx="207870" cy="207870"/>
        </a:xfrm>
        <a:prstGeom prst="ellipse">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51802A-A62C-D442-AC92-3E394CEC17C6}">
      <dsp:nvSpPr>
        <dsp:cNvPr id="0" name=""/>
        <dsp:cNvSpPr/>
      </dsp:nvSpPr>
      <dsp:spPr>
        <a:xfrm>
          <a:off x="1474316" y="4304276"/>
          <a:ext cx="2163831" cy="1344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146" tIns="0" rIns="0" bIns="0" numCol="1" spcCol="1270" anchor="t" anchorCtr="0">
          <a:noAutofit/>
        </a:bodyPr>
        <a:lstStyle/>
        <a:p>
          <a:pPr marL="0" lvl="0" indent="0" algn="l" defTabSz="1066800">
            <a:lnSpc>
              <a:spcPct val="90000"/>
            </a:lnSpc>
            <a:spcBef>
              <a:spcPct val="0"/>
            </a:spcBef>
            <a:spcAft>
              <a:spcPct val="35000"/>
            </a:spcAft>
            <a:buNone/>
          </a:pPr>
          <a:r>
            <a:rPr lang="en-US" sz="2400" kern="1200" dirty="0">
              <a:latin typeface="Century Gothic" panose="020B0502020202020204" pitchFamily="34" charset="0"/>
            </a:rPr>
            <a:t>Unproductive Failure</a:t>
          </a:r>
        </a:p>
      </dsp:txBody>
      <dsp:txXfrm>
        <a:off x="1474316" y="4304276"/>
        <a:ext cx="2163831" cy="1344380"/>
      </dsp:txXfrm>
    </dsp:sp>
    <dsp:sp modelId="{985C09F1-F2F3-0D45-A94F-FDA3B0F2F786}">
      <dsp:nvSpPr>
        <dsp:cNvPr id="0" name=""/>
        <dsp:cNvSpPr/>
      </dsp:nvSpPr>
      <dsp:spPr>
        <a:xfrm>
          <a:off x="2564548" y="2886463"/>
          <a:ext cx="361514" cy="361514"/>
        </a:xfrm>
        <a:prstGeom prst="ellipse">
          <a:avLst/>
        </a:prstGeom>
        <a:solidFill>
          <a:schemeClr val="accent6">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66681E-C1B7-5F47-B588-D6BCCDDA1824}">
      <dsp:nvSpPr>
        <dsp:cNvPr id="0" name=""/>
        <dsp:cNvSpPr/>
      </dsp:nvSpPr>
      <dsp:spPr>
        <a:xfrm>
          <a:off x="3039287" y="3067220"/>
          <a:ext cx="2611482" cy="25814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1559" tIns="0" rIns="0" bIns="0" numCol="1" spcCol="1270" anchor="t" anchorCtr="0">
          <a:noAutofit/>
        </a:bodyPr>
        <a:lstStyle/>
        <a:p>
          <a:pPr marL="0" lvl="0" indent="0" algn="l" defTabSz="1066800">
            <a:lnSpc>
              <a:spcPct val="90000"/>
            </a:lnSpc>
            <a:spcBef>
              <a:spcPct val="0"/>
            </a:spcBef>
            <a:spcAft>
              <a:spcPct val="35000"/>
            </a:spcAft>
            <a:buNone/>
          </a:pPr>
          <a:r>
            <a:rPr lang="en-US" sz="2400" kern="1200" dirty="0">
              <a:latin typeface="Century Gothic" panose="020B0502020202020204" pitchFamily="34" charset="0"/>
            </a:rPr>
            <a:t>Unproductive Success </a:t>
          </a:r>
        </a:p>
      </dsp:txBody>
      <dsp:txXfrm>
        <a:off x="3039287" y="3067220"/>
        <a:ext cx="2611482" cy="2581436"/>
      </dsp:txXfrm>
    </dsp:sp>
    <dsp:sp modelId="{684AEACE-3F78-F647-8493-9C3B62EE2F58}">
      <dsp:nvSpPr>
        <dsp:cNvPr id="0" name=""/>
        <dsp:cNvSpPr/>
      </dsp:nvSpPr>
      <dsp:spPr>
        <a:xfrm>
          <a:off x="4439902" y="1918283"/>
          <a:ext cx="479006" cy="479006"/>
        </a:xfrm>
        <a:prstGeom prst="ellipse">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C14428-FB1F-6B49-99E3-396E1F75F682}">
      <dsp:nvSpPr>
        <dsp:cNvPr id="0" name=""/>
        <dsp:cNvSpPr/>
      </dsp:nvSpPr>
      <dsp:spPr>
        <a:xfrm>
          <a:off x="4914323" y="2157786"/>
          <a:ext cx="2439794" cy="3490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3815" tIns="0" rIns="0" bIns="0" numCol="1" spcCol="1270" anchor="t" anchorCtr="0">
          <a:noAutofit/>
        </a:bodyPr>
        <a:lstStyle/>
        <a:p>
          <a:pPr marL="0" lvl="0" indent="0" algn="l" defTabSz="1066800">
            <a:lnSpc>
              <a:spcPct val="90000"/>
            </a:lnSpc>
            <a:spcBef>
              <a:spcPct val="0"/>
            </a:spcBef>
            <a:spcAft>
              <a:spcPct val="35000"/>
            </a:spcAft>
            <a:buNone/>
          </a:pPr>
          <a:r>
            <a:rPr lang="en-US" sz="2400" kern="1200" dirty="0">
              <a:latin typeface="Century Gothic" panose="020B0502020202020204" pitchFamily="34" charset="0"/>
            </a:rPr>
            <a:t>Productive Success</a:t>
          </a:r>
        </a:p>
      </dsp:txBody>
      <dsp:txXfrm>
        <a:off x="4914323" y="2157786"/>
        <a:ext cx="2439794" cy="3490870"/>
      </dsp:txXfrm>
    </dsp:sp>
    <dsp:sp modelId="{B0E25DCB-964A-4148-961C-58499AC6EFAD}">
      <dsp:nvSpPr>
        <dsp:cNvPr id="0" name=""/>
        <dsp:cNvSpPr/>
      </dsp:nvSpPr>
      <dsp:spPr>
        <a:xfrm>
          <a:off x="6482456" y="1277726"/>
          <a:ext cx="641687" cy="641687"/>
        </a:xfrm>
        <a:prstGeom prst="ellipse">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F454A1-DB5F-2247-9760-CE1F9A8B9C96}">
      <dsp:nvSpPr>
        <dsp:cNvPr id="0" name=""/>
        <dsp:cNvSpPr/>
      </dsp:nvSpPr>
      <dsp:spPr>
        <a:xfrm>
          <a:off x="6821384" y="1598569"/>
          <a:ext cx="2627804" cy="40500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0017" tIns="0" rIns="0" bIns="0" numCol="1" spcCol="1270" anchor="t" anchorCtr="0">
          <a:noAutofit/>
        </a:bodyPr>
        <a:lstStyle/>
        <a:p>
          <a:pPr marL="0" lvl="0" indent="0" algn="l" defTabSz="1066800">
            <a:lnSpc>
              <a:spcPct val="90000"/>
            </a:lnSpc>
            <a:spcBef>
              <a:spcPct val="0"/>
            </a:spcBef>
            <a:spcAft>
              <a:spcPct val="35000"/>
            </a:spcAft>
            <a:buNone/>
          </a:pPr>
          <a:r>
            <a:rPr lang="en-US" sz="2400" kern="1200" dirty="0">
              <a:latin typeface="Century Gothic" panose="020B0502020202020204" pitchFamily="34" charset="0"/>
            </a:rPr>
            <a:t>Productive Failure</a:t>
          </a:r>
        </a:p>
      </dsp:txBody>
      <dsp:txXfrm>
        <a:off x="6821384" y="1598569"/>
        <a:ext cx="2627804" cy="4050087"/>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5T01:23:18.908"/>
    </inkml:context>
    <inkml:brush xml:id="br0">
      <inkml:brushProperty name="width" value="0.1" units="cm"/>
      <inkml:brushProperty name="height" value="0.1" units="cm"/>
    </inkml:brush>
  </inkml:definitions>
  <inkml:trace contextRef="#ctx0" brushRef="#br0">1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945CBC-775F-524A-A959-D7D85A68A5B4}" type="datetimeFigureOut">
              <a:rPr lang="en-US" smtClean="0"/>
              <a:t>3/26/25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2CE6DB-8694-8A42-B1B9-A15635CB829E}" type="slidenum">
              <a:rPr lang="en-US" smtClean="0"/>
              <a:t>‹#›</a:t>
            </a:fld>
            <a:endParaRPr lang="en-US"/>
          </a:p>
        </p:txBody>
      </p:sp>
    </p:spTree>
    <p:extLst>
      <p:ext uri="{BB962C8B-B14F-4D97-AF65-F5344CB8AC3E}">
        <p14:creationId xmlns:p14="http://schemas.microsoft.com/office/powerpoint/2010/main" val="1355969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3A7583-84BE-4E5B-9341-546D2E70E6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506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56100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AE7072-8953-2C48-BDDF-6E49443D86E5}" type="slidenum">
              <a:rPr lang="en-US" smtClean="0"/>
              <a:t>24</a:t>
            </a:fld>
            <a:endParaRPr lang="en-US"/>
          </a:p>
        </p:txBody>
      </p:sp>
    </p:spTree>
    <p:extLst>
      <p:ext uri="{BB962C8B-B14F-4D97-AF65-F5344CB8AC3E}">
        <p14:creationId xmlns:p14="http://schemas.microsoft.com/office/powerpoint/2010/main" val="1182794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AE7072-8953-2C48-BDDF-6E49443D86E5}" type="slidenum">
              <a:rPr lang="en-US" smtClean="0"/>
              <a:t>25</a:t>
            </a:fld>
            <a:endParaRPr lang="en-US"/>
          </a:p>
        </p:txBody>
      </p:sp>
    </p:spTree>
    <p:extLst>
      <p:ext uri="{BB962C8B-B14F-4D97-AF65-F5344CB8AC3E}">
        <p14:creationId xmlns:p14="http://schemas.microsoft.com/office/powerpoint/2010/main" val="957856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74618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03800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AE7072-8953-2C48-BDDF-6E49443D86E5}" type="slidenum">
              <a:rPr lang="en-US" smtClean="0"/>
              <a:t>28</a:t>
            </a:fld>
            <a:endParaRPr lang="en-US"/>
          </a:p>
        </p:txBody>
      </p:sp>
    </p:spTree>
    <p:extLst>
      <p:ext uri="{BB962C8B-B14F-4D97-AF65-F5344CB8AC3E}">
        <p14:creationId xmlns:p14="http://schemas.microsoft.com/office/powerpoint/2010/main" val="671219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8276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solidFill>
                  <a:srgbClr val="211D1E"/>
                </a:solidFill>
                <a:effectLst/>
                <a:latin typeface="Times"/>
              </a:rPr>
              <a:t>Page 102 - Learning is largely a social endeavor, and opportunities to hear what others are thinking as they try ideas on for size and work toward consensus can be of immense value. Participation in small group discussions can allow learners to express their own thoughts, especially as new insight is sometimes borne from trying to explain something to someone else. The effect size for students who regularly work together collaboratively and cooperatively is 0.42.</a:t>
            </a:r>
          </a:p>
          <a:p>
            <a:pPr algn="just"/>
            <a:r>
              <a:rPr lang="en-US" dirty="0">
                <a:solidFill>
                  <a:srgbClr val="211D1E"/>
                </a:solidFill>
                <a:effectLst/>
                <a:latin typeface="Times"/>
              </a:rPr>
              <a:t>But we think that there is more possible than just cooperation when it comes to students making adjustments to their learning based on where they are in their learning journey. We have described this as </a:t>
            </a:r>
            <a:r>
              <a:rPr lang="en-US" i="1" dirty="0">
                <a:solidFill>
                  <a:srgbClr val="211D1E"/>
                </a:solidFill>
                <a:effectLst/>
                <a:latin typeface="Times"/>
              </a:rPr>
              <a:t>collective student efficacy</a:t>
            </a:r>
            <a:r>
              <a:rPr lang="en-US" dirty="0">
                <a:solidFill>
                  <a:srgbClr val="211D1E"/>
                </a:solidFill>
                <a:effectLst/>
                <a:latin typeface="Times"/>
              </a:rPr>
              <a:t>, which requires that we develop students’ beliefs that by working with other people, they will learn more. Students with high levels of collective efficacy </a:t>
            </a:r>
          </a:p>
          <a:p>
            <a:r>
              <a:rPr lang="en-US" dirty="0">
                <a:solidFill>
                  <a:srgbClr val="211D1E"/>
                </a:solidFill>
                <a:effectLst/>
                <a:latin typeface="Times"/>
              </a:rPr>
              <a:t>Value the contributions of their peers.</a:t>
            </a:r>
          </a:p>
          <a:p>
            <a:r>
              <a:rPr lang="en-US" dirty="0">
                <a:solidFill>
                  <a:srgbClr val="211D1E"/>
                </a:solidFill>
                <a:effectLst/>
                <a:latin typeface="Times"/>
              </a:rPr>
              <a:t>Know that their opinions and ideas are worthy of consideration.</a:t>
            </a:r>
          </a:p>
          <a:p>
            <a:r>
              <a:rPr lang="en-US" dirty="0">
                <a:solidFill>
                  <a:srgbClr val="211D1E"/>
                </a:solidFill>
                <a:effectLst/>
                <a:latin typeface="Times"/>
              </a:rPr>
              <a:t>Display confidence in the team’s collective ability.</a:t>
            </a:r>
          </a:p>
          <a:p>
            <a:r>
              <a:rPr lang="en-US" dirty="0">
                <a:solidFill>
                  <a:srgbClr val="211D1E"/>
                </a:solidFill>
                <a:effectLst/>
                <a:latin typeface="Times"/>
              </a:rPr>
              <a:t>Believe that their time together is useful.</a:t>
            </a:r>
          </a:p>
          <a:p>
            <a:r>
              <a:rPr lang="en-US" dirty="0">
                <a:solidFill>
                  <a:srgbClr val="211D1E"/>
                </a:solidFill>
                <a:effectLst/>
                <a:latin typeface="Times"/>
              </a:rPr>
              <a:t>Understand that they are each integral to the overall task completion.</a:t>
            </a:r>
          </a:p>
          <a:p>
            <a:r>
              <a:rPr lang="en-US" dirty="0">
                <a:solidFill>
                  <a:srgbClr val="211D1E"/>
                </a:solidFill>
                <a:effectLst/>
                <a:latin typeface="Times"/>
              </a:rPr>
              <a:t>Learn more as a result of their interactions.</a:t>
            </a:r>
          </a:p>
          <a:p>
            <a:r>
              <a:rPr lang="en-US" dirty="0">
                <a:solidFill>
                  <a:srgbClr val="211D1E"/>
                </a:solidFill>
                <a:effectLst/>
                <a:latin typeface="Times"/>
              </a:rPr>
              <a:t>Use their individual (or as we call them “I”) skills as well as collaborative (or as we call them “we”) skills (Hattie et al., 2021, p. 13).</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9451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solidFill>
                  <a:srgbClr val="211D1E"/>
                </a:solidFill>
                <a:effectLst/>
                <a:latin typeface="Times"/>
              </a:rPr>
              <a:t>But just because teachers provide copious amounts of feedback does not mean that students hear, understand, or can act on this feedback. Many consider feedback to be a “cost”—they have to do more or do the work again; it was not good enough. It becomes a skill for them to “not hear” feedback, as it is for us adults. Also, too often feedback comes at the end of a piece of work, and there is no opportunity to act on any feedback—so why bother listening to it? And even when students “hear” the feedback, do they understand it?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0501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29094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3A7583-84BE-4E5B-9341-546D2E70E69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22051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a couple of questions that educators asked to understand students thinking. What does this graph tell us?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120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6383b1f2df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6383b1f2df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sz="1200" b="1" dirty="0">
              <a:solidFill>
                <a:schemeClr val="dk1"/>
              </a:solidFill>
              <a:latin typeface="Cambria"/>
              <a:ea typeface="Cambria"/>
              <a:cs typeface="Cambria"/>
              <a:sym typeface="Cambria"/>
            </a:endParaRPr>
          </a:p>
          <a:p>
            <a:pPr marL="0" lvl="0" indent="0" algn="l" rtl="0">
              <a:spcBef>
                <a:spcPts val="0"/>
              </a:spcBef>
              <a:spcAft>
                <a:spcPts val="0"/>
              </a:spcAft>
              <a:buClr>
                <a:schemeClr val="dk1"/>
              </a:buClr>
              <a:buSzPts val="1100"/>
              <a:buFont typeface="Arial"/>
              <a:buNone/>
            </a:pPr>
            <a:r>
              <a:rPr lang="en" sz="1200" dirty="0">
                <a:solidFill>
                  <a:schemeClr val="dk1"/>
                </a:solidFill>
              </a:rPr>
              <a:t>This mum</a:t>
            </a:r>
            <a:r>
              <a:rPr lang="en" sz="1200" b="1" dirty="0">
                <a:solidFill>
                  <a:srgbClr val="FF0000"/>
                </a:solidFill>
              </a:rPr>
              <a:t> (click) </a:t>
            </a:r>
            <a:r>
              <a:rPr lang="en" sz="1200" dirty="0">
                <a:solidFill>
                  <a:schemeClr val="dk1"/>
                </a:solidFill>
              </a:rPr>
              <a:t>was so proud she cried when her son demonstrated his ability to articulate his literacy progress.  And then all of Amir’s family wanted in on the photo… </a:t>
            </a:r>
            <a:r>
              <a:rPr lang="en" sz="1200" b="1" dirty="0">
                <a:solidFill>
                  <a:schemeClr val="dk1"/>
                </a:solidFill>
              </a:rPr>
              <a:t>sharing in his success.</a:t>
            </a:r>
            <a:endParaRPr sz="1200" b="1" dirty="0">
              <a:solidFill>
                <a:schemeClr val="dk1"/>
              </a:solidFill>
              <a:latin typeface="Cambria"/>
              <a:ea typeface="Cambria"/>
              <a:cs typeface="Cambria"/>
              <a:sym typeface="Cambria"/>
            </a:endParaRPr>
          </a:p>
        </p:txBody>
      </p:sp>
    </p:spTree>
    <p:extLst>
      <p:ext uri="{BB962C8B-B14F-4D97-AF65-F5344CB8AC3E}">
        <p14:creationId xmlns:p14="http://schemas.microsoft.com/office/powerpoint/2010/main" val="2997091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information is gained from this graph?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1128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Page 124 - </a:t>
            </a:r>
            <a:r>
              <a:rPr lang="en-US" dirty="0">
                <a:solidFill>
                  <a:srgbClr val="211D1E"/>
                </a:solidFill>
                <a:effectLst/>
                <a:latin typeface="Times"/>
              </a:rPr>
              <a:t>An essential aspect of self-questioning and goal setting is in seeking feedback and help as needed. Interestingly, help seeking is not associated with helplessness but with empowerment and capacity building (Butler, 1998). In fact, avoiding help is associated with a host of negative learning outcomes, including lower achievement levels, unproductive “wheel spinning” (repeatedly getting something wrong), and poor ability to make accurate judgments about one’s learning (Almeda et al., 2017). Help-seeking behaviors of students include asking for explanations to clarify understanding and seeking resources to support their learning. And help seeking has an effect size of 0.72, well worth our instructional attention.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5990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85277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closer view.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9194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Page 123 provides sentences frames for both giving and receiving feedback.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931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365940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5859"/>
                </a:solidFill>
                <a:effectLst/>
                <a:latin typeface="Helvetica" pitchFamily="2" charset="0"/>
              </a:rPr>
              <a:t>For students to drive their learning, they also need to also experience productive failure.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5859"/>
              </a:solidFill>
              <a:effectLst/>
              <a:latin typeface="Helvetica" pitchFamily="2" charset="0"/>
            </a:endParaRPr>
          </a:p>
          <a:p>
            <a:pPr algn="just"/>
            <a:r>
              <a:rPr lang="en-US" dirty="0" err="1">
                <a:solidFill>
                  <a:srgbClr val="211D1E"/>
                </a:solidFill>
                <a:effectLst/>
                <a:latin typeface="Times"/>
              </a:rPr>
              <a:t>Kapur</a:t>
            </a:r>
            <a:r>
              <a:rPr lang="en-US" dirty="0">
                <a:solidFill>
                  <a:srgbClr val="211D1E"/>
                </a:solidFill>
                <a:effectLst/>
                <a:latin typeface="Times"/>
              </a:rPr>
              <a:t> explains that the difference between productive failure and productive success is a subtle but an important one. The goal for productive failure is a preparation for learning from subsequent instruction. Thus, it does not matter if students do not achieve successful problem-solving performance initially. In contrast, the goal for productive success is to learn through a successful problem-solving activity itself. (p. 293)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5859"/>
              </a:solidFill>
              <a:effectLst/>
              <a:latin typeface="Helvetica" pitchFamily="2" charset="0"/>
            </a:endParaRPr>
          </a:p>
          <a:p>
            <a:r>
              <a:rPr lang="en-US" dirty="0"/>
              <a:t>Let’s look at page 126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0675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20533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CDBCA-2434-475C-D1A7-7334169D8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D56BB0-C0B7-C56E-6C3B-74606A985C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941D4B-DC5E-AA93-267A-516AD5647BD1}"/>
              </a:ext>
            </a:extLst>
          </p:cNvPr>
          <p:cNvSpPr>
            <a:spLocks noGrp="1"/>
          </p:cNvSpPr>
          <p:nvPr>
            <p:ph type="body" idx="1"/>
          </p:nvPr>
        </p:nvSpPr>
        <p:spPr/>
        <p:txBody>
          <a:bodyPr/>
          <a:lstStyle/>
          <a:p>
            <a:pPr algn="l">
              <a:buFont typeface="Arial" panose="020B0604020202020204" pitchFamily="34" charset="0"/>
              <a:buChar char="•"/>
            </a:pPr>
            <a:r>
              <a:rPr lang="en-US" b="0" i="0" dirty="0">
                <a:solidFill>
                  <a:srgbClr val="555555"/>
                </a:solidFill>
                <a:effectLst/>
                <a:latin typeface="Montserrat" pitchFamily="2" charset="77"/>
              </a:rPr>
              <a:t>The quality of the relationship between the teacher and student, and in many cases also the relationships, or lack thereof, developed by the teacher between the students.</a:t>
            </a:r>
            <a:br>
              <a:rPr lang="en-US" dirty="0"/>
            </a:br>
            <a:endParaRPr lang="en-US" dirty="0"/>
          </a:p>
        </p:txBody>
      </p:sp>
      <p:sp>
        <p:nvSpPr>
          <p:cNvPr id="4" name="Slide Number Placeholder 3">
            <a:extLst>
              <a:ext uri="{FF2B5EF4-FFF2-40B4-BE49-F238E27FC236}">
                <a16:creationId xmlns:a16="http://schemas.microsoft.com/office/drawing/2014/main" id="{047771BE-8A7F-D1F9-A0D3-8EB5AEB6AD7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10956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a:extLst>
            <a:ext uri="{FF2B5EF4-FFF2-40B4-BE49-F238E27FC236}">
              <a16:creationId xmlns:a16="http://schemas.microsoft.com/office/drawing/2014/main" id="{F7F81CE9-DE90-1E29-5BDF-1E818DEFC92C}"/>
            </a:ext>
          </a:extLst>
        </p:cNvPr>
        <p:cNvGrpSpPr/>
        <p:nvPr/>
      </p:nvGrpSpPr>
      <p:grpSpPr>
        <a:xfrm>
          <a:off x="0" y="0"/>
          <a:ext cx="0" cy="0"/>
          <a:chOff x="0" y="0"/>
          <a:chExt cx="0" cy="0"/>
        </a:xfrm>
      </p:grpSpPr>
      <p:sp>
        <p:nvSpPr>
          <p:cNvPr id="505" name="Google Shape;505;g11cb5f8ca38_0_460:notes">
            <a:extLst>
              <a:ext uri="{FF2B5EF4-FFF2-40B4-BE49-F238E27FC236}">
                <a16:creationId xmlns:a16="http://schemas.microsoft.com/office/drawing/2014/main" id="{4391F28E-CD80-0364-263E-E1A91D78C0C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11cb5f8ca38_0_460:notes">
            <a:extLst>
              <a:ext uri="{FF2B5EF4-FFF2-40B4-BE49-F238E27FC236}">
                <a16:creationId xmlns:a16="http://schemas.microsoft.com/office/drawing/2014/main" id="{4AC403C2-A26D-6730-F578-27E617AE7A2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teacher decided to ask students to help her choose a goal. </a:t>
            </a:r>
            <a:endParaRPr dirty="0"/>
          </a:p>
        </p:txBody>
      </p:sp>
    </p:spTree>
    <p:extLst>
      <p:ext uri="{BB962C8B-B14F-4D97-AF65-F5344CB8AC3E}">
        <p14:creationId xmlns:p14="http://schemas.microsoft.com/office/powerpoint/2010/main" val="1815295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solidFill>
                  <a:srgbClr val="211D1E"/>
                </a:solidFill>
                <a:effectLst/>
                <a:latin typeface="Times"/>
              </a:rPr>
              <a:t>We looked at models both inside and outside of education that would capture best practices informed by feedback research. We found one in the GREAT model developed by </a:t>
            </a:r>
            <a:r>
              <a:rPr lang="en-US" dirty="0" err="1">
                <a:solidFill>
                  <a:srgbClr val="211D1E"/>
                </a:solidFill>
                <a:effectLst/>
                <a:latin typeface="Times"/>
              </a:rPr>
              <a:t>LarkApps</a:t>
            </a:r>
            <a:r>
              <a:rPr lang="en-US" dirty="0">
                <a:solidFill>
                  <a:srgbClr val="211D1E"/>
                </a:solidFill>
                <a:effectLst/>
                <a:latin typeface="Times"/>
              </a:rPr>
              <a:t>, a team productivity and engagement company that specializes in supporting businesses whose employees work remotely but collaborate regularly. They note that empathetic feedback is key to high performance precisely because it </a:t>
            </a:r>
            <a:r>
              <a:rPr lang="en-US" b="1" dirty="0">
                <a:solidFill>
                  <a:srgbClr val="211D1E"/>
                </a:solidFill>
                <a:effectLst/>
                <a:latin typeface="Helvetica" pitchFamily="2" charset="0"/>
              </a:rPr>
              <a:t>116 </a:t>
            </a:r>
            <a:r>
              <a:rPr lang="en-US" dirty="0">
                <a:solidFill>
                  <a:srgbClr val="211D1E"/>
                </a:solidFill>
                <a:effectLst/>
                <a:latin typeface="Helvetica" pitchFamily="2" charset="0"/>
              </a:rPr>
              <a:t>TEACHING STUDENTS TO DRIVE THEIR LEARNING </a:t>
            </a:r>
            <a:endParaRPr lang="en-US" dirty="0">
              <a:solidFill>
                <a:srgbClr val="211D1E"/>
              </a:solidFill>
              <a:effectLst/>
              <a:latin typeface="Times"/>
            </a:endParaRPr>
          </a:p>
          <a:p>
            <a:pPr algn="just"/>
            <a:r>
              <a:rPr lang="en-US" dirty="0">
                <a:solidFill>
                  <a:srgbClr val="211D1E"/>
                </a:solidFill>
                <a:effectLst/>
                <a:latin typeface="Times"/>
              </a:rPr>
              <a:t>attends to the quality of the relationship. The GREAT feedback framework consists of five facets: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83050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941881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57108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part of the rubric. The full rubric is on page 122-123.</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69276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801590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211D1E"/>
                </a:solidFill>
                <a:effectLst/>
                <a:latin typeface="Times"/>
              </a:rPr>
              <a:t>How does anyone know when they have learned something? It’s hard to recognize the exact moment when learning has occurred, and more often than not, we realized that we have learned something long after the fact.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6758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31498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863598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Page 140 - </a:t>
            </a:r>
            <a:r>
              <a:rPr lang="en-US" i="1" dirty="0">
                <a:solidFill>
                  <a:srgbClr val="211D1E"/>
                </a:solidFill>
                <a:effectLst/>
                <a:latin typeface="Times"/>
              </a:rPr>
              <a:t>One way to implement retrieval practice is practice testing, which has an effect size of 0.46. Practice tests provide students with an opportunity to take short quizzes to understand their command of the subject or topic. These formative practice tests are low stake and not part of the student’s grade, as the emphasis here is on practice to gain self-knowledge of learning gaps. A meta-analysis of the effectiveness of formative practice testing on advancing student learning reported these findings (</a:t>
            </a:r>
            <a:r>
              <a:rPr lang="en-US" i="1" dirty="0" err="1">
                <a:solidFill>
                  <a:srgbClr val="211D1E"/>
                </a:solidFill>
                <a:effectLst/>
                <a:latin typeface="Times"/>
              </a:rPr>
              <a:t>Adesope</a:t>
            </a:r>
            <a:r>
              <a:rPr lang="en-US" i="1" dirty="0">
                <a:solidFill>
                  <a:srgbClr val="211D1E"/>
                </a:solidFill>
                <a:effectLst/>
                <a:latin typeface="Times"/>
              </a:rPr>
              <a:t> et al., 2017):</a:t>
            </a:r>
          </a:p>
          <a:p>
            <a:r>
              <a:rPr lang="en-US" i="1" dirty="0">
                <a:solidFill>
                  <a:srgbClr val="211D1E"/>
                </a:solidFill>
                <a:effectLst/>
                <a:latin typeface="Times"/>
              </a:rPr>
              <a:t>Lots of practice tests didn’t increase student learning. One is often enough.</a:t>
            </a:r>
          </a:p>
          <a:p>
            <a:r>
              <a:rPr lang="en-US" i="1" dirty="0">
                <a:solidFill>
                  <a:srgbClr val="211D1E"/>
                </a:solidFill>
                <a:effectLst/>
                <a:latin typeface="Times"/>
              </a:rPr>
              <a:t>Feedback paired with the practice test enhances learning.</a:t>
            </a:r>
          </a:p>
          <a:p>
            <a:r>
              <a:rPr lang="en-US" i="1" dirty="0">
                <a:solidFill>
                  <a:srgbClr val="211D1E"/>
                </a:solidFill>
                <a:effectLst/>
                <a:latin typeface="Times"/>
              </a:rPr>
              <a:t>The usefulness of practice tests was strong at both the elementary and secondary levels.</a:t>
            </a:r>
          </a:p>
          <a:p>
            <a:r>
              <a:rPr lang="en-US" i="1" dirty="0">
                <a:solidFill>
                  <a:srgbClr val="211D1E"/>
                </a:solidFill>
                <a:effectLst/>
                <a:latin typeface="Times"/>
              </a:rPr>
              <a:t>The value of formative practice tests is in students reflecting on their results.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92254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minute</a:t>
            </a:r>
          </a:p>
          <a:p>
            <a:endParaRPr lang="en-US" dirty="0"/>
          </a:p>
          <a:p>
            <a:r>
              <a:rPr lang="en-US" dirty="0"/>
              <a:t>When we start to wind down our time together, these are the big ideas that I hope you walk away knowing and being able to do. I’ll give you a few seconds to take a look. </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5586689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211D1E"/>
                </a:solidFill>
                <a:effectLst/>
                <a:latin typeface="Times"/>
              </a:rPr>
              <a:t>Page 140 </a:t>
            </a:r>
            <a:r>
              <a:rPr lang="en-US" i="1" dirty="0">
                <a:solidFill>
                  <a:srgbClr val="211D1E"/>
                </a:solidFill>
                <a:effectLst/>
                <a:latin typeface="Times"/>
              </a:rPr>
              <a:t>- Figure 7.1 contains a tool that students can use to analyze their performance on practice tests. Note that they must complete the analysis, knowing the difference between complex items and more foundational items. Foundational items are generally those skills and concepts that are at the surface level, whereas complex items require deeper learning. Students also analyze their strengths and areas that they need to study or learn.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036709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59711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211D1E"/>
                </a:solidFill>
                <a:effectLst/>
                <a:latin typeface="Times"/>
              </a:rPr>
              <a:t>Page 144 - </a:t>
            </a:r>
            <a:r>
              <a:rPr lang="en-US" i="1" dirty="0">
                <a:solidFill>
                  <a:srgbClr val="211D1E"/>
                </a:solidFill>
                <a:effectLst/>
                <a:latin typeface="Times"/>
              </a:rPr>
              <a:t>Students who drive their learning are also driven to teach others what they have learned. There’s a thrill that comes with providing another person with knowledge and skills, which is why so many of us became teachers. When we asked students how they know they have learned something, they did not focus on the answers we presented at the outset of this module. They consistently said some version of the same thing: “I know I have learned something when I can teach it to someone else.” Imagine how different our classrooms, not to mention the world, would be if we all accepted this moral imperative: When you know something, you are responsible for teaching others.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622961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recent study of the reading progress of elementary</a:t>
            </a:r>
            <a:r>
              <a:rPr lang="en-US" baseline="0" dirty="0"/>
              <a:t> students using paired oral reading several times a week demonstrated amazing progress. It is important to note that a text that was challenging to the weaker reader was always used. Remember that learning happens when there is a stretch. That’s why reading a challenging text is critical.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BC6E24-1BD9-114D-8EC9-4D990C5FD72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607220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3A7583-84BE-4E5B-9341-546D2E70E69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787543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86746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6666C8-5176-FC45-8D52-8CC7A466D5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91485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EDB68-3426-434B-5E53-6DC9D976C2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BAB8EA-E7A0-9F14-8C84-8F5EE0B3BC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B7B487-7052-E6A3-438E-AC8D6E74AD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8652E2-419E-C569-42E8-27C61AB577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3A7583-84BE-4E5B-9341-546D2E70E69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61444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211D1E"/>
                </a:solidFill>
                <a:effectLst/>
                <a:latin typeface="Times"/>
              </a:rPr>
              <a:t>As you may have surmised by now, the factors contributing to students’ learning to drive their learning are neither linear nor lockstep. Instead, they are interrelated. Think back to the modules about knowing where one is in the learning journey and understanding what one still needs to learn. Without those two, it’s nearly impossible to monitor one’s progress. We need goals (we call them learning intentions), and we need to know our current status. But, as we noted in those modules, simply knowing where you are and where you are going is not sufficient to ensure learning. In the last module we focused on the tools necessary to guide learning. In this module we focus on monitoring progress and then making adjustments if the data (in other words, evidence) suggest that you’re not on track to achieve the goals.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AE7072-8953-2C48-BDDF-6E49443D8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678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26FC4-13C5-E3DF-CCF9-FAEC220B2A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550679-DF78-18C2-1413-706404B3C4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49B462-503F-3CAC-66AD-7DA73FD08E8C}"/>
              </a:ext>
            </a:extLst>
          </p:cNvPr>
          <p:cNvSpPr>
            <a:spLocks noGrp="1"/>
          </p:cNvSpPr>
          <p:nvPr>
            <p:ph type="body" idx="1"/>
          </p:nvPr>
        </p:nvSpPr>
        <p:spPr/>
        <p:txBody>
          <a:bodyPr/>
          <a:lstStyle/>
          <a:p>
            <a:pPr algn="l">
              <a:buFont typeface="Arial" panose="020B0604020202020204" pitchFamily="34" charset="0"/>
              <a:buChar char="•"/>
            </a:pPr>
            <a:r>
              <a:rPr lang="en-US" b="0" i="0" dirty="0">
                <a:solidFill>
                  <a:srgbClr val="555555"/>
                </a:solidFill>
                <a:effectLst/>
                <a:latin typeface="Montserrat" pitchFamily="2" charset="77"/>
              </a:rPr>
              <a:t>The quality of the relationship between the teacher and student, and in many cases also the relationships, or lack thereof, developed by the teacher between the students.</a:t>
            </a:r>
            <a:br>
              <a:rPr lang="en-US" dirty="0"/>
            </a:br>
            <a:endParaRPr lang="en-US" dirty="0"/>
          </a:p>
        </p:txBody>
      </p:sp>
      <p:sp>
        <p:nvSpPr>
          <p:cNvPr id="4" name="Slide Number Placeholder 3">
            <a:extLst>
              <a:ext uri="{FF2B5EF4-FFF2-40B4-BE49-F238E27FC236}">
                <a16:creationId xmlns:a16="http://schemas.microsoft.com/office/drawing/2014/main" id="{1F33C0ED-504B-8B95-6388-B5DF655B915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0802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3F693-83ED-F4B5-4EF5-F8ACE41A8F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EF265B-39CC-0C1C-F803-477FB7A513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D9BABD-C750-A042-6D0A-87F05B45DA8F}"/>
              </a:ext>
            </a:extLst>
          </p:cNvPr>
          <p:cNvSpPr>
            <a:spLocks noGrp="1"/>
          </p:cNvSpPr>
          <p:nvPr>
            <p:ph type="body" idx="1"/>
          </p:nvPr>
        </p:nvSpPr>
        <p:spPr/>
        <p:txBody>
          <a:bodyPr/>
          <a:lstStyle/>
          <a:p>
            <a:pPr algn="l">
              <a:buFont typeface="Arial" panose="020B0604020202020204" pitchFamily="34" charset="0"/>
              <a:buChar char="•"/>
            </a:pPr>
            <a:r>
              <a:rPr lang="en-US" b="0" i="0" dirty="0">
                <a:solidFill>
                  <a:srgbClr val="555555"/>
                </a:solidFill>
                <a:effectLst/>
                <a:latin typeface="Montserrat" pitchFamily="2" charset="77"/>
              </a:rPr>
              <a:t>The quality of the relationship between the teacher and student, and in many cases also the relationships, or lack thereof, developed by the teacher between the students.</a:t>
            </a:r>
            <a:br>
              <a:rPr lang="en-US" dirty="0"/>
            </a:br>
            <a:endParaRPr lang="en-US" dirty="0"/>
          </a:p>
        </p:txBody>
      </p:sp>
      <p:sp>
        <p:nvSpPr>
          <p:cNvPr id="4" name="Slide Number Placeholder 3">
            <a:extLst>
              <a:ext uri="{FF2B5EF4-FFF2-40B4-BE49-F238E27FC236}">
                <a16:creationId xmlns:a16="http://schemas.microsoft.com/office/drawing/2014/main" id="{8419CB8C-3E23-4EB0-2B29-80FCD5F0A38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2657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BF71E-2BE6-4384-9526-277DC08D24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3EA3B5-3F1A-3824-A94E-69498CB071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5C233E-A859-DA62-FDD5-21EDD24222C1}"/>
              </a:ext>
            </a:extLst>
          </p:cNvPr>
          <p:cNvSpPr>
            <a:spLocks noGrp="1"/>
          </p:cNvSpPr>
          <p:nvPr>
            <p:ph type="body" idx="1"/>
          </p:nvPr>
        </p:nvSpPr>
        <p:spPr/>
        <p:txBody>
          <a:bodyPr/>
          <a:lstStyle/>
          <a:p>
            <a:pPr algn="l">
              <a:buFont typeface="Arial" panose="020B0604020202020204" pitchFamily="34" charset="0"/>
              <a:buChar char="•"/>
            </a:pPr>
            <a:r>
              <a:rPr lang="en-US" b="0" i="0" dirty="0">
                <a:solidFill>
                  <a:srgbClr val="555555"/>
                </a:solidFill>
                <a:effectLst/>
                <a:latin typeface="Montserrat" pitchFamily="2" charset="77"/>
              </a:rPr>
              <a:t>The quality of the relationship between the teacher and student, and in many cases also the relationships, or lack thereof, developed by the teacher between the students.</a:t>
            </a:r>
            <a:br>
              <a:rPr lang="en-US" dirty="0"/>
            </a:br>
            <a:endParaRPr lang="en-US" dirty="0"/>
          </a:p>
        </p:txBody>
      </p:sp>
      <p:sp>
        <p:nvSpPr>
          <p:cNvPr id="4" name="Slide Number Placeholder 3">
            <a:extLst>
              <a:ext uri="{FF2B5EF4-FFF2-40B4-BE49-F238E27FC236}">
                <a16:creationId xmlns:a16="http://schemas.microsoft.com/office/drawing/2014/main" id="{1064A65C-C46C-DF24-D5B8-F7795525C66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7842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05FEA-B545-4A0A-E08C-CCE0325BA05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D897BB-44FF-2414-4768-66E390D06D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C108D64-286F-9FBA-6EBC-CC648CF221F4}"/>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5" name="Footer Placeholder 4">
            <a:extLst>
              <a:ext uri="{FF2B5EF4-FFF2-40B4-BE49-F238E27FC236}">
                <a16:creationId xmlns:a16="http://schemas.microsoft.com/office/drawing/2014/main" id="{AB66CCF8-0C73-0E18-F69A-2C0774912D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4F3212-988C-98D7-C366-D792C7335EB6}"/>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2775810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5FB3A-6B3A-A28A-5BE2-D42D2ADE71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BC0175-7681-8672-0F5B-814DB13C92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D07929-79C6-EA30-C455-F1388FD82725}"/>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5" name="Footer Placeholder 4">
            <a:extLst>
              <a:ext uri="{FF2B5EF4-FFF2-40B4-BE49-F238E27FC236}">
                <a16:creationId xmlns:a16="http://schemas.microsoft.com/office/drawing/2014/main" id="{7C8B865D-958D-88A8-A20A-9E1E734937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6DF4EA-B83C-209D-62E2-C06A672A2A05}"/>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2892392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7F6809-5CD8-A672-7472-6B74049AEE8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C60131-A980-2A51-1734-603B484C3DA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AF34DC-256B-5086-E071-FB9E0BBE0CFA}"/>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5" name="Footer Placeholder 4">
            <a:extLst>
              <a:ext uri="{FF2B5EF4-FFF2-40B4-BE49-F238E27FC236}">
                <a16:creationId xmlns:a16="http://schemas.microsoft.com/office/drawing/2014/main" id="{0DE346CF-CE3D-43F7-4D77-6A68683071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56DCC-7971-E78D-EBD8-74A582BCF902}"/>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1531422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6D9B9-6235-9FF9-177F-CC555638EC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8F86D98-EEF1-EB66-3786-1440793BF7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5ACA04C-20F9-4BE9-FF72-DF154B17495B}"/>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5" name="Footer Placeholder 4">
            <a:extLst>
              <a:ext uri="{FF2B5EF4-FFF2-40B4-BE49-F238E27FC236}">
                <a16:creationId xmlns:a16="http://schemas.microsoft.com/office/drawing/2014/main" id="{2946722E-EB9F-7FD0-B3CB-EF45031238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82D0DC-4F16-BD8D-7173-FAB155FAEFA7}"/>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37583164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AB7D3-3D72-B4AF-A58A-EAF36021D9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7BBF41-A875-6FFD-6CE4-537D1A5193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572C13-FBEF-92B9-484F-3633456AEACD}"/>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5" name="Footer Placeholder 4">
            <a:extLst>
              <a:ext uri="{FF2B5EF4-FFF2-40B4-BE49-F238E27FC236}">
                <a16:creationId xmlns:a16="http://schemas.microsoft.com/office/drawing/2014/main" id="{2E8BFA60-8FB7-B82C-56EE-F75B371625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779B48-934C-DFF8-2087-29FEF1CADC1D}"/>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3659491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6ACE8-55EA-85D0-9A98-B2AB50806B2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86A9E1-CF21-6286-2EA2-CF120D443E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19A728-866D-95E4-112A-AF5EC7D53035}"/>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5" name="Footer Placeholder 4">
            <a:extLst>
              <a:ext uri="{FF2B5EF4-FFF2-40B4-BE49-F238E27FC236}">
                <a16:creationId xmlns:a16="http://schemas.microsoft.com/office/drawing/2014/main" id="{1E129142-15CF-482B-936A-6859A9F193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A5AA79-219C-DDFD-71C3-F2E133E7AB23}"/>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4188024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A1118-21D2-7170-514F-5F52E39771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2938C7-A882-2EF2-1CAE-A79D562CF3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192B81-2770-7FEC-C51F-2346BCA133E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5AC105-E282-7C74-5BE9-1F2817FA35A3}"/>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6" name="Footer Placeholder 5">
            <a:extLst>
              <a:ext uri="{FF2B5EF4-FFF2-40B4-BE49-F238E27FC236}">
                <a16:creationId xmlns:a16="http://schemas.microsoft.com/office/drawing/2014/main" id="{CF49FF42-334F-11D3-7816-8B7AFA297C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25068C-88E0-D89E-1A92-756E0E7441AB}"/>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38508411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4A1EE-93D7-4879-40FB-8731932FC10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DE6FAB-85D2-09CD-E153-CA240CE822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2BF68B-23E3-0EE3-B990-2B83658CA9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CB5C9E-6A63-D989-1DAD-2A743414F1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084888-7700-63E0-524E-F6AE18F523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8626C6D-65D2-BF1E-4506-0C5BA679B40C}"/>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8" name="Footer Placeholder 7">
            <a:extLst>
              <a:ext uri="{FF2B5EF4-FFF2-40B4-BE49-F238E27FC236}">
                <a16:creationId xmlns:a16="http://schemas.microsoft.com/office/drawing/2014/main" id="{285724DC-D6D2-C57D-D7AE-D5501968486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62F1A62-F43F-5C42-A87C-EDAE7FF8759D}"/>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11870207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6E275-5979-9EEF-AC3C-093E824C4A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9E332C-DED2-65BD-724E-066B659D6EA9}"/>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4" name="Footer Placeholder 3">
            <a:extLst>
              <a:ext uri="{FF2B5EF4-FFF2-40B4-BE49-F238E27FC236}">
                <a16:creationId xmlns:a16="http://schemas.microsoft.com/office/drawing/2014/main" id="{69BB47CC-FA2B-2847-0C43-ED1A92036C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8C078CE-8B2A-E1E3-2A96-71B4B622F3B0}"/>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25529005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FFDFAF3-6F79-A4A7-3013-3BCADD26CB02}"/>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3" name="Footer Placeholder 2">
            <a:extLst>
              <a:ext uri="{FF2B5EF4-FFF2-40B4-BE49-F238E27FC236}">
                <a16:creationId xmlns:a16="http://schemas.microsoft.com/office/drawing/2014/main" id="{6CB1E6FB-2357-A09D-6EA7-B09F83D8E84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7CB2F3A-AF17-74B3-8EA4-8886109652AD}"/>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28826506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D6B21-9B10-F668-8A79-73FCE466D2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DB27D4-3A47-BC2C-BAAB-15B5D8BA83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27E4F40-410D-EB2C-6D37-8DC02F428F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664200-EC9B-20D3-1FDD-65B07591CA78}"/>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6" name="Footer Placeholder 5">
            <a:extLst>
              <a:ext uri="{FF2B5EF4-FFF2-40B4-BE49-F238E27FC236}">
                <a16:creationId xmlns:a16="http://schemas.microsoft.com/office/drawing/2014/main" id="{9C9F33CA-E69C-A784-F5C6-49E878F837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1C14D2-2E34-8F91-5D5E-40059B4ACD43}"/>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3341239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63344-1902-78C6-37E6-EDBFC4C349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C26078-55F8-81B6-1466-F6DE57FB28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FE4A1E-541B-F499-0655-760B6F69B1B4}"/>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5" name="Footer Placeholder 4">
            <a:extLst>
              <a:ext uri="{FF2B5EF4-FFF2-40B4-BE49-F238E27FC236}">
                <a16:creationId xmlns:a16="http://schemas.microsoft.com/office/drawing/2014/main" id="{2D0827BB-FBD2-A7D6-963D-28E473ED05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41DC16-4992-985E-C726-4E56CC32DB8C}"/>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29505037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EB252-25F5-53C6-6B0D-4D9155E752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889138-D854-F8D1-6BC7-06251E2B40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26DF01A-7518-D87B-E39D-5B387F64DC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510C84-30AC-F95E-C537-68CA8154108F}"/>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6" name="Footer Placeholder 5">
            <a:extLst>
              <a:ext uri="{FF2B5EF4-FFF2-40B4-BE49-F238E27FC236}">
                <a16:creationId xmlns:a16="http://schemas.microsoft.com/office/drawing/2014/main" id="{DB365626-9ECA-2E26-AC5E-527816BE09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BA72DC-4D67-E57B-CFC6-1D443B767672}"/>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12526934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F05E7-7924-606B-8761-9C604405C65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FD179E3-6C80-F333-0BFB-A5677092EA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4C8932-6B1E-A5A9-DBFD-94C81C5C2FA9}"/>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5" name="Footer Placeholder 4">
            <a:extLst>
              <a:ext uri="{FF2B5EF4-FFF2-40B4-BE49-F238E27FC236}">
                <a16:creationId xmlns:a16="http://schemas.microsoft.com/office/drawing/2014/main" id="{E7F1F166-98DD-BBBF-EC34-5507D3BA87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FB40C6-C2F7-5FCF-1B41-93FECA072361}"/>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31532281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1E784C-3262-6D48-425F-F05580B0A09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C77669B-EFAB-8011-866D-611055539D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F07A9C-4E5F-9E98-2B82-796A7D4D4A12}"/>
              </a:ext>
            </a:extLst>
          </p:cNvPr>
          <p:cNvSpPr>
            <a:spLocks noGrp="1"/>
          </p:cNvSpPr>
          <p:nvPr>
            <p:ph type="dt" sz="half" idx="10"/>
          </p:nvPr>
        </p:nvSpPr>
        <p:spPr/>
        <p:txBody>
          <a:bodyPr/>
          <a:lstStyle/>
          <a:p>
            <a:fld id="{CEF91275-4556-0D42-8C3D-050B482C6E90}" type="datetimeFigureOut">
              <a:rPr lang="en-US" smtClean="0"/>
              <a:t>3/26/25</a:t>
            </a:fld>
            <a:endParaRPr lang="en-US"/>
          </a:p>
        </p:txBody>
      </p:sp>
      <p:sp>
        <p:nvSpPr>
          <p:cNvPr id="5" name="Footer Placeholder 4">
            <a:extLst>
              <a:ext uri="{FF2B5EF4-FFF2-40B4-BE49-F238E27FC236}">
                <a16:creationId xmlns:a16="http://schemas.microsoft.com/office/drawing/2014/main" id="{E2705F3C-C9E8-A2D0-9584-324CC4406F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72A54E-3FBF-A030-23C3-FE337F854B89}"/>
              </a:ext>
            </a:extLst>
          </p:cNvPr>
          <p:cNvSpPr>
            <a:spLocks noGrp="1"/>
          </p:cNvSpPr>
          <p:nvPr>
            <p:ph type="sldNum" sz="quarter" idx="12"/>
          </p:nvPr>
        </p:nvSpPr>
        <p:spPr/>
        <p:txBody>
          <a:bodyPr/>
          <a:lstStyle/>
          <a:p>
            <a:fld id="{C4BFD741-32F9-1B4F-9F6C-56C290673E03}" type="slidenum">
              <a:rPr lang="en-US" smtClean="0"/>
              <a:t>‹#›</a:t>
            </a:fld>
            <a:endParaRPr lang="en-US"/>
          </a:p>
        </p:txBody>
      </p:sp>
    </p:spTree>
    <p:extLst>
      <p:ext uri="{BB962C8B-B14F-4D97-AF65-F5344CB8AC3E}">
        <p14:creationId xmlns:p14="http://schemas.microsoft.com/office/powerpoint/2010/main" val="20822109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4"/>
        <p:cNvGrpSpPr/>
        <p:nvPr/>
      </p:nvGrpSpPr>
      <p:grpSpPr>
        <a:xfrm>
          <a:off x="0" y="0"/>
          <a:ext cx="0" cy="0"/>
          <a:chOff x="0" y="0"/>
          <a:chExt cx="0" cy="0"/>
        </a:xfrm>
      </p:grpSpPr>
      <p:sp>
        <p:nvSpPr>
          <p:cNvPr id="55" name="Google Shape;55;p14"/>
          <p:cNvSpPr txBox="1">
            <a:spLocks noGrp="1"/>
          </p:cNvSpPr>
          <p:nvPr>
            <p:ph type="sldNum" idx="12"/>
          </p:nvPr>
        </p:nvSpPr>
        <p:spPr>
          <a:xfrm>
            <a:off x="5979516" y="6540500"/>
            <a:ext cx="226800" cy="230400"/>
          </a:xfrm>
          <a:prstGeom prst="rect">
            <a:avLst/>
          </a:prstGeom>
          <a:noFill/>
          <a:ln>
            <a:noFill/>
          </a:ln>
        </p:spPr>
        <p:txBody>
          <a:bodyPr spcFirstLastPara="1" wrap="square" lIns="19050" tIns="19050" rIns="19050" bIns="19050" anchor="t" anchorCtr="0">
            <a:noAutofit/>
          </a:bodyPr>
          <a:lstStyle>
            <a:lvl1pPr marL="0" marR="0" lvl="0"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900"/>
              <a:buFont typeface="Helvetica Neue Light"/>
              <a:buNone/>
              <a:defRPr sz="900" b="0" i="0" u="none" strike="noStrike" cap="none">
                <a:solidFill>
                  <a:srgbClr val="000000"/>
                </a:solidFill>
                <a:latin typeface="Helvetica Neue Light"/>
                <a:ea typeface="Helvetica Neue Light"/>
                <a:cs typeface="Helvetica Neue Light"/>
                <a:sym typeface="Helvetica Neue Light"/>
              </a:defRPr>
            </a:lvl9pPr>
          </a:lstStyle>
          <a:p>
            <a:pPr marL="0" marR="0" lvl="0" indent="0" algn="ctr" defTabSz="914400" rtl="0" eaLnBrk="1" fontAlgn="auto" latinLnBrk="0" hangingPunct="1">
              <a:lnSpc>
                <a:spcPct val="100000"/>
              </a:lnSpc>
              <a:spcBef>
                <a:spcPts val="0"/>
              </a:spcBef>
              <a:spcAft>
                <a:spcPts val="0"/>
              </a:spcAft>
              <a:buClr>
                <a:srgbClr val="000000"/>
              </a:buClr>
              <a:buSzPts val="900"/>
              <a:buFont typeface="Helvetica Neue Light"/>
              <a:buNone/>
              <a:tabLst/>
              <a:defRPr/>
            </a:pPr>
            <a:fld id="{00000000-1234-1234-1234-123412341234}" type="slidenum">
              <a:rPr kumimoji="0" lang="en" sz="900" b="0" i="0" u="none" strike="noStrike" kern="1200" cap="none" spc="0" normalizeH="0" baseline="0" noProof="0" smtClean="0">
                <a:ln>
                  <a:noFill/>
                </a:ln>
                <a:solidFill>
                  <a:srgbClr val="000000"/>
                </a:solidFill>
                <a:effectLst/>
                <a:uLnTx/>
                <a:uFillTx/>
                <a:latin typeface="Helvetica Neue Light"/>
                <a:ea typeface="Helvetica Neue Light"/>
                <a:sym typeface="Helvetica Neue Light"/>
              </a:rPr>
              <a:pPr marL="0" marR="0" lvl="0" indent="0" algn="ctr" defTabSz="914400" rtl="0" eaLnBrk="1" fontAlgn="auto" latinLnBrk="0" hangingPunct="1">
                <a:lnSpc>
                  <a:spcPct val="100000"/>
                </a:lnSpc>
                <a:spcBef>
                  <a:spcPts val="0"/>
                </a:spcBef>
                <a:spcAft>
                  <a:spcPts val="0"/>
                </a:spcAft>
                <a:buClr>
                  <a:srgbClr val="000000"/>
                </a:buClr>
                <a:buSzPts val="900"/>
                <a:buFont typeface="Helvetica Neue Light"/>
                <a:buNone/>
                <a:tabLst/>
                <a:defRPr/>
              </a:pPr>
              <a:t>‹#›</a:t>
            </a:fld>
            <a:endParaRPr kumimoji="0" lang="en" sz="900" b="0" i="0" u="none" strike="noStrike" kern="1200" cap="none" spc="0" normalizeH="0" baseline="0" noProof="0">
              <a:ln>
                <a:noFill/>
              </a:ln>
              <a:solidFill>
                <a:srgbClr val="000000"/>
              </a:solidFill>
              <a:effectLst/>
              <a:uLnTx/>
              <a:uFillTx/>
              <a:latin typeface="Helvetica Neue Light"/>
              <a:ea typeface="Helvetica Neue Light"/>
              <a:sym typeface="Helvetica Neue Light"/>
            </a:endParaRPr>
          </a:p>
        </p:txBody>
      </p:sp>
    </p:spTree>
    <p:extLst>
      <p:ext uri="{BB962C8B-B14F-4D97-AF65-F5344CB8AC3E}">
        <p14:creationId xmlns:p14="http://schemas.microsoft.com/office/powerpoint/2010/main" val="4093845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E4B6EE3-B330-0643-904B-79970FF23C5C}" type="datetimeFigureOut">
              <a:rPr lang="en-US" smtClean="0"/>
              <a:t>3/26/25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302180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4B6EE3-B330-0643-904B-79970FF23C5C}" type="datetimeFigureOut">
              <a:rPr lang="en-US" smtClean="0"/>
              <a:t>3/26/25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2199194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E4B6EE3-B330-0643-904B-79970FF23C5C}" type="datetimeFigureOut">
              <a:rPr lang="en-US" smtClean="0"/>
              <a:t>3/26/25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417936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E4B6EE3-B330-0643-904B-79970FF23C5C}" type="datetimeFigureOut">
              <a:rPr lang="en-US" smtClean="0"/>
              <a:t>3/26/25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33847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E4B6EE3-B330-0643-904B-79970FF23C5C}" type="datetimeFigureOut">
              <a:rPr lang="en-US" smtClean="0"/>
              <a:t>3/26/25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946442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E4B6EE3-B330-0643-904B-79970FF23C5C}" type="datetimeFigureOut">
              <a:rPr lang="en-US" smtClean="0"/>
              <a:t>3/26/25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1457373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60F3B-7739-245A-FAD8-C41D0D94DA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8F90A8-7EF9-ECC1-0E8A-33201A3978D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66BB36-62B8-80F4-C8E8-99FBFFA88B9D}"/>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5" name="Footer Placeholder 4">
            <a:extLst>
              <a:ext uri="{FF2B5EF4-FFF2-40B4-BE49-F238E27FC236}">
                <a16:creationId xmlns:a16="http://schemas.microsoft.com/office/drawing/2014/main" id="{344729C6-2028-196B-86BD-8C3007E3FD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B24962-524E-53EC-0FBD-91A13CE68BBA}"/>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24754175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4B6EE3-B330-0643-904B-79970FF23C5C}" type="datetimeFigureOut">
              <a:rPr lang="en-US" smtClean="0"/>
              <a:t>3/26/25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4528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E4B6EE3-B330-0643-904B-79970FF23C5C}" type="datetimeFigureOut">
              <a:rPr lang="en-US" smtClean="0"/>
              <a:t>3/26/25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37780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E4B6EE3-B330-0643-904B-79970FF23C5C}" type="datetimeFigureOut">
              <a:rPr lang="en-US" smtClean="0"/>
              <a:t>3/26/25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434029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4B6EE3-B330-0643-904B-79970FF23C5C}" type="datetimeFigureOut">
              <a:rPr lang="en-US" smtClean="0"/>
              <a:t>3/26/25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376367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4B6EE3-B330-0643-904B-79970FF23C5C}" type="datetimeFigureOut">
              <a:rPr lang="en-US" smtClean="0"/>
              <a:t>3/26/25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28379D-3C1A-864D-94CA-B06521AD636B}" type="slidenum">
              <a:rPr lang="en-US" smtClean="0"/>
              <a:t>‹#›</a:t>
            </a:fld>
            <a:endParaRPr lang="en-US"/>
          </a:p>
        </p:txBody>
      </p:sp>
    </p:spTree>
    <p:extLst>
      <p:ext uri="{BB962C8B-B14F-4D97-AF65-F5344CB8AC3E}">
        <p14:creationId xmlns:p14="http://schemas.microsoft.com/office/powerpoint/2010/main" val="127981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6"/>
        <p:cNvGrpSpPr/>
        <p:nvPr/>
      </p:nvGrpSpPr>
      <p:grpSpPr>
        <a:xfrm>
          <a:off x="0" y="0"/>
          <a:ext cx="0" cy="0"/>
          <a:chOff x="0" y="0"/>
          <a:chExt cx="0" cy="0"/>
        </a:xfrm>
      </p:grpSpPr>
      <p:sp>
        <p:nvSpPr>
          <p:cNvPr id="19" name="Google Shape;19;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716533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9F279-1C14-B626-48C7-771C828C2C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191FD7-3081-0550-1B22-FF0E6A02A5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54F136-0672-1E58-7E01-608F82D672FE}"/>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5" name="Footer Placeholder 4">
            <a:extLst>
              <a:ext uri="{FF2B5EF4-FFF2-40B4-BE49-F238E27FC236}">
                <a16:creationId xmlns:a16="http://schemas.microsoft.com/office/drawing/2014/main" id="{A5ACD599-59A4-9BBA-1BFE-F4B609E2C7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056322-710A-8BD7-167D-369E6B148F4F}"/>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3120205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805E6-82F6-3081-0A0D-74A6264F8E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414ADB-B0CA-26FE-DC1C-2CEEDEAD06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EF04B1-BA5B-A670-76C7-D2AEEAD35D58}"/>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5" name="Footer Placeholder 4">
            <a:extLst>
              <a:ext uri="{FF2B5EF4-FFF2-40B4-BE49-F238E27FC236}">
                <a16:creationId xmlns:a16="http://schemas.microsoft.com/office/drawing/2014/main" id="{71975409-48FE-2F31-13DB-CA495F7D11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6B35-4F19-233D-3165-AF73EA348769}"/>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169550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803A9-3067-4C00-DCF6-C0742BE3C1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5AC159F-A711-A19D-DE90-634E87C7662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D885B2-ED77-17B3-CF29-3D0D4DB50D8F}"/>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5" name="Footer Placeholder 4">
            <a:extLst>
              <a:ext uri="{FF2B5EF4-FFF2-40B4-BE49-F238E27FC236}">
                <a16:creationId xmlns:a16="http://schemas.microsoft.com/office/drawing/2014/main" id="{EDDD065F-7D81-9716-FAC5-545AB3E242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559F01-1AA9-DE75-567D-686AB6B3951C}"/>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3818383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4D15C-5E22-3AF5-133B-4219BE3220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2D073-CE37-4C1B-5850-7C22CE96C9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4419692-31F4-279A-256E-B71D8B7F58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72AAEE-E6E0-B131-2B5C-25E1A380F137}"/>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6" name="Footer Placeholder 5">
            <a:extLst>
              <a:ext uri="{FF2B5EF4-FFF2-40B4-BE49-F238E27FC236}">
                <a16:creationId xmlns:a16="http://schemas.microsoft.com/office/drawing/2014/main" id="{01FEB741-1C5D-114C-E068-5BA59023B0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3A172D-56D7-8ADC-993F-BFEE5BB4BF2E}"/>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1096025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F7944-F879-8122-DBFC-376DFF8C59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22A22C-A0A2-B7A9-6FAD-1CF5CD4FAE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DF9956-DFD7-FE84-9B69-CE58F9C08C3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61C68B-9EBD-8AED-9177-1EA0A4E1E9B5}"/>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6" name="Footer Placeholder 5">
            <a:extLst>
              <a:ext uri="{FF2B5EF4-FFF2-40B4-BE49-F238E27FC236}">
                <a16:creationId xmlns:a16="http://schemas.microsoft.com/office/drawing/2014/main" id="{041BE273-4767-7DA1-17D6-2F658FBC15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B37E54-8EF1-9F58-CFA5-A2B88FBCFBBE}"/>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24218791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80926-F4CF-B271-F1B5-ED5D6D2C63E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13E25C-7FA0-8EFC-1D43-4096EB42BD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A0D2D86-439F-2C87-FBE7-5D86BC9FE2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3F07FB-9E35-77B0-5D6E-46DDF9057A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5289E5-6EE9-64A7-A10D-1323E47A2D5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C9F0E3-2151-87D3-47C2-04E4FC625B71}"/>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8" name="Footer Placeholder 7">
            <a:extLst>
              <a:ext uri="{FF2B5EF4-FFF2-40B4-BE49-F238E27FC236}">
                <a16:creationId xmlns:a16="http://schemas.microsoft.com/office/drawing/2014/main" id="{A11F065D-4DBF-7895-ED24-55170DEE002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FC5B8-EDDA-9985-FE14-E80677571884}"/>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2835990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B639C-9FA6-25A1-9ACC-E1F515363E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0D2401-96BE-4983-77EA-CDB9CF521996}"/>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4" name="Footer Placeholder 3">
            <a:extLst>
              <a:ext uri="{FF2B5EF4-FFF2-40B4-BE49-F238E27FC236}">
                <a16:creationId xmlns:a16="http://schemas.microsoft.com/office/drawing/2014/main" id="{0E721EDE-76CA-8B32-A5E8-2BEE60FEE1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B3137A-DD34-DB02-23BE-5F00EBC106FB}"/>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176945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809FAE-991D-EFC2-61EC-53E2AF4EAF3D}"/>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3" name="Footer Placeholder 2">
            <a:extLst>
              <a:ext uri="{FF2B5EF4-FFF2-40B4-BE49-F238E27FC236}">
                <a16:creationId xmlns:a16="http://schemas.microsoft.com/office/drawing/2014/main" id="{E6CB5043-4B2A-7932-4C80-AF3A5ED2C4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5763519-F935-0C0A-D4C2-206EB4513FA9}"/>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161431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2264E-FE6F-5622-13AD-2FC74A2B91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AB4755-7916-9C0E-E707-015574F397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7ABA3FD-8DB9-15AF-DBE3-07CDFA10F3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1AAE44-4FD9-21A2-7116-B57BA6D68958}"/>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6" name="Footer Placeholder 5">
            <a:extLst>
              <a:ext uri="{FF2B5EF4-FFF2-40B4-BE49-F238E27FC236}">
                <a16:creationId xmlns:a16="http://schemas.microsoft.com/office/drawing/2014/main" id="{1836EBE1-A19A-99D1-51B8-3893F8EC59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03DED6-FC62-8E68-B479-74889265AF91}"/>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2969925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6B64E-4328-C068-3117-9BC17BCAE6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705AC8B-CFAB-7DB4-DAE8-46F78F4AAD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B686CE-C049-3D15-A4F5-BE28F7751E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D04A9E-E5BA-21AF-BAE4-2084467F586F}"/>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6" name="Footer Placeholder 5">
            <a:extLst>
              <a:ext uri="{FF2B5EF4-FFF2-40B4-BE49-F238E27FC236}">
                <a16:creationId xmlns:a16="http://schemas.microsoft.com/office/drawing/2014/main" id="{9E267904-E944-3736-F2EF-150D1BA960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EE609C-AECA-169C-B298-679F6EDB671D}"/>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2263411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63362-4F02-B3D7-60DA-4DE043FD44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CB01AF-3236-FFD8-0574-F0E2B0639AA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864504-5E45-5A9B-558B-9E155949E483}"/>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5" name="Footer Placeholder 4">
            <a:extLst>
              <a:ext uri="{FF2B5EF4-FFF2-40B4-BE49-F238E27FC236}">
                <a16:creationId xmlns:a16="http://schemas.microsoft.com/office/drawing/2014/main" id="{5901751D-3229-0F93-EF47-0D25C23947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8D2DEE-E6CC-41B3-540C-73F250CD08BB}"/>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371201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9AC366-FD52-83E5-C273-582E25EDF9D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118A4F-0D20-83B0-CDA5-85707758A7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9E0F90-C7A9-EE5B-C16F-184D1AFFFD59}"/>
              </a:ext>
            </a:extLst>
          </p:cNvPr>
          <p:cNvSpPr>
            <a:spLocks noGrp="1"/>
          </p:cNvSpPr>
          <p:nvPr>
            <p:ph type="dt" sz="half" idx="10"/>
          </p:nvPr>
        </p:nvSpPr>
        <p:spPr/>
        <p:txBody>
          <a:bodyPr/>
          <a:lstStyle/>
          <a:p>
            <a:fld id="{BADFCE06-758D-6942-9841-7B1F673BC2E4}" type="datetimeFigureOut">
              <a:rPr lang="en-US" smtClean="0"/>
              <a:t>3/26/25</a:t>
            </a:fld>
            <a:endParaRPr lang="en-US"/>
          </a:p>
        </p:txBody>
      </p:sp>
      <p:sp>
        <p:nvSpPr>
          <p:cNvPr id="5" name="Footer Placeholder 4">
            <a:extLst>
              <a:ext uri="{FF2B5EF4-FFF2-40B4-BE49-F238E27FC236}">
                <a16:creationId xmlns:a16="http://schemas.microsoft.com/office/drawing/2014/main" id="{FCD2E6A1-B1A9-EFE3-2BB6-4DCCE37950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A02AC0-D69C-2C08-73C1-F0D8439AC53D}"/>
              </a:ext>
            </a:extLst>
          </p:cNvPr>
          <p:cNvSpPr>
            <a:spLocks noGrp="1"/>
          </p:cNvSpPr>
          <p:nvPr>
            <p:ph type="sldNum" sz="quarter" idx="12"/>
          </p:nvPr>
        </p:nvSpPr>
        <p:spPr/>
        <p:txBody>
          <a:bodyPr/>
          <a:lstStyle/>
          <a:p>
            <a:fld id="{FADB8B9D-DC63-DF4F-BA8B-873ECE0F2ED0}" type="slidenum">
              <a:rPr lang="en-US" smtClean="0"/>
              <a:t>‹#›</a:t>
            </a:fld>
            <a:endParaRPr lang="en-US"/>
          </a:p>
        </p:txBody>
      </p:sp>
    </p:spTree>
    <p:extLst>
      <p:ext uri="{BB962C8B-B14F-4D97-AF65-F5344CB8AC3E}">
        <p14:creationId xmlns:p14="http://schemas.microsoft.com/office/powerpoint/2010/main" val="745019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312925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897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3989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5C000-9386-AA55-40E0-A91763FE544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EF9244-1E0D-F9C4-E8C0-24E022175B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82DD92-8694-E751-9F2B-E5A0653A6B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E152D4-234B-FBBD-FB06-24F0103ECC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C81564-1060-E450-A12D-C5F7FDB506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001581D-75FB-9B95-9447-2FEE8FE55362}"/>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8" name="Footer Placeholder 7">
            <a:extLst>
              <a:ext uri="{FF2B5EF4-FFF2-40B4-BE49-F238E27FC236}">
                <a16:creationId xmlns:a16="http://schemas.microsoft.com/office/drawing/2014/main" id="{A3703DE7-4BCA-26D2-615F-78F05D709C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DCA1DD-68D7-9962-49FE-B67A9143D7EA}"/>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4656331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5333" y="1943100"/>
            <a:ext cx="4809067"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43100"/>
            <a:ext cx="4809067"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691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634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94368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07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4537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sym typeface="Gill Sans" charset="0"/>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0102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0046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51334" y="177800"/>
            <a:ext cx="2455333"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85333" y="177800"/>
            <a:ext cx="7162800"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2905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16"/>
        <p:cNvGrpSpPr/>
        <p:nvPr/>
      </p:nvGrpSpPr>
      <p:grpSpPr>
        <a:xfrm>
          <a:off x="0" y="0"/>
          <a:ext cx="0" cy="0"/>
          <a:chOff x="0" y="0"/>
          <a:chExt cx="0" cy="0"/>
        </a:xfrm>
      </p:grpSpPr>
      <p:sp>
        <p:nvSpPr>
          <p:cNvPr id="19" name="Google Shape;19;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9885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2"/>
        <p:cNvGrpSpPr/>
        <p:nvPr/>
      </p:nvGrpSpPr>
      <p:grpSpPr>
        <a:xfrm>
          <a:off x="0" y="0"/>
          <a:ext cx="0" cy="0"/>
          <a:chOff x="0" y="0"/>
          <a:chExt cx="0" cy="0"/>
        </a:xfrm>
      </p:grpSpPr>
      <p:sp>
        <p:nvSpPr>
          <p:cNvPr id="23" name="Google Shape;23;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31019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393C0-370A-BA90-6A7A-533B8C9B86E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FB07A9D-B604-6EFC-4D97-EBA3DE8E6044}"/>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4" name="Footer Placeholder 3">
            <a:extLst>
              <a:ext uri="{FF2B5EF4-FFF2-40B4-BE49-F238E27FC236}">
                <a16:creationId xmlns:a16="http://schemas.microsoft.com/office/drawing/2014/main" id="{585DB82A-42C0-D9CE-0419-BE077967EE7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C52925-01AF-6BED-789E-A929CE483216}"/>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15255370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4" name="Google Shape;44;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82615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46949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26676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2" name="Google Shape;62;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15420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0"/>
          <p:cNvSpPr>
            <a:spLocks noGrp="1"/>
          </p:cNvSpPr>
          <p:nvPr>
            <p:ph type="pic" idx="2"/>
          </p:nvPr>
        </p:nvSpPr>
        <p:spPr>
          <a:xfrm>
            <a:off x="5183188" y="987425"/>
            <a:ext cx="6172200" cy="4873625"/>
          </a:xfrm>
          <a:prstGeom prst="rect">
            <a:avLst/>
          </a:prstGeom>
          <a:noFill/>
          <a:ln>
            <a:noFill/>
          </a:ln>
        </p:spPr>
      </p:sp>
      <p:sp>
        <p:nvSpPr>
          <p:cNvPr id="69" name="Google Shape;69;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0" name="Google Shape;70;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69619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45915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231253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18_Content with Caption">
  <p:cSld name="18_Content with Caption">
    <p:bg>
      <p:bgPr>
        <a:solidFill>
          <a:schemeClr val="lt1"/>
        </a:solidFill>
        <a:effectLst/>
      </p:bgPr>
    </p:bg>
    <p:spTree>
      <p:nvGrpSpPr>
        <p:cNvPr id="1" name="Shape 18"/>
        <p:cNvGrpSpPr/>
        <p:nvPr/>
      </p:nvGrpSpPr>
      <p:grpSpPr>
        <a:xfrm>
          <a:off x="0" y="0"/>
          <a:ext cx="0" cy="0"/>
          <a:chOff x="0" y="0"/>
          <a:chExt cx="0" cy="0"/>
        </a:xfrm>
      </p:grpSpPr>
      <p:sp>
        <p:nvSpPr>
          <p:cNvPr id="19" name="Google Shape;19;p4"/>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609585" marR="0" lvl="0" indent="-457189" algn="l" rtl="0">
              <a:lnSpc>
                <a:spcPct val="90000"/>
              </a:lnSpc>
              <a:spcBef>
                <a:spcPts val="1067"/>
              </a:spcBef>
              <a:spcAft>
                <a:spcPts val="0"/>
              </a:spcAft>
              <a:buClr>
                <a:srgbClr val="201B50"/>
              </a:buClr>
              <a:buSzPts val="1800"/>
              <a:buFont typeface="Arial"/>
              <a:buChar char="•"/>
              <a:defRPr sz="2400" b="0" i="0" u="none" strike="noStrike" cap="none">
                <a:solidFill>
                  <a:srgbClr val="201B50"/>
                </a:solidFill>
                <a:latin typeface="Calibri"/>
                <a:ea typeface="Calibri"/>
                <a:cs typeface="Calibri"/>
                <a:sym typeface="Calibri"/>
              </a:defRPr>
            </a:lvl1pPr>
            <a:lvl2pPr marL="1219170" marR="0" lvl="1" indent="-457189" algn="l" rtl="0">
              <a:lnSpc>
                <a:spcPct val="90000"/>
              </a:lnSpc>
              <a:spcBef>
                <a:spcPts val="533"/>
              </a:spcBef>
              <a:spcAft>
                <a:spcPts val="0"/>
              </a:spcAft>
              <a:buClr>
                <a:srgbClr val="201B50"/>
              </a:buClr>
              <a:buSzPts val="1800"/>
              <a:buFont typeface="Arial"/>
              <a:buChar char="•"/>
              <a:defRPr sz="2400" b="0" i="0" u="none" strike="noStrike" cap="none">
                <a:solidFill>
                  <a:srgbClr val="201B50"/>
                </a:solidFill>
                <a:latin typeface="Calibri"/>
                <a:ea typeface="Calibri"/>
                <a:cs typeface="Calibri"/>
                <a:sym typeface="Calibri"/>
              </a:defRPr>
            </a:lvl2pPr>
            <a:lvl3pPr marL="1828754" marR="0" lvl="2" indent="-431789" algn="l" rtl="0">
              <a:lnSpc>
                <a:spcPct val="90000"/>
              </a:lnSpc>
              <a:spcBef>
                <a:spcPts val="533"/>
              </a:spcBef>
              <a:spcAft>
                <a:spcPts val="0"/>
              </a:spcAft>
              <a:buClr>
                <a:srgbClr val="201B50"/>
              </a:buClr>
              <a:buSzPts val="1500"/>
              <a:buFont typeface="Arial"/>
              <a:buChar char="•"/>
              <a:defRPr sz="2000" b="0" i="0" u="none" strike="noStrike" cap="none">
                <a:solidFill>
                  <a:srgbClr val="201B50"/>
                </a:solidFill>
                <a:latin typeface="Calibri"/>
                <a:ea typeface="Calibri"/>
                <a:cs typeface="Calibri"/>
                <a:sym typeface="Calibri"/>
              </a:defRPr>
            </a:lvl3pPr>
            <a:lvl4pPr marL="2438339" marR="0" lvl="3" indent="-423323" algn="l" rtl="0">
              <a:lnSpc>
                <a:spcPct val="90000"/>
              </a:lnSpc>
              <a:spcBef>
                <a:spcPts val="533"/>
              </a:spcBef>
              <a:spcAft>
                <a:spcPts val="0"/>
              </a:spcAft>
              <a:buClr>
                <a:srgbClr val="201B50"/>
              </a:buClr>
              <a:buSzPts val="1400"/>
              <a:buFont typeface="Arial"/>
              <a:buChar char="•"/>
              <a:defRPr sz="1867" b="0" i="0" u="none" strike="noStrike" cap="none">
                <a:solidFill>
                  <a:srgbClr val="201B50"/>
                </a:solidFill>
                <a:latin typeface="Calibri"/>
                <a:ea typeface="Calibri"/>
                <a:cs typeface="Calibri"/>
                <a:sym typeface="Calibri"/>
              </a:defRPr>
            </a:lvl4pPr>
            <a:lvl5pPr marL="3047924" marR="0" lvl="4" indent="-423323" algn="l" rtl="0">
              <a:lnSpc>
                <a:spcPct val="90000"/>
              </a:lnSpc>
              <a:spcBef>
                <a:spcPts val="533"/>
              </a:spcBef>
              <a:spcAft>
                <a:spcPts val="0"/>
              </a:spcAft>
              <a:buClr>
                <a:srgbClr val="201B50"/>
              </a:buClr>
              <a:buSzPts val="1400"/>
              <a:buFont typeface="Arial"/>
              <a:buChar char="•"/>
              <a:defRPr sz="1867" b="0" i="0" u="none" strike="noStrike" cap="none">
                <a:solidFill>
                  <a:srgbClr val="201B50"/>
                </a:solidFill>
                <a:latin typeface="Calibri"/>
                <a:ea typeface="Calibri"/>
                <a:cs typeface="Calibri"/>
                <a:sym typeface="Calibri"/>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20" name="Google Shape;20;p4"/>
          <p:cNvSpPr/>
          <p:nvPr/>
        </p:nvSpPr>
        <p:spPr>
          <a:xfrm>
            <a:off x="1" y="0"/>
            <a:ext cx="12192000" cy="6858000"/>
          </a:xfrm>
          <a:prstGeom prst="frame">
            <a:avLst>
              <a:gd name="adj1" fmla="val 1760"/>
            </a:avLst>
          </a:prstGeom>
          <a:solidFill>
            <a:srgbClr val="201B50"/>
          </a:solidFill>
          <a:ln>
            <a:noFill/>
          </a:ln>
        </p:spPr>
        <p:txBody>
          <a:bodyPr spcFirstLastPara="1" wrap="square" lIns="91433" tIns="45700" rIns="91433"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dk1"/>
              </a:solidFill>
              <a:latin typeface="Calibri"/>
              <a:ea typeface="Calibri"/>
              <a:cs typeface="Calibri"/>
              <a:sym typeface="Calibri"/>
            </a:endParaRPr>
          </a:p>
        </p:txBody>
      </p:sp>
      <p:sp>
        <p:nvSpPr>
          <p:cNvPr id="21" name="Google Shape;21;p4"/>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32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22" name="Google Shape;22;p4"/>
          <p:cNvSpPr/>
          <p:nvPr/>
        </p:nvSpPr>
        <p:spPr>
          <a:xfrm>
            <a:off x="123291" y="1407560"/>
            <a:ext cx="11948800" cy="92400"/>
          </a:xfrm>
          <a:prstGeom prst="rect">
            <a:avLst/>
          </a:prstGeom>
          <a:solidFill>
            <a:srgbClr val="3BC1CD"/>
          </a:solidFill>
          <a:ln>
            <a:noFill/>
          </a:ln>
        </p:spPr>
        <p:txBody>
          <a:bodyPr spcFirstLastPara="1" wrap="square" lIns="91433" tIns="45700" rIns="91433"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lt1"/>
              </a:solidFill>
              <a:latin typeface="Calibri"/>
              <a:ea typeface="Calibri"/>
              <a:cs typeface="Calibri"/>
              <a:sym typeface="Calibri"/>
            </a:endParaRPr>
          </a:p>
        </p:txBody>
      </p:sp>
      <p:sp>
        <p:nvSpPr>
          <p:cNvPr id="23" name="Google Shape;23;p4"/>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35106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3_Content with Caption">
  <p:cSld name="3_Content with Caption">
    <p:bg>
      <p:bgPr>
        <a:solidFill>
          <a:schemeClr val="lt1"/>
        </a:solidFill>
        <a:effectLst/>
      </p:bgPr>
    </p:bg>
    <p:spTree>
      <p:nvGrpSpPr>
        <p:cNvPr id="1" name="Shape 12"/>
        <p:cNvGrpSpPr/>
        <p:nvPr/>
      </p:nvGrpSpPr>
      <p:grpSpPr>
        <a:xfrm>
          <a:off x="0" y="0"/>
          <a:ext cx="0" cy="0"/>
          <a:chOff x="0" y="0"/>
          <a:chExt cx="0" cy="0"/>
        </a:xfrm>
      </p:grpSpPr>
      <p:sp>
        <p:nvSpPr>
          <p:cNvPr id="13" name="Google Shape;13;p3"/>
          <p:cNvSpPr txBox="1">
            <a:spLocks noGrp="1"/>
          </p:cNvSpPr>
          <p:nvPr>
            <p:ph type="body" idx="1"/>
          </p:nvPr>
        </p:nvSpPr>
        <p:spPr>
          <a:xfrm>
            <a:off x="838201" y="1825625"/>
            <a:ext cx="10119600" cy="4095600"/>
          </a:xfrm>
          <a:prstGeom prst="rect">
            <a:avLst/>
          </a:prstGeom>
          <a:noFill/>
          <a:ln>
            <a:noFill/>
          </a:ln>
        </p:spPr>
        <p:txBody>
          <a:bodyPr spcFirstLastPara="1" wrap="square" lIns="68575" tIns="34275" rIns="68575" bIns="34275" anchor="t" anchorCtr="0">
            <a:noAutofit/>
          </a:bodyPr>
          <a:lstStyle>
            <a:lvl1pPr marL="609585" marR="0" lvl="0" indent="-457189" algn="l" rtl="0">
              <a:lnSpc>
                <a:spcPct val="90000"/>
              </a:lnSpc>
              <a:spcBef>
                <a:spcPts val="1067"/>
              </a:spcBef>
              <a:spcAft>
                <a:spcPts val="0"/>
              </a:spcAft>
              <a:buClr>
                <a:srgbClr val="201B50"/>
              </a:buClr>
              <a:buSzPts val="1800"/>
              <a:buFont typeface="Arial"/>
              <a:buChar char="•"/>
              <a:defRPr sz="2400" b="0" i="0" u="none" strike="noStrike" cap="none">
                <a:solidFill>
                  <a:srgbClr val="201B50"/>
                </a:solidFill>
                <a:latin typeface="Calibri"/>
                <a:ea typeface="Calibri"/>
                <a:cs typeface="Calibri"/>
                <a:sym typeface="Calibri"/>
              </a:defRPr>
            </a:lvl1pPr>
            <a:lvl2pPr marL="1219170" marR="0" lvl="1" indent="-457189" algn="l" rtl="0">
              <a:lnSpc>
                <a:spcPct val="90000"/>
              </a:lnSpc>
              <a:spcBef>
                <a:spcPts val="533"/>
              </a:spcBef>
              <a:spcAft>
                <a:spcPts val="0"/>
              </a:spcAft>
              <a:buClr>
                <a:srgbClr val="201B50"/>
              </a:buClr>
              <a:buSzPts val="1800"/>
              <a:buFont typeface="Arial"/>
              <a:buChar char="•"/>
              <a:defRPr sz="2400" b="0" i="0" u="none" strike="noStrike" cap="none">
                <a:solidFill>
                  <a:srgbClr val="201B50"/>
                </a:solidFill>
                <a:latin typeface="Calibri"/>
                <a:ea typeface="Calibri"/>
                <a:cs typeface="Calibri"/>
                <a:sym typeface="Calibri"/>
              </a:defRPr>
            </a:lvl2pPr>
            <a:lvl3pPr marL="1828754" marR="0" lvl="2" indent="-431789" algn="l" rtl="0">
              <a:lnSpc>
                <a:spcPct val="90000"/>
              </a:lnSpc>
              <a:spcBef>
                <a:spcPts val="533"/>
              </a:spcBef>
              <a:spcAft>
                <a:spcPts val="0"/>
              </a:spcAft>
              <a:buClr>
                <a:srgbClr val="201B50"/>
              </a:buClr>
              <a:buSzPts val="1500"/>
              <a:buFont typeface="Arial"/>
              <a:buChar char="•"/>
              <a:defRPr sz="2000" b="0" i="0" u="none" strike="noStrike" cap="none">
                <a:solidFill>
                  <a:srgbClr val="201B50"/>
                </a:solidFill>
                <a:latin typeface="Calibri"/>
                <a:ea typeface="Calibri"/>
                <a:cs typeface="Calibri"/>
                <a:sym typeface="Calibri"/>
              </a:defRPr>
            </a:lvl3pPr>
            <a:lvl4pPr marL="2438339" marR="0" lvl="3" indent="-423323" algn="l" rtl="0">
              <a:lnSpc>
                <a:spcPct val="90000"/>
              </a:lnSpc>
              <a:spcBef>
                <a:spcPts val="533"/>
              </a:spcBef>
              <a:spcAft>
                <a:spcPts val="0"/>
              </a:spcAft>
              <a:buClr>
                <a:srgbClr val="201B50"/>
              </a:buClr>
              <a:buSzPts val="1400"/>
              <a:buFont typeface="Arial"/>
              <a:buChar char="•"/>
              <a:defRPr sz="1867" b="0" i="0" u="none" strike="noStrike" cap="none">
                <a:solidFill>
                  <a:srgbClr val="201B50"/>
                </a:solidFill>
                <a:latin typeface="Calibri"/>
                <a:ea typeface="Calibri"/>
                <a:cs typeface="Calibri"/>
                <a:sym typeface="Calibri"/>
              </a:defRPr>
            </a:lvl4pPr>
            <a:lvl5pPr marL="3047924" marR="0" lvl="4" indent="-423323" algn="l" rtl="0">
              <a:lnSpc>
                <a:spcPct val="90000"/>
              </a:lnSpc>
              <a:spcBef>
                <a:spcPts val="533"/>
              </a:spcBef>
              <a:spcAft>
                <a:spcPts val="0"/>
              </a:spcAft>
              <a:buClr>
                <a:srgbClr val="201B50"/>
              </a:buClr>
              <a:buSzPts val="1400"/>
              <a:buFont typeface="Arial"/>
              <a:buChar char="•"/>
              <a:defRPr sz="1867" b="0" i="0" u="none" strike="noStrike" cap="none">
                <a:solidFill>
                  <a:srgbClr val="201B50"/>
                </a:solidFill>
                <a:latin typeface="Calibri"/>
                <a:ea typeface="Calibri"/>
                <a:cs typeface="Calibri"/>
                <a:sym typeface="Calibri"/>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
        <p:nvSpPr>
          <p:cNvPr id="14" name="Google Shape;14;p3"/>
          <p:cNvSpPr/>
          <p:nvPr/>
        </p:nvSpPr>
        <p:spPr>
          <a:xfrm>
            <a:off x="1" y="0"/>
            <a:ext cx="12192000" cy="6858000"/>
          </a:xfrm>
          <a:prstGeom prst="frame">
            <a:avLst>
              <a:gd name="adj1" fmla="val 1760"/>
            </a:avLst>
          </a:prstGeom>
          <a:solidFill>
            <a:srgbClr val="201B50"/>
          </a:solidFill>
          <a:ln>
            <a:noFill/>
          </a:ln>
        </p:spPr>
        <p:txBody>
          <a:bodyPr spcFirstLastPara="1" wrap="square" lIns="91433" tIns="45700" rIns="91433"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dk1"/>
              </a:solidFill>
              <a:latin typeface="Calibri"/>
              <a:ea typeface="Calibri"/>
              <a:cs typeface="Calibri"/>
              <a:sym typeface="Calibri"/>
            </a:endParaRPr>
          </a:p>
        </p:txBody>
      </p:sp>
      <p:sp>
        <p:nvSpPr>
          <p:cNvPr id="15" name="Google Shape;15;p3"/>
          <p:cNvSpPr txBox="1">
            <a:spLocks noGrp="1"/>
          </p:cNvSpPr>
          <p:nvPr>
            <p:ph type="title"/>
          </p:nvPr>
        </p:nvSpPr>
        <p:spPr>
          <a:xfrm>
            <a:off x="523981" y="352269"/>
            <a:ext cx="10777600" cy="10096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rgbClr val="201B50"/>
              </a:buClr>
              <a:buSzPts val="2400"/>
              <a:buFont typeface="Verdana"/>
              <a:buNone/>
              <a:defRPr sz="3200" b="1" i="0" u="none" strike="noStrike" cap="none">
                <a:solidFill>
                  <a:srgbClr val="201B50"/>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16" name="Google Shape;16;p3"/>
          <p:cNvSpPr/>
          <p:nvPr/>
        </p:nvSpPr>
        <p:spPr>
          <a:xfrm>
            <a:off x="123291" y="1407560"/>
            <a:ext cx="11948800" cy="92400"/>
          </a:xfrm>
          <a:prstGeom prst="rect">
            <a:avLst/>
          </a:prstGeom>
          <a:solidFill>
            <a:srgbClr val="3BC1CD"/>
          </a:solidFill>
          <a:ln>
            <a:noFill/>
          </a:ln>
        </p:spPr>
        <p:txBody>
          <a:bodyPr spcFirstLastPara="1" wrap="square" lIns="91433" tIns="45700" rIns="91433"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lt1"/>
              </a:solidFill>
              <a:latin typeface="Calibri"/>
              <a:ea typeface="Calibri"/>
              <a:cs typeface="Calibri"/>
              <a:sym typeface="Calibri"/>
            </a:endParaRPr>
          </a:p>
        </p:txBody>
      </p:sp>
      <p:sp>
        <p:nvSpPr>
          <p:cNvPr id="17" name="Google Shape;17;p3"/>
          <p:cNvSpPr txBox="1">
            <a:spLocks noGrp="1"/>
          </p:cNvSpPr>
          <p:nvPr>
            <p:ph type="sldNum" idx="12"/>
          </p:nvPr>
        </p:nvSpPr>
        <p:spPr>
          <a:xfrm>
            <a:off x="10828964" y="6513816"/>
            <a:ext cx="1229600" cy="210800"/>
          </a:xfrm>
          <a:prstGeom prst="rect">
            <a:avLst/>
          </a:prstGeom>
          <a:noFill/>
          <a:ln>
            <a:noFill/>
          </a:ln>
        </p:spPr>
        <p:txBody>
          <a:bodyPr spcFirstLastPara="1" wrap="square" lIns="68575" tIns="34275" rIns="68575" bIns="34275" anchor="b" anchorCtr="0">
            <a:noAutofit/>
          </a:bodyPr>
          <a:lstStyle>
            <a:lvl1pPr marL="0" marR="0" lvl="0"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1pPr>
            <a:lvl2pPr marL="0" marR="0" lvl="1"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2pPr>
            <a:lvl3pPr marL="0" marR="0" lvl="2"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3pPr>
            <a:lvl4pPr marL="0" marR="0" lvl="3"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4pPr>
            <a:lvl5pPr marL="0" marR="0" lvl="4"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5pPr>
            <a:lvl6pPr marL="0" marR="0" lvl="5"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6pPr>
            <a:lvl7pPr marL="0" marR="0" lvl="6"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7pPr>
            <a:lvl8pPr marL="0" marR="0" lvl="7"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8pPr>
            <a:lvl9pPr marL="0" marR="0" lvl="8" indent="0" algn="r" rtl="0">
              <a:lnSpc>
                <a:spcPct val="100000"/>
              </a:lnSpc>
              <a:spcBef>
                <a:spcPts val="0"/>
              </a:spcBef>
              <a:spcAft>
                <a:spcPts val="0"/>
              </a:spcAft>
              <a:buClr>
                <a:srgbClr val="000000"/>
              </a:buClr>
              <a:buSzPts val="800"/>
              <a:buFont typeface="Arial"/>
              <a:buNone/>
              <a:defRPr sz="1067" b="0" i="0" u="none" strike="noStrike" cap="none">
                <a:solidFill>
                  <a:srgbClr val="201B50"/>
                </a:solidFill>
                <a:latin typeface="Verdana"/>
                <a:ea typeface="Verdana"/>
                <a:cs typeface="Verdana"/>
                <a:sym typeface="Verdan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59596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8" name="Google Shape;38;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22078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A53548-1144-C6DE-E858-DB894B190BFF}"/>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3" name="Footer Placeholder 2">
            <a:extLst>
              <a:ext uri="{FF2B5EF4-FFF2-40B4-BE49-F238E27FC236}">
                <a16:creationId xmlns:a16="http://schemas.microsoft.com/office/drawing/2014/main" id="{20531CE3-27A4-088F-F8CA-A1335429C2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E33918-69B3-87C0-D632-177046037B6F}"/>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114220065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14589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48C87-EF22-00C1-0591-56813E6AFC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5A2A0F-C70E-E0B8-3E18-5F83DC6739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3C7627-D6AF-3B5A-9774-C45CE136137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7FDD2A9-4935-5043-8531-2B883D0A90BC}" type="datetimeFigureOut">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3/26/25</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B5383E37-E3A1-DCA4-4EAE-EECA2073C55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64DBE7F3-DB33-93F7-5B8F-DE5C601EDF8A}"/>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731AC15-A4DF-0942-A68F-986537D0658E}"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85289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D3C09-DA1C-E34B-9549-92E24B7D3785}"/>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38528C8-3136-D14D-8FD9-F4DA89C589AA}"/>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783FE67-7E08-4541-ACB4-F71D96B7F42C}"/>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5" name="Footer Placeholder 4">
            <a:extLst>
              <a:ext uri="{FF2B5EF4-FFF2-40B4-BE49-F238E27FC236}">
                <a16:creationId xmlns:a16="http://schemas.microsoft.com/office/drawing/2014/main" id="{6AB9AF64-316C-CB42-AF15-57E85D8DDB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F1288-92B7-9F4C-B1AF-940F43B00726}"/>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78613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D9C3B-9582-4B45-BBE0-D4A558BEC7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76CE8A-DF96-904A-A97B-934172C633F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318929-9832-7342-8F84-73139606A469}"/>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5" name="Footer Placeholder 4">
            <a:extLst>
              <a:ext uri="{FF2B5EF4-FFF2-40B4-BE49-F238E27FC236}">
                <a16:creationId xmlns:a16="http://schemas.microsoft.com/office/drawing/2014/main" id="{76406756-17DD-E640-A9E0-38F02033C4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7241A6-0F2B-F24D-8B13-B256225DCA7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75522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10242-8A35-0440-AF76-6E3A27A288B8}"/>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25F5CA01-285C-744B-9136-861CA5983FB1}"/>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427AF-FA8B-DD49-9A3F-9E03BD8E5840}"/>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5" name="Footer Placeholder 4">
            <a:extLst>
              <a:ext uri="{FF2B5EF4-FFF2-40B4-BE49-F238E27FC236}">
                <a16:creationId xmlns:a16="http://schemas.microsoft.com/office/drawing/2014/main" id="{59849B24-C454-2F4C-9147-C7F8E926FC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9BFF65-ECB4-4D42-8D06-948D09186B4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79221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39C14-11BE-C147-B354-3C9A730652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95E372-B773-9A4E-9779-C5046DB34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0629AD-79A1-094E-8821-9EA14B399FD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588DE1-68FF-C349-AEAE-79280E2DF74B}"/>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6" name="Footer Placeholder 5">
            <a:extLst>
              <a:ext uri="{FF2B5EF4-FFF2-40B4-BE49-F238E27FC236}">
                <a16:creationId xmlns:a16="http://schemas.microsoft.com/office/drawing/2014/main" id="{6D9EC035-599A-E243-AD4B-0610A224A2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4EC558-E2F4-394D-B199-94EFA95B9AEB}"/>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849131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C1107-2EDF-6F45-A4DD-2889ED5ADE82}"/>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20E9A4-F86B-9D4C-9561-A438CB651970}"/>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FFC42DAD-1C3E-DF4D-99E5-1AAADA70BDFC}"/>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7F228B-CB7C-0B4D-B294-ED881511E4AF}"/>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BCF03A8-A932-1740-A518-070F0EDE3B47}"/>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DF3D4D-FC30-6844-B349-2F3C092CA887}"/>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8" name="Footer Placeholder 7">
            <a:extLst>
              <a:ext uri="{FF2B5EF4-FFF2-40B4-BE49-F238E27FC236}">
                <a16:creationId xmlns:a16="http://schemas.microsoft.com/office/drawing/2014/main" id="{D8BADAA5-A572-DC4B-A96B-608FE0FF99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56E217-6154-D44A-95E6-36C892DCBDF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417662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970FC-A680-C14F-9F38-4F35E716ED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152D54-668B-2D42-953D-C6A43E2D128B}"/>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4" name="Footer Placeholder 3">
            <a:extLst>
              <a:ext uri="{FF2B5EF4-FFF2-40B4-BE49-F238E27FC236}">
                <a16:creationId xmlns:a16="http://schemas.microsoft.com/office/drawing/2014/main" id="{2F340603-9FEC-4C4A-B645-6A2858E4E4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0197F84-9855-5F41-BAA7-76FC25AEA853}"/>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735774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A3810E-FBB0-1C4B-AE40-181F91619B87}"/>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3" name="Footer Placeholder 2">
            <a:extLst>
              <a:ext uri="{FF2B5EF4-FFF2-40B4-BE49-F238E27FC236}">
                <a16:creationId xmlns:a16="http://schemas.microsoft.com/office/drawing/2014/main" id="{8EBB1C00-943E-2742-A1BC-047A575D86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F0638A0-679B-8248-96C7-1F2D98CC1B1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77686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5BFDE-2778-E147-A8F1-A35714148629}"/>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2CEFD507-6D58-B248-AA82-815E9809678F}"/>
              </a:ext>
            </a:extLst>
          </p:cNvPr>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3C81F8-D30F-F34C-A4C4-1564C451A157}"/>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02F2F34-EC59-1549-9406-701C2AF67567}"/>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6" name="Footer Placeholder 5">
            <a:extLst>
              <a:ext uri="{FF2B5EF4-FFF2-40B4-BE49-F238E27FC236}">
                <a16:creationId xmlns:a16="http://schemas.microsoft.com/office/drawing/2014/main" id="{C286F9BC-E8D4-4648-AB7B-347220DC7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F7544F-F075-4A43-88D7-CD2CB139E62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285843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F6F33-757A-2743-544A-DB3F640FA9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D3727D7-F8F7-5A02-93D3-FDAD54E5C8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78F346-DAC2-84E2-696B-7C9A399B89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11D6AD-2FD6-FB6F-DF87-70786AC53873}"/>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6" name="Footer Placeholder 5">
            <a:extLst>
              <a:ext uri="{FF2B5EF4-FFF2-40B4-BE49-F238E27FC236}">
                <a16:creationId xmlns:a16="http://schemas.microsoft.com/office/drawing/2014/main" id="{6200B231-EE5E-8B95-2A8D-AC6FD3AEFC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E151DF-9D5A-5C09-9FB5-A1D10771F48C}"/>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240322421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D7965-12FA-5C4A-9AE9-F943C274086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9EC8383-7477-C644-B257-60181BB82FE1}"/>
              </a:ext>
            </a:extLst>
          </p:cNvPr>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9E523A03-C3B4-E445-B493-998455460D4E}"/>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9CD7739-3ECB-D947-B947-55F691A0B549}"/>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6" name="Footer Placeholder 5">
            <a:extLst>
              <a:ext uri="{FF2B5EF4-FFF2-40B4-BE49-F238E27FC236}">
                <a16:creationId xmlns:a16="http://schemas.microsoft.com/office/drawing/2014/main" id="{8C1178D6-41C8-F84A-9771-D25759E0DC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4F3EB9-3512-0943-8F5C-2394D9A6B6A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31759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6F18F-4A62-5145-9310-7BFBDDC665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89AA8B-C74E-AE4C-A8DB-C8DBE890AB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F7A8AD-648D-7B49-B47E-4DB28D8BC472}"/>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5" name="Footer Placeholder 4">
            <a:extLst>
              <a:ext uri="{FF2B5EF4-FFF2-40B4-BE49-F238E27FC236}">
                <a16:creationId xmlns:a16="http://schemas.microsoft.com/office/drawing/2014/main" id="{70FD9384-CF6B-9A4A-86A6-2F8EAE229C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6E3B4B-C3D6-1A46-AF77-033A86DD91C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537861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B3405C-D68F-1E47-A19C-2074D2982B09}"/>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479E39-860E-9944-BA4E-086BF9071E29}"/>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BB5B4E-444E-E545-8004-9375B657425F}"/>
              </a:ext>
            </a:extLst>
          </p:cNvPr>
          <p:cNvSpPr>
            <a:spLocks noGrp="1"/>
          </p:cNvSpPr>
          <p:nvPr>
            <p:ph type="dt" sz="half" idx="10"/>
          </p:nvPr>
        </p:nvSpPr>
        <p:spPr/>
        <p:txBody>
          <a:bodyPr/>
          <a:lstStyle/>
          <a:p>
            <a:fld id="{F284D359-EF42-5B4D-8410-19F3AC9E0523}" type="datetimeFigureOut">
              <a:rPr lang="en-US" smtClean="0"/>
              <a:t>3/26/25</a:t>
            </a:fld>
            <a:endParaRPr lang="en-US"/>
          </a:p>
        </p:txBody>
      </p:sp>
      <p:sp>
        <p:nvSpPr>
          <p:cNvPr id="5" name="Footer Placeholder 4">
            <a:extLst>
              <a:ext uri="{FF2B5EF4-FFF2-40B4-BE49-F238E27FC236}">
                <a16:creationId xmlns:a16="http://schemas.microsoft.com/office/drawing/2014/main" id="{6273FFE7-4FD2-A343-8791-BD1F0222B0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E1D2E-5D0E-BE48-A85A-A6153ADFE138}"/>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76681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t>3/26/25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88623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t>3/26/25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9541000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n-US" dirty="0"/>
              <a:t>Click to edit Master title style</a:t>
            </a:r>
          </a:p>
        </p:txBody>
      </p:sp>
      <p:sp>
        <p:nvSpPr>
          <p:cNvPr id="3" name="Text Placeholder 2"/>
          <p:cNvSpPr>
            <a:spLocks noGrp="1"/>
          </p:cNvSpPr>
          <p:nvPr>
            <p:ph type="body" idx="1"/>
          </p:nvPr>
        </p:nvSpPr>
        <p:spPr>
          <a:xfrm>
            <a:off x="963084" y="4626865"/>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588C9A-BF48-C043-89A6-25473F994CCC}" type="datetimeFigureOut">
              <a:rPr lang="en-US" smtClean="0"/>
              <a:t>3/26/25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0895811"/>
      </p:ext>
    </p:extLst>
  </p:cSld>
  <p:clrMapOvr>
    <a:overrideClrMapping bg1="dk1" tx1="lt1" bg2="dk2" tx2="lt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588C9A-BF48-C043-89A6-25473F994CCC}" type="datetimeFigureOut">
              <a:rPr lang="en-US" smtClean="0"/>
              <a:t>3/26/25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10063573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588C9A-BF48-C043-89A6-25473F994CCC}" type="datetimeFigureOut">
              <a:rPr lang="en-US" smtClean="0"/>
              <a:t>3/26/25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01818BA-A255-1346-B17D-7B8C0A8A962F}" type="slidenum">
              <a:rPr lang="en-US" smtClean="0"/>
              <a:t>‹#›</a:t>
            </a:fld>
            <a:endParaRPr lang="en-US" dirty="0"/>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44301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1588C9A-BF48-C043-89A6-25473F994CCC}" type="datetimeFigureOut">
              <a:rPr lang="en-US" smtClean="0"/>
              <a:t>3/26/25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127194371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588C9A-BF48-C043-89A6-25473F994CCC}" type="datetimeFigureOut">
              <a:rPr lang="en-US" smtClean="0"/>
              <a:t>3/26/25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3287696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3EB2F-0118-4F7D-A4E7-88FB0CC800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147D4B7-B69E-1ED1-1420-304C0AED51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9A5104-1F73-BCAD-7A85-1E049E7F76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6F1D48-60E3-7161-EE5D-82615967D58A}"/>
              </a:ext>
            </a:extLst>
          </p:cNvPr>
          <p:cNvSpPr>
            <a:spLocks noGrp="1"/>
          </p:cNvSpPr>
          <p:nvPr>
            <p:ph type="dt" sz="half" idx="10"/>
          </p:nvPr>
        </p:nvSpPr>
        <p:spPr/>
        <p:txBody>
          <a:bodyPr/>
          <a:lstStyle/>
          <a:p>
            <a:fld id="{1AF648F7-F627-BE4E-87CF-796F769C53E4}" type="datetimeFigureOut">
              <a:rPr lang="en-US" smtClean="0"/>
              <a:t>3/26/25</a:t>
            </a:fld>
            <a:endParaRPr lang="en-US"/>
          </a:p>
        </p:txBody>
      </p:sp>
      <p:sp>
        <p:nvSpPr>
          <p:cNvPr id="6" name="Footer Placeholder 5">
            <a:extLst>
              <a:ext uri="{FF2B5EF4-FFF2-40B4-BE49-F238E27FC236}">
                <a16:creationId xmlns:a16="http://schemas.microsoft.com/office/drawing/2014/main" id="{595AEE9B-4DDB-B4A2-96CB-DB2CDAB4AB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79F81A-92FF-E948-AE50-40CCEBC84BBA}"/>
              </a:ext>
            </a:extLst>
          </p:cNvPr>
          <p:cNvSpPr>
            <a:spLocks noGrp="1"/>
          </p:cNvSpPr>
          <p:nvPr>
            <p:ph type="sldNum" sz="quarter" idx="12"/>
          </p:nvPr>
        </p:nvSpPr>
        <p:spPr/>
        <p:txBody>
          <a:bodyPr/>
          <a:lstStyle/>
          <a:p>
            <a:fld id="{645C50FD-7948-EF40-9330-C4A80F99D541}" type="slidenum">
              <a:rPr lang="en-US" smtClean="0"/>
              <a:t>‹#›</a:t>
            </a:fld>
            <a:endParaRPr lang="en-US"/>
          </a:p>
        </p:txBody>
      </p:sp>
    </p:spTree>
    <p:extLst>
      <p:ext uri="{BB962C8B-B14F-4D97-AF65-F5344CB8AC3E}">
        <p14:creationId xmlns:p14="http://schemas.microsoft.com/office/powerpoint/2010/main" val="25482901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t>3/26/25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9" name="Straight Connector 8"/>
          <p:cNvCxnSpPr/>
          <p:nvPr/>
        </p:nvCxnSpPr>
        <p:spPr>
          <a:xfrm rot="5400000">
            <a:off x="912152" y="3579942"/>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802685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1588C9A-BF48-C043-89A6-25473F994CCC}" type="datetimeFigureOut">
              <a:rPr lang="en-US" smtClean="0"/>
              <a:t>3/26/25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143773076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1588C9A-BF48-C043-89A6-25473F994CCC}" type="datetimeFigureOut">
              <a:rPr lang="en-US" smtClean="0"/>
              <a:t>3/26/25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881453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588C9A-BF48-C043-89A6-25473F994CCC}" type="datetimeFigureOut">
              <a:rPr lang="en-US" smtClean="0"/>
              <a:t>3/26/25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01818BA-A255-1346-B17D-7B8C0A8A962F}" type="slidenum">
              <a:rPr lang="en-US" smtClean="0"/>
              <a:t>‹#›</a:t>
            </a:fld>
            <a:endParaRPr lang="en-US" dirty="0"/>
          </a:p>
        </p:txBody>
      </p:sp>
    </p:spTree>
    <p:extLst>
      <p:ext uri="{BB962C8B-B14F-4D97-AF65-F5344CB8AC3E}">
        <p14:creationId xmlns:p14="http://schemas.microsoft.com/office/powerpoint/2010/main" val="3494891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theme" Target="../theme/theme6.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7F424E-68B1-08CF-33B0-4A3EDB1394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7B2483A-2EE1-523C-AABA-BFF807E1D9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D2552D-8BC6-C5D2-D9D5-0D0224E912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AF648F7-F627-BE4E-87CF-796F769C53E4}" type="datetimeFigureOut">
              <a:rPr lang="en-US" smtClean="0"/>
              <a:t>3/26/25</a:t>
            </a:fld>
            <a:endParaRPr lang="en-US"/>
          </a:p>
        </p:txBody>
      </p:sp>
      <p:sp>
        <p:nvSpPr>
          <p:cNvPr id="5" name="Footer Placeholder 4">
            <a:extLst>
              <a:ext uri="{FF2B5EF4-FFF2-40B4-BE49-F238E27FC236}">
                <a16:creationId xmlns:a16="http://schemas.microsoft.com/office/drawing/2014/main" id="{4A0494A2-6D23-3ACC-6E55-39DB205A91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AFBB2E2-5635-6C67-455E-982AC4B0EB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45C50FD-7948-EF40-9330-C4A80F99D541}" type="slidenum">
              <a:rPr lang="en-US" smtClean="0"/>
              <a:t>‹#›</a:t>
            </a:fld>
            <a:endParaRPr lang="en-US"/>
          </a:p>
        </p:txBody>
      </p:sp>
    </p:spTree>
    <p:extLst>
      <p:ext uri="{BB962C8B-B14F-4D97-AF65-F5344CB8AC3E}">
        <p14:creationId xmlns:p14="http://schemas.microsoft.com/office/powerpoint/2010/main" val="3420467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5DBCFF-7753-E861-A3F6-7A2D88C316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C4C3B44-B84D-59F2-096D-38DA7C628C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1A83ED-765B-27A6-CF3B-89DB5AF9C9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F91275-4556-0D42-8C3D-050B482C6E90}" type="datetimeFigureOut">
              <a:rPr lang="en-US" smtClean="0"/>
              <a:t>3/26/25</a:t>
            </a:fld>
            <a:endParaRPr lang="en-US"/>
          </a:p>
        </p:txBody>
      </p:sp>
      <p:sp>
        <p:nvSpPr>
          <p:cNvPr id="5" name="Footer Placeholder 4">
            <a:extLst>
              <a:ext uri="{FF2B5EF4-FFF2-40B4-BE49-F238E27FC236}">
                <a16:creationId xmlns:a16="http://schemas.microsoft.com/office/drawing/2014/main" id="{C5EF8A84-214A-713F-0667-E47F17BFF8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83CC4AB-1C7B-B5ED-55F4-E23F457959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BFD741-32F9-1B4F-9F6C-56C290673E03}" type="slidenum">
              <a:rPr lang="en-US" smtClean="0"/>
              <a:t>‹#›</a:t>
            </a:fld>
            <a:endParaRPr lang="en-US"/>
          </a:p>
        </p:txBody>
      </p:sp>
    </p:spTree>
    <p:extLst>
      <p:ext uri="{BB962C8B-B14F-4D97-AF65-F5344CB8AC3E}">
        <p14:creationId xmlns:p14="http://schemas.microsoft.com/office/powerpoint/2010/main" val="535293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4B6EE3-B330-0643-904B-79970FF23C5C}" type="datetimeFigureOut">
              <a:rPr lang="en-US" smtClean="0"/>
              <a:t>3/26/25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8379D-3C1A-864D-94CA-B06521AD636B}" type="slidenum">
              <a:rPr lang="en-US" smtClean="0"/>
              <a:t>‹#›</a:t>
            </a:fld>
            <a:endParaRPr lang="en-US"/>
          </a:p>
        </p:txBody>
      </p:sp>
    </p:spTree>
    <p:extLst>
      <p:ext uri="{BB962C8B-B14F-4D97-AF65-F5344CB8AC3E}">
        <p14:creationId xmlns:p14="http://schemas.microsoft.com/office/powerpoint/2010/main" val="160954548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18BEC4-BA80-DBB6-6EDE-47E94CE62C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BCE0BCD-A7C5-6F2D-B9B8-006335C2A6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BB77E9-996E-039F-DD03-367C79A9D1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ADFCE06-758D-6942-9841-7B1F673BC2E4}" type="datetimeFigureOut">
              <a:rPr lang="en-US" smtClean="0"/>
              <a:t>3/26/25</a:t>
            </a:fld>
            <a:endParaRPr lang="en-US"/>
          </a:p>
        </p:txBody>
      </p:sp>
      <p:sp>
        <p:nvSpPr>
          <p:cNvPr id="5" name="Footer Placeholder 4">
            <a:extLst>
              <a:ext uri="{FF2B5EF4-FFF2-40B4-BE49-F238E27FC236}">
                <a16:creationId xmlns:a16="http://schemas.microsoft.com/office/drawing/2014/main" id="{1CEE4419-4D0D-7AA9-21B0-83AD510532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31D9BCF-9EF0-8E6E-C011-D41C949227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ADB8B9D-DC63-DF4F-BA8B-873ECE0F2ED0}" type="slidenum">
              <a:rPr lang="en-US" smtClean="0"/>
              <a:t>‹#›</a:t>
            </a:fld>
            <a:endParaRPr lang="en-US"/>
          </a:p>
        </p:txBody>
      </p:sp>
    </p:spTree>
    <p:extLst>
      <p:ext uri="{BB962C8B-B14F-4D97-AF65-F5344CB8AC3E}">
        <p14:creationId xmlns:p14="http://schemas.microsoft.com/office/powerpoint/2010/main" val="102866203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185334" y="177800"/>
            <a:ext cx="9821333" cy="17145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1026" name="Rectangle 2"/>
          <p:cNvSpPr>
            <a:spLocks noGrp="1" noChangeArrowheads="1"/>
          </p:cNvSpPr>
          <p:nvPr>
            <p:ph type="body" idx="1"/>
          </p:nvPr>
        </p:nvSpPr>
        <p:spPr bwMode="auto">
          <a:xfrm>
            <a:off x="1185334" y="1943100"/>
            <a:ext cx="9821333" cy="40259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extLst>
      <p:ext uri="{BB962C8B-B14F-4D97-AF65-F5344CB8AC3E}">
        <p14:creationId xmlns:p14="http://schemas.microsoft.com/office/powerpoint/2010/main" val="350208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5600">
          <a:solidFill>
            <a:schemeClr val="tx1"/>
          </a:solidFill>
          <a:latin typeface="+mj-lt"/>
          <a:ea typeface="+mj-ea"/>
          <a:cs typeface="+mj-cs"/>
          <a:sym typeface="Gill Sans" charset="0"/>
        </a:defRPr>
      </a:lvl1pPr>
      <a:lvl2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eaLnBrk="0" fontAlgn="base" hangingPunct="0">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1162924738"/>
      </p:ext>
    </p:extLst>
  </p:cSld>
  <p:clrMap bg1="lt1" tx1="dk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325397-34F0-5A41-AED2-FC9E54414FCB}"/>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F145E3D-81F9-054A-BF6F-B5CF8D2EB3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647434-FA0C-3A4E-A3E7-78DB920CFFED}"/>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284D359-EF42-5B4D-8410-19F3AC9E0523}" type="datetimeFigureOut">
              <a:rPr lang="en-US" smtClean="0"/>
              <a:t>3/26/25</a:t>
            </a:fld>
            <a:endParaRPr lang="en-US"/>
          </a:p>
        </p:txBody>
      </p:sp>
      <p:sp>
        <p:nvSpPr>
          <p:cNvPr id="5" name="Footer Placeholder 4">
            <a:extLst>
              <a:ext uri="{FF2B5EF4-FFF2-40B4-BE49-F238E27FC236}">
                <a16:creationId xmlns:a16="http://schemas.microsoft.com/office/drawing/2014/main" id="{40073CDF-8C0D-A74F-A132-6D6E2536E11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619E63-C227-9E4F-A6C2-65180DA374EE}"/>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7C66314-9754-744F-87AD-F89F8B727281}" type="slidenum">
              <a:rPr lang="en-US" smtClean="0"/>
              <a:t>‹#›</a:t>
            </a:fld>
            <a:endParaRPr lang="en-US"/>
          </a:p>
        </p:txBody>
      </p:sp>
    </p:spTree>
    <p:extLst>
      <p:ext uri="{BB962C8B-B14F-4D97-AF65-F5344CB8AC3E}">
        <p14:creationId xmlns:p14="http://schemas.microsoft.com/office/powerpoint/2010/main" val="2646713282"/>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E1588C9A-BF48-C043-89A6-25473F994CCC}" type="datetimeFigureOut">
              <a:rPr lang="en-US" smtClean="0"/>
              <a:t>3/26/25</a:t>
            </a:fld>
            <a:endParaRPr lang="en-US" dirty="0"/>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001818BA-A255-1346-B17D-7B8C0A8A962F}" type="slidenum">
              <a:rPr lang="en-US" smtClean="0"/>
              <a:t>‹#›</a:t>
            </a:fld>
            <a:endParaRPr lang="en-US" dirty="0"/>
          </a:p>
        </p:txBody>
      </p:sp>
    </p:spTree>
    <p:extLst>
      <p:ext uri="{BB962C8B-B14F-4D97-AF65-F5344CB8AC3E}">
        <p14:creationId xmlns:p14="http://schemas.microsoft.com/office/powerpoint/2010/main" val="1975922067"/>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spcBef>
          <a:spcPct val="0"/>
        </a:spcBef>
        <a:buNone/>
        <a:defRPr sz="4000" b="1"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tiff"/><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59.xml"/><Relationship Id="rId5" Type="http://schemas.openxmlformats.org/officeDocument/2006/relationships/hyperlink" Target="https://unsplash.com/" TargetMode="External"/><Relationship Id="rId4" Type="http://schemas.openxmlformats.org/officeDocument/2006/relationships/hyperlink" Target="https://unsplash.com/photos/nND0zSHui-w"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3.xml"/><Relationship Id="rId4" Type="http://schemas.openxmlformats.org/officeDocument/2006/relationships/hyperlink" Target="http://www.visiblelearn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3.xml"/><Relationship Id="rId4" Type="http://schemas.openxmlformats.org/officeDocument/2006/relationships/hyperlink" Target="http://www.visiblelearnin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3.xml"/><Relationship Id="rId4" Type="http://schemas.openxmlformats.org/officeDocument/2006/relationships/hyperlink" Target="http://www.visiblelearnin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hyperlink" Target="http://sourcesofinsight.com/planning-a-mission/"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familyeducation.com/kids/celebrate-national-superhero-day-your-own-little-superhero" TargetMode="External"/><Relationship Id="rId2" Type="http://schemas.openxmlformats.org/officeDocument/2006/relationships/image" Target="../media/image20.jp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hyperlink" Target="https://www.edutopia.org/article/teaching-students-how-ask-help"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notesSlide" Target="../notesSlides/notesSlide18.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image" Target="../media/image42.png"/><Relationship Id="rId5" Type="http://schemas.openxmlformats.org/officeDocument/2006/relationships/image" Target="NULL"/><Relationship Id="rId4" Type="http://schemas.openxmlformats.org/officeDocument/2006/relationships/customXml" Target="../ink/ink1.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hyperlink" Target="https://www.vecteezy.com/vector-art/11875478-meet-of-team-of-people-for-talk-dialog-communication-discussion-business-relationship-discuss-problems-together-exchange-opinions-of-team-worker-support-group-vector-illustration"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hyperlink" Target="https://ccy.jfcs.org/teaching-children-kind/"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3.xml"/><Relationship Id="rId1" Type="http://schemas.openxmlformats.org/officeDocument/2006/relationships/slideLayout" Target="../slideLayouts/slideLayout89.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0.xml"/></Relationships>
</file>

<file path=ppt/slides/_rels/slide6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4.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hyperlink" Target="https://www.vecteezy.com/vector-art/11875478-meet-of-team-of-people-for-talk-dialog-communication-discussion-business-relationship-discuss-problems-together-exchange-opinions-of-team-worker-support-group-vector-illustration"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s://www.peptalkindia.com/different-ways-to-say-thank-you/" TargetMode="External"/><Relationship Id="rId2" Type="http://schemas.openxmlformats.org/officeDocument/2006/relationships/image" Target="../media/image5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2154C"/>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8A26B70-406D-167C-A99E-934FAB204CB2}"/>
              </a:ext>
            </a:extLst>
          </p:cNvPr>
          <p:cNvSpPr txBox="1"/>
          <p:nvPr/>
        </p:nvSpPr>
        <p:spPr>
          <a:xfrm>
            <a:off x="1693647" y="5143975"/>
            <a:ext cx="7135335" cy="1354217"/>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Nancy Frey</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p>
        </p:txBody>
      </p:sp>
      <p:pic>
        <p:nvPicPr>
          <p:cNvPr id="6" name="Picture 5" descr="Chart, sunburst chart&#10;&#10;Description automatically generated">
            <a:extLst>
              <a:ext uri="{FF2B5EF4-FFF2-40B4-BE49-F238E27FC236}">
                <a16:creationId xmlns:a16="http://schemas.microsoft.com/office/drawing/2014/main" id="{B519CAC5-0902-3200-0A93-DE79D4D455F8}"/>
              </a:ext>
            </a:extLst>
          </p:cNvPr>
          <p:cNvPicPr>
            <a:picLocks noChangeAspect="1"/>
          </p:cNvPicPr>
          <p:nvPr/>
        </p:nvPicPr>
        <p:blipFill rotWithShape="1">
          <a:blip r:embed="rId3">
            <a:extLst>
              <a:ext uri="{28A0092B-C50C-407E-A947-70E740481C1C}">
                <a14:useLocalDpi xmlns:a14="http://schemas.microsoft.com/office/drawing/2010/main"/>
              </a:ext>
            </a:extLst>
          </a:blip>
          <a:srcRect r="31603"/>
          <a:stretch/>
        </p:blipFill>
        <p:spPr>
          <a:xfrm>
            <a:off x="8481654" y="4497355"/>
            <a:ext cx="3710346" cy="2491274"/>
          </a:xfrm>
          <a:prstGeom prst="rect">
            <a:avLst/>
          </a:prstGeom>
        </p:spPr>
      </p:pic>
      <p:sp>
        <p:nvSpPr>
          <p:cNvPr id="2" name="Arc 1">
            <a:extLst>
              <a:ext uri="{FF2B5EF4-FFF2-40B4-BE49-F238E27FC236}">
                <a16:creationId xmlns:a16="http://schemas.microsoft.com/office/drawing/2014/main" id="{F73491A8-F975-813A-BC2B-ABDBF9F994BA}"/>
              </a:ext>
            </a:extLst>
          </p:cNvPr>
          <p:cNvSpPr/>
          <p:nvPr/>
        </p:nvSpPr>
        <p:spPr>
          <a:xfrm rot="1512638">
            <a:off x="8538922" y="598771"/>
            <a:ext cx="2111323" cy="2355919"/>
          </a:xfrm>
          <a:prstGeom prst="arc">
            <a:avLst>
              <a:gd name="adj1" fmla="val 12785577"/>
              <a:gd name="adj2" fmla="val 154523"/>
            </a:avLst>
          </a:prstGeom>
          <a:ln w="231775">
            <a:solidFill>
              <a:srgbClr val="C7DA5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7459EC49-7D7F-C886-7701-21E7CCD35D08}"/>
              </a:ext>
            </a:extLst>
          </p:cNvPr>
          <p:cNvSpPr/>
          <p:nvPr/>
        </p:nvSpPr>
        <p:spPr>
          <a:xfrm>
            <a:off x="10861964" y="360218"/>
            <a:ext cx="189476" cy="172726"/>
          </a:xfrm>
          <a:prstGeom prst="ellipse">
            <a:avLst/>
          </a:prstGeom>
          <a:solidFill>
            <a:srgbClr val="C8DA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04B606B-9F82-4E52-2CDC-B4590ED7B906}"/>
              </a:ext>
            </a:extLst>
          </p:cNvPr>
          <p:cNvSpPr txBox="1"/>
          <p:nvPr/>
        </p:nvSpPr>
        <p:spPr>
          <a:xfrm>
            <a:off x="1095977" y="499457"/>
            <a:ext cx="738567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noFill/>
                </a:ln>
                <a:solidFill>
                  <a:prstClr val="white"/>
                </a:solidFill>
                <a:effectLst/>
                <a:uLnTx/>
                <a:uFillTx/>
                <a:latin typeface="Avenir Next" panose="020B0503020202020204" pitchFamily="34" charset="0"/>
                <a:ea typeface="+mn-ea"/>
                <a:cs typeface="+mn-cs"/>
              </a:rPr>
              <a:t>TEACHING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noFill/>
                </a:ln>
                <a:solidFill>
                  <a:prstClr val="white"/>
                </a:solidFill>
                <a:effectLst/>
                <a:uLnTx/>
                <a:uFillTx/>
                <a:latin typeface="Avenir Next" panose="020B0503020202020204" pitchFamily="34" charset="0"/>
                <a:ea typeface="+mn-ea"/>
                <a:cs typeface="+mn-cs"/>
              </a:rPr>
              <a:t>STUDENTS TO</a:t>
            </a:r>
          </a:p>
        </p:txBody>
      </p:sp>
      <p:sp>
        <p:nvSpPr>
          <p:cNvPr id="9" name="TextBox 8">
            <a:extLst>
              <a:ext uri="{FF2B5EF4-FFF2-40B4-BE49-F238E27FC236}">
                <a16:creationId xmlns:a16="http://schemas.microsoft.com/office/drawing/2014/main" id="{E47DB743-E084-BD12-041C-7F78B513DECB}"/>
              </a:ext>
            </a:extLst>
          </p:cNvPr>
          <p:cNvSpPr txBox="1"/>
          <p:nvPr/>
        </p:nvSpPr>
        <p:spPr>
          <a:xfrm>
            <a:off x="1792097" y="3034634"/>
            <a:ext cx="7636514"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a:noFill/>
                </a:ln>
                <a:solidFill>
                  <a:srgbClr val="C8DA5F"/>
                </a:solidFill>
                <a:effectLst/>
                <a:uLnTx/>
                <a:uFillTx/>
                <a:latin typeface="Avenir Next Medium" panose="020B0503020202020204" pitchFamily="34" charset="0"/>
                <a:ea typeface="+mn-ea"/>
                <a:cs typeface="+mn-cs"/>
              </a:rPr>
              <a:t>DRIVE THEIR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a:noFill/>
                </a:ln>
                <a:solidFill>
                  <a:srgbClr val="C8DA5F"/>
                </a:solidFill>
                <a:effectLst/>
                <a:uLnTx/>
                <a:uFillTx/>
                <a:latin typeface="Avenir Next Medium" panose="020B0503020202020204" pitchFamily="34" charset="0"/>
                <a:ea typeface="+mn-ea"/>
                <a:cs typeface="+mn-cs"/>
              </a:rPr>
              <a:t> LEARNING</a:t>
            </a:r>
          </a:p>
        </p:txBody>
      </p:sp>
      <p:sp>
        <p:nvSpPr>
          <p:cNvPr id="12" name="Arc 11">
            <a:extLst>
              <a:ext uri="{FF2B5EF4-FFF2-40B4-BE49-F238E27FC236}">
                <a16:creationId xmlns:a16="http://schemas.microsoft.com/office/drawing/2014/main" id="{B5BC41A9-C746-3AB9-8400-7C8A39719F42}"/>
              </a:ext>
            </a:extLst>
          </p:cNvPr>
          <p:cNvSpPr/>
          <p:nvPr/>
        </p:nvSpPr>
        <p:spPr>
          <a:xfrm rot="13888621">
            <a:off x="293745" y="5571746"/>
            <a:ext cx="1104972" cy="886773"/>
          </a:xfrm>
          <a:prstGeom prst="arc">
            <a:avLst>
              <a:gd name="adj1" fmla="val 12785577"/>
              <a:gd name="adj2" fmla="val 154523"/>
            </a:avLst>
          </a:prstGeom>
          <a:ln w="231775">
            <a:solidFill>
              <a:srgbClr val="C7DA5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ounded Rectangle 12">
            <a:extLst>
              <a:ext uri="{FF2B5EF4-FFF2-40B4-BE49-F238E27FC236}">
                <a16:creationId xmlns:a16="http://schemas.microsoft.com/office/drawing/2014/main" id="{9B8E2B13-DA32-48DF-8B28-FBC663B4E1FD}"/>
              </a:ext>
            </a:extLst>
          </p:cNvPr>
          <p:cNvSpPr/>
          <p:nvPr/>
        </p:nvSpPr>
        <p:spPr>
          <a:xfrm>
            <a:off x="867986" y="5743037"/>
            <a:ext cx="129541" cy="200563"/>
          </a:xfrm>
          <a:prstGeom prst="roundRect">
            <a:avLst/>
          </a:prstGeom>
          <a:noFill/>
          <a:ln w="79375" cap="rnd">
            <a:solidFill>
              <a:srgbClr val="C7DA5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4234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rcRect/>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1"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p:cNvSpPr txBox="1"/>
          <p:nvPr/>
        </p:nvSpPr>
        <p:spPr>
          <a:xfrm>
            <a:off x="4654294" y="5007436"/>
            <a:ext cx="7235638" cy="1399223"/>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ptos" panose="02110004020202020204"/>
                <a:ea typeface="+mn-ea"/>
                <a:cs typeface="+mn-cs"/>
              </a:rPr>
              <a:t>100 years of learning sciences research has taught us that retrieval practice boosts learning by pulling information out of learners’ heads, rather than stuffing information in their heads. </a:t>
            </a:r>
          </a:p>
        </p:txBody>
      </p:sp>
      <p:sp>
        <p:nvSpPr>
          <p:cNvPr id="5" name="TextBox 4">
            <a:extLst>
              <a:ext uri="{FF2B5EF4-FFF2-40B4-BE49-F238E27FC236}">
                <a16:creationId xmlns:a16="http://schemas.microsoft.com/office/drawing/2014/main" id="{521FCD78-C3F3-300C-41C7-73505D2DC68D}"/>
              </a:ext>
            </a:extLst>
          </p:cNvPr>
          <p:cNvSpPr txBox="1"/>
          <p:nvPr/>
        </p:nvSpPr>
        <p:spPr>
          <a:xfrm>
            <a:off x="302068" y="5152421"/>
            <a:ext cx="6096000" cy="649858"/>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ptos" panose="02110004020202020204"/>
                <a:ea typeface="+mn-ea"/>
                <a:cs typeface="+mn-cs"/>
              </a:rPr>
              <a:t>Retrieval Practice</a:t>
            </a:r>
          </a:p>
        </p:txBody>
      </p:sp>
    </p:spTree>
    <p:extLst>
      <p:ext uri="{BB962C8B-B14F-4D97-AF65-F5344CB8AC3E}">
        <p14:creationId xmlns:p14="http://schemas.microsoft.com/office/powerpoint/2010/main" val="354694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19B0B-0F1F-71DC-9796-3D81ACBF69B7}"/>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F1AE8576-39B9-5028-BEA3-58ED32ACCD71}"/>
              </a:ext>
            </a:extLst>
          </p:cNvPr>
          <p:cNvPicPr>
            <a:picLocks noChangeAspect="1"/>
          </p:cNvPicPr>
          <p:nvPr/>
        </p:nvPicPr>
        <p:blipFill>
          <a:blip r:embed="rId3"/>
          <a:stretch>
            <a:fillRect/>
          </a:stretch>
        </p:blipFill>
        <p:spPr>
          <a:xfrm>
            <a:off x="1513362" y="2028528"/>
            <a:ext cx="9154639" cy="2505480"/>
          </a:xfrm>
          <a:prstGeom prst="rect">
            <a:avLst/>
          </a:prstGeom>
        </p:spPr>
      </p:pic>
      <p:sp>
        <p:nvSpPr>
          <p:cNvPr id="8" name="TextBox 7">
            <a:extLst>
              <a:ext uri="{FF2B5EF4-FFF2-40B4-BE49-F238E27FC236}">
                <a16:creationId xmlns:a16="http://schemas.microsoft.com/office/drawing/2014/main" id="{58E8E6F6-5C3D-30FF-49DE-122932BC0C05}"/>
              </a:ext>
            </a:extLst>
          </p:cNvPr>
          <p:cNvSpPr txBox="1"/>
          <p:nvPr/>
        </p:nvSpPr>
        <p:spPr>
          <a:xfrm>
            <a:off x="3957660" y="1274026"/>
            <a:ext cx="7223760" cy="60016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Retrieval Practice</a:t>
            </a:r>
          </a:p>
        </p:txBody>
      </p:sp>
      <p:sp>
        <p:nvSpPr>
          <p:cNvPr id="9" name="TextBox 8">
            <a:extLst>
              <a:ext uri="{FF2B5EF4-FFF2-40B4-BE49-F238E27FC236}">
                <a16:creationId xmlns:a16="http://schemas.microsoft.com/office/drawing/2014/main" id="{8F8A4EE2-C723-487E-3A19-3B9102FD9FFA}"/>
              </a:ext>
            </a:extLst>
          </p:cNvPr>
          <p:cNvSpPr txBox="1"/>
          <p:nvPr/>
        </p:nvSpPr>
        <p:spPr>
          <a:xfrm>
            <a:off x="3759201" y="5694450"/>
            <a:ext cx="8091593"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2024</a:t>
            </a:r>
          </a:p>
        </p:txBody>
      </p:sp>
      <p:sp>
        <p:nvSpPr>
          <p:cNvPr id="10" name="TextBox 9">
            <a:extLst>
              <a:ext uri="{FF2B5EF4-FFF2-40B4-BE49-F238E27FC236}">
                <a16:creationId xmlns:a16="http://schemas.microsoft.com/office/drawing/2014/main" id="{722A5FE0-4317-D040-0068-62835B831832}"/>
              </a:ext>
            </a:extLst>
          </p:cNvPr>
          <p:cNvSpPr txBox="1"/>
          <p:nvPr/>
        </p:nvSpPr>
        <p:spPr>
          <a:xfrm>
            <a:off x="1888772" y="3188970"/>
            <a:ext cx="914400"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lumMod val="95000"/>
                  </a:prstClr>
                </a:solidFill>
                <a:effectLst/>
                <a:uLnTx/>
                <a:uFillTx/>
                <a:ea typeface="+mn-ea"/>
                <a:cs typeface="Aharoni" panose="02010803020104030203" pitchFamily="2" charset="-79"/>
              </a:rPr>
              <a:t>R = </a:t>
            </a:r>
            <a:r>
              <a:rPr lang="en-US" sz="2400" b="1" dirty="0">
                <a:solidFill>
                  <a:prstClr val="white">
                    <a:lumMod val="95000"/>
                  </a:prstClr>
                </a:solidFill>
                <a:cs typeface="Aharoni" panose="02010803020104030203" pitchFamily="2" charset="-79"/>
              </a:rPr>
              <a:t>4</a:t>
            </a:r>
            <a:endParaRPr kumimoji="0" lang="en-US" sz="2400" b="1" i="0" u="none" strike="noStrike" kern="1200" cap="none" spc="0" normalizeH="0" baseline="0" noProof="0" dirty="0">
              <a:ln>
                <a:noFill/>
              </a:ln>
              <a:solidFill>
                <a:prstClr val="white">
                  <a:lumMod val="95000"/>
                </a:prstClr>
              </a:solidFill>
              <a:effectLst/>
              <a:uLnTx/>
              <a:uFillTx/>
              <a:ea typeface="+mn-ea"/>
              <a:cs typeface="Aharoni" panose="02010803020104030203" pitchFamily="2" charset="-79"/>
            </a:endParaRPr>
          </a:p>
        </p:txBody>
      </p:sp>
      <p:sp>
        <p:nvSpPr>
          <p:cNvPr id="11" name="Oval 10">
            <a:extLst>
              <a:ext uri="{FF2B5EF4-FFF2-40B4-BE49-F238E27FC236}">
                <a16:creationId xmlns:a16="http://schemas.microsoft.com/office/drawing/2014/main" id="{C0B90352-C785-0280-C08F-8F9A9B45F1B1}"/>
              </a:ext>
            </a:extLst>
          </p:cNvPr>
          <p:cNvSpPr/>
          <p:nvPr/>
        </p:nvSpPr>
        <p:spPr>
          <a:xfrm>
            <a:off x="6464041" y="3188970"/>
            <a:ext cx="1512216" cy="48006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panose="020F0502020204030204"/>
                <a:ea typeface="+mn-ea"/>
                <a:cs typeface="+mn-cs"/>
              </a:rPr>
              <a:t>0.53</a:t>
            </a:r>
          </a:p>
        </p:txBody>
      </p:sp>
    </p:spTree>
    <p:extLst>
      <p:ext uri="{BB962C8B-B14F-4D97-AF65-F5344CB8AC3E}">
        <p14:creationId xmlns:p14="http://schemas.microsoft.com/office/powerpoint/2010/main" val="1077392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E0FA8F3-DBEC-E4B4-2B25-5B65594CD73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4024132-1200-104D-5CF3-CC6580DEBF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a:extLst>
              <a:ext uri="{FF2B5EF4-FFF2-40B4-BE49-F238E27FC236}">
                <a16:creationId xmlns:a16="http://schemas.microsoft.com/office/drawing/2014/main" id="{426BDA50-3EBF-7232-546A-674D1113B57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1" name="sketch line">
            <a:extLst>
              <a:ext uri="{FF2B5EF4-FFF2-40B4-BE49-F238E27FC236}">
                <a16:creationId xmlns:a16="http://schemas.microsoft.com/office/drawing/2014/main" id="{64A095CF-74D0-DB05-026F-BAAA07418C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C03B1F7C-C4CB-DC23-4D9E-AA4DB1F3238D}"/>
              </a:ext>
            </a:extLst>
          </p:cNvPr>
          <p:cNvSpPr txBox="1"/>
          <p:nvPr/>
        </p:nvSpPr>
        <p:spPr>
          <a:xfrm>
            <a:off x="4654294" y="5007436"/>
            <a:ext cx="7534658" cy="1399223"/>
          </a:xfrm>
          <a:prstGeom prst="rect">
            <a:avLst/>
          </a:prstGeom>
        </p:spPr>
        <p:txBody>
          <a:bodyPr vert="horz" lIns="91440" tIns="45720" rIns="91440" bIns="45720"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ptos" panose="02110004020202020204"/>
                <a:ea typeface="ヒラギノ角ゴ ProN W3"/>
                <a:cs typeface="+mn-cs"/>
              </a:rPr>
              <a:t>When asked to retrieve new information, learners don’t just show what they know—they solidify and expand it (</a:t>
            </a:r>
            <a:r>
              <a:rPr kumimoji="0" lang="en-US" sz="2800" b="0" i="0" u="none" strike="noStrike" kern="1200" cap="none" spc="0" normalizeH="0" baseline="0" noProof="0" dirty="0" err="1">
                <a:ln>
                  <a:noFill/>
                </a:ln>
                <a:solidFill>
                  <a:prstClr val="black"/>
                </a:solidFill>
                <a:effectLst/>
                <a:uLnTx/>
                <a:uFillTx/>
                <a:latin typeface="Aptos" panose="02110004020202020204"/>
                <a:ea typeface="ヒラギノ角ゴ ProN W3"/>
                <a:cs typeface="+mn-cs"/>
              </a:rPr>
              <a:t>Dunlosky</a:t>
            </a:r>
            <a:r>
              <a:rPr kumimoji="0" lang="en-US" sz="2800" b="0" i="0" u="none" strike="noStrike" kern="1200" cap="none" spc="0" normalizeH="0" baseline="0" noProof="0" dirty="0">
                <a:ln>
                  <a:noFill/>
                </a:ln>
                <a:solidFill>
                  <a:prstClr val="black"/>
                </a:solidFill>
                <a:effectLst/>
                <a:uLnTx/>
                <a:uFillTx/>
                <a:latin typeface="Aptos" panose="02110004020202020204"/>
                <a:ea typeface="ヒラギノ角ゴ ProN W3"/>
                <a:cs typeface="+mn-cs"/>
              </a:rPr>
              <a:t> et al., 2013)</a:t>
            </a:r>
            <a:r>
              <a:rPr kumimoji="0" lang="en-US" sz="2800" b="0" i="0" u="none" strike="noStrike" kern="1200" cap="none" spc="0" normalizeH="0" baseline="0" noProof="0" dirty="0">
                <a:ln>
                  <a:noFill/>
                </a:ln>
                <a:solidFill>
                  <a:srgbClr val="FFFFFF"/>
                </a:solidFill>
                <a:effectLst/>
                <a:uLnTx/>
                <a:uFillTx/>
                <a:latin typeface="Calibri"/>
                <a:ea typeface="ヒラギノ角ゴ ProN W3"/>
                <a:cs typeface="+mn-cs"/>
              </a:rPr>
              <a:t>).   </a:t>
            </a:r>
          </a:p>
        </p:txBody>
      </p:sp>
    </p:spTree>
    <p:extLst>
      <p:ext uri="{BB962C8B-B14F-4D97-AF65-F5344CB8AC3E}">
        <p14:creationId xmlns:p14="http://schemas.microsoft.com/office/powerpoint/2010/main" val="15041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785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1" name="Rectangle 20">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6" y="480060"/>
            <a:ext cx="545812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5" name="Picture 4" descr="ret.tiff"/>
          <p:cNvPicPr>
            <a:picLocks noChangeAspect="1"/>
          </p:cNvPicPr>
          <p:nvPr/>
        </p:nvPicPr>
        <p:blipFill>
          <a:blip r:embed="rId2">
            <a:extLst>
              <a:ext uri="{28A0092B-C50C-407E-A947-70E740481C1C}">
                <a14:useLocalDpi xmlns:a14="http://schemas.microsoft.com/office/drawing/2010/main"/>
              </a:ext>
            </a:extLst>
          </a:blip>
          <a:srcRect t="9066" r="-5" b="-5"/>
          <a:stretch/>
        </p:blipFill>
        <p:spPr>
          <a:xfrm>
            <a:off x="6711071" y="643467"/>
            <a:ext cx="4549711" cy="5571066"/>
          </a:xfrm>
          <a:prstGeom prst="rect">
            <a:avLst/>
          </a:prstGeom>
        </p:spPr>
      </p:pic>
      <p:sp>
        <p:nvSpPr>
          <p:cNvPr id="23" name="Rectangle 22">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5458121"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rcRect/>
          <a:stretch/>
        </p:blipFill>
        <p:spPr>
          <a:xfrm>
            <a:off x="641180" y="1866864"/>
            <a:ext cx="5129784" cy="3124271"/>
          </a:xfrm>
          <a:prstGeom prst="rect">
            <a:avLst/>
          </a:prstGeom>
        </p:spPr>
      </p:pic>
    </p:spTree>
    <p:extLst>
      <p:ext uri="{BB962C8B-B14F-4D97-AF65-F5344CB8AC3E}">
        <p14:creationId xmlns:p14="http://schemas.microsoft.com/office/powerpoint/2010/main" val="619534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6C791C8-92E5-9B3A-8CFF-9C001B9FF9A4}"/>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0" y="10"/>
            <a:ext cx="12191980" cy="6857990"/>
          </a:xfrm>
          <a:prstGeom prst="rect">
            <a:avLst/>
          </a:prstGeom>
          <a:noFill/>
        </p:spPr>
      </p:pic>
      <p:sp>
        <p:nvSpPr>
          <p:cNvPr id="3" name="TextBox 2">
            <a:extLst>
              <a:ext uri="{FF2B5EF4-FFF2-40B4-BE49-F238E27FC236}">
                <a16:creationId xmlns:a16="http://schemas.microsoft.com/office/drawing/2014/main" id="{52BE90C6-D98F-76AF-D3A2-2CC654F33632}"/>
              </a:ext>
            </a:extLst>
          </p:cNvPr>
          <p:cNvSpPr txBox="1"/>
          <p:nvPr/>
        </p:nvSpPr>
        <p:spPr>
          <a:xfrm>
            <a:off x="0" y="678059"/>
            <a:ext cx="12191980" cy="584775"/>
          </a:xfrm>
          <a:prstGeom prst="rect">
            <a:avLst/>
          </a:prstGeom>
          <a:solidFill>
            <a:schemeClr val="tx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You can learn more about retrieval practice in Module 7. </a:t>
            </a:r>
          </a:p>
        </p:txBody>
      </p:sp>
    </p:spTree>
    <p:extLst>
      <p:ext uri="{BB962C8B-B14F-4D97-AF65-F5344CB8AC3E}">
        <p14:creationId xmlns:p14="http://schemas.microsoft.com/office/powerpoint/2010/main" val="263844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5AB2265-1865-81ED-D937-AFC7037A1417}"/>
            </a:ext>
          </a:extLst>
        </p:cNvPr>
        <p:cNvGrpSpPr/>
        <p:nvPr/>
      </p:nvGrpSpPr>
      <p:grpSpPr>
        <a:xfrm>
          <a:off x="0" y="0"/>
          <a:ext cx="0" cy="0"/>
          <a:chOff x="0" y="0"/>
          <a:chExt cx="0" cy="0"/>
        </a:xfrm>
      </p:grpSpPr>
      <p:sp>
        <p:nvSpPr>
          <p:cNvPr id="8"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 name="Picture 1">
            <a:extLst>
              <a:ext uri="{FF2B5EF4-FFF2-40B4-BE49-F238E27FC236}">
                <a16:creationId xmlns:a16="http://schemas.microsoft.com/office/drawing/2014/main" id="{6D544DA9-B72C-C81F-F91F-F2F5C1E5C1D8}"/>
              </a:ext>
            </a:extLst>
          </p:cNvPr>
          <p:cNvPicPr>
            <a:picLocks noChangeAspect="1"/>
          </p:cNvPicPr>
          <p:nvPr/>
        </p:nvPicPr>
        <p:blipFill>
          <a:blip r:embed="rId2">
            <a:alphaModFix amt="40000"/>
            <a:extLst>
              <a:ext uri="{28A0092B-C50C-407E-A947-70E740481C1C}">
                <a14:useLocalDpi xmlns:a14="http://schemas.microsoft.com/office/drawing/2010/main"/>
              </a:ext>
            </a:extLst>
          </a:blip>
          <a:srcRect/>
          <a:stretch/>
        </p:blipFill>
        <p:spPr>
          <a:xfrm>
            <a:off x="20" y="10"/>
            <a:ext cx="12191980" cy="6857990"/>
          </a:xfrm>
          <a:prstGeom prst="rect">
            <a:avLst/>
          </a:prstGeom>
          <a:noFill/>
        </p:spPr>
      </p:pic>
      <p:sp>
        <p:nvSpPr>
          <p:cNvPr id="10" name="Rectangle 9">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A0DAD202-5462-E01E-1E66-B256F554770B}"/>
              </a:ext>
            </a:extLst>
          </p:cNvPr>
          <p:cNvSpPr txBox="1"/>
          <p:nvPr/>
        </p:nvSpPr>
        <p:spPr>
          <a:xfrm>
            <a:off x="841248" y="3502152"/>
            <a:ext cx="10506456" cy="2670048"/>
          </a:xfrm>
          <a:prstGeom prst="rect">
            <a:avLst/>
          </a:prstGeom>
        </p:spPr>
        <p:txBody>
          <a:bodyPr vert="horz" lIns="91440" tIns="45720" rIns="91440" bIns="45720" rtlCol="0">
            <a:normAutofit fontScale="92500" lnSpcReduction="10000"/>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ptos" panose="02110004020202020204"/>
                <a:ea typeface="+mn-ea"/>
                <a:cs typeface="+mn-cs"/>
              </a:rPr>
              <a:t>At your tables, retrieve information about each of the 3 success criteria from the previous sessions. No books or notes!</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ptos" panose="02110004020202020204"/>
                <a:ea typeface="+mn-ea"/>
                <a:cs typeface="+mn-cs"/>
              </a:rPr>
              <a:t>Which one was hardest? </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ptos" panose="02110004020202020204"/>
                <a:ea typeface="+mn-ea"/>
                <a:cs typeface="+mn-cs"/>
              </a:rPr>
              <a:t>Which one was easiest?</a:t>
            </a:r>
          </a:p>
        </p:txBody>
      </p:sp>
      <p:sp>
        <p:nvSpPr>
          <p:cNvPr id="4" name="TextBox 3">
            <a:extLst>
              <a:ext uri="{FF2B5EF4-FFF2-40B4-BE49-F238E27FC236}">
                <a16:creationId xmlns:a16="http://schemas.microsoft.com/office/drawing/2014/main" id="{567E99CE-00B3-C7D6-6897-814AF18A5CFE}"/>
              </a:ext>
            </a:extLst>
          </p:cNvPr>
          <p:cNvSpPr txBox="1"/>
          <p:nvPr/>
        </p:nvSpPr>
        <p:spPr>
          <a:xfrm>
            <a:off x="4435365" y="1652652"/>
            <a:ext cx="4052648"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Aptos" panose="02110004020202020204"/>
                <a:ea typeface="+mn-ea"/>
                <a:cs typeface="+mn-cs"/>
              </a:rPr>
              <a:t>Retrieval Practice</a:t>
            </a:r>
          </a:p>
        </p:txBody>
      </p:sp>
    </p:spTree>
    <p:extLst>
      <p:ext uri="{BB962C8B-B14F-4D97-AF65-F5344CB8AC3E}">
        <p14:creationId xmlns:p14="http://schemas.microsoft.com/office/powerpoint/2010/main" val="1173356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5ADB6F-C59A-B267-D3C0-B782695C2AA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59A839F-D609-0A98-15AA-45BB68E575C9}"/>
              </a:ext>
            </a:extLst>
          </p:cNvPr>
          <p:cNvSpPr>
            <a:spLocks noGrp="1"/>
          </p:cNvSpPr>
          <p:nvPr>
            <p:ph type="title"/>
          </p:nvPr>
        </p:nvSpPr>
        <p:spPr/>
        <p:txBody>
          <a:bodyPr>
            <a:normAutofit/>
          </a:bodyPr>
          <a:lstStyle/>
          <a:p>
            <a:pPr algn="ctr"/>
            <a:r>
              <a:rPr lang="en-US" sz="3600" b="1" dirty="0">
                <a:latin typeface="+mn-lt"/>
              </a:rPr>
              <a:t>Session 1 and Session 2 Success Criteria</a:t>
            </a:r>
          </a:p>
        </p:txBody>
      </p:sp>
      <p:sp>
        <p:nvSpPr>
          <p:cNvPr id="3" name="Content Placeholder 2">
            <a:extLst>
              <a:ext uri="{FF2B5EF4-FFF2-40B4-BE49-F238E27FC236}">
                <a16:creationId xmlns:a16="http://schemas.microsoft.com/office/drawing/2014/main" id="{792371C4-6A7E-9418-578F-4B00D08C0FFC}"/>
              </a:ext>
            </a:extLst>
          </p:cNvPr>
          <p:cNvSpPr>
            <a:spLocks noGrp="1"/>
          </p:cNvSpPr>
          <p:nvPr>
            <p:ph idx="1"/>
          </p:nvPr>
        </p:nvSpPr>
        <p:spPr>
          <a:xfrm>
            <a:off x="838200" y="1253330"/>
            <a:ext cx="10515600" cy="5389225"/>
          </a:xfrm>
        </p:spPr>
        <p:txBody>
          <a:bodyPr>
            <a:normAutofit lnSpcReduction="10000"/>
          </a:bodyPr>
          <a:lstStyle/>
          <a:p>
            <a:endParaRPr lang="en-US" sz="4000" dirty="0"/>
          </a:p>
          <a:p>
            <a:pPr marL="114300" indent="0">
              <a:buNone/>
            </a:pPr>
            <a:r>
              <a:rPr lang="en-US" sz="4000" dirty="0">
                <a:latin typeface="Aptos" panose="020B0004020202020204" pitchFamily="34" charset="0"/>
              </a:rPr>
              <a:t>I can </a:t>
            </a:r>
            <a:r>
              <a:rPr lang="en-US" sz="4000" b="1" dirty="0">
                <a:latin typeface="Aptos" panose="020B0004020202020204" pitchFamily="34" charset="0"/>
              </a:rPr>
              <a:t>explain</a:t>
            </a:r>
            <a:r>
              <a:rPr lang="en-US" sz="4000" dirty="0">
                <a:latin typeface="Aptos" panose="020B0004020202020204" pitchFamily="34" charset="0"/>
              </a:rPr>
              <a:t> ways to build students’ capacity to engage (self-regulate).  </a:t>
            </a:r>
          </a:p>
          <a:p>
            <a:pPr marL="114300" indent="0">
              <a:buNone/>
            </a:pPr>
            <a:r>
              <a:rPr lang="en-US" sz="4000" dirty="0">
                <a:latin typeface="Aptos" panose="020B0004020202020204" pitchFamily="34" charset="0"/>
              </a:rPr>
              <a:t>I can </a:t>
            </a:r>
            <a:r>
              <a:rPr lang="en-US" sz="4000" b="1" dirty="0">
                <a:latin typeface="Aptos" panose="020B0004020202020204" pitchFamily="34" charset="0"/>
              </a:rPr>
              <a:t>identify</a:t>
            </a:r>
            <a:r>
              <a:rPr lang="en-US" sz="4000" dirty="0">
                <a:latin typeface="Aptos" panose="020B0004020202020204" pitchFamily="34" charset="0"/>
              </a:rPr>
              <a:t> two other reasons students disengage and how I can respond.</a:t>
            </a:r>
          </a:p>
          <a:p>
            <a:pPr marL="114300" indent="0">
              <a:buNone/>
            </a:pPr>
            <a:r>
              <a:rPr lang="en-US" sz="4000" dirty="0">
                <a:latin typeface="Aptos" panose="020B0004020202020204" pitchFamily="34" charset="0"/>
              </a:rPr>
              <a:t>I can </a:t>
            </a:r>
            <a:r>
              <a:rPr lang="en-US" sz="4000" b="1" dirty="0">
                <a:latin typeface="Aptos" panose="020B0004020202020204" pitchFamily="34" charset="0"/>
              </a:rPr>
              <a:t>describe</a:t>
            </a:r>
            <a:r>
              <a:rPr lang="en-US" sz="4000" dirty="0">
                <a:latin typeface="Aptos" panose="020B0004020202020204" pitchFamily="34" charset="0"/>
              </a:rPr>
              <a:t> a technique I am using to teach my students to drive their learning. </a:t>
            </a:r>
          </a:p>
          <a:p>
            <a:pPr marL="114300" indent="0">
              <a:buNone/>
            </a:pPr>
            <a:endParaRPr lang="en-US" sz="4000" dirty="0">
              <a:latin typeface="Aptos" panose="020B0004020202020204" pitchFamily="34" charset="0"/>
            </a:endParaRPr>
          </a:p>
          <a:p>
            <a:pPr marL="114300" indent="0">
              <a:buNone/>
            </a:pPr>
            <a:r>
              <a:rPr lang="en-US" sz="4000" dirty="0">
                <a:latin typeface="Aptos" panose="020B0004020202020204" pitchFamily="34" charset="0"/>
              </a:rPr>
              <a:t> </a:t>
            </a:r>
          </a:p>
          <a:p>
            <a:pPr marL="114300" indent="0">
              <a:buNone/>
            </a:pPr>
            <a:endParaRPr lang="en-US" sz="4000" dirty="0">
              <a:latin typeface="Aptos" panose="020B0004020202020204" pitchFamily="34" charset="0"/>
            </a:endParaRPr>
          </a:p>
          <a:p>
            <a:pPr marL="857250" indent="-742950">
              <a:buFont typeface="+mj-lt"/>
              <a:buAutoNum type="arabicParenR"/>
            </a:pPr>
            <a:endParaRPr lang="en-US" sz="3900" dirty="0">
              <a:latin typeface="Aptos" panose="020B0004020202020204" pitchFamily="34" charset="0"/>
            </a:endParaRPr>
          </a:p>
          <a:p>
            <a:endParaRPr lang="en-US" sz="4000" dirty="0"/>
          </a:p>
          <a:p>
            <a:endParaRPr lang="en-US" sz="4000" dirty="0"/>
          </a:p>
          <a:p>
            <a:endParaRPr lang="en-US" dirty="0"/>
          </a:p>
        </p:txBody>
      </p:sp>
      <p:sp>
        <p:nvSpPr>
          <p:cNvPr id="4" name="TextBox 3">
            <a:extLst>
              <a:ext uri="{FF2B5EF4-FFF2-40B4-BE49-F238E27FC236}">
                <a16:creationId xmlns:a16="http://schemas.microsoft.com/office/drawing/2014/main" id="{4DF8131A-C2C7-4D08-C34E-98DDE79ADCC1}"/>
              </a:ext>
            </a:extLst>
          </p:cNvPr>
          <p:cNvSpPr txBox="1"/>
          <p:nvPr/>
        </p:nvSpPr>
        <p:spPr>
          <a:xfrm>
            <a:off x="10298397" y="6642556"/>
            <a:ext cx="331694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00" b="0" i="0" u="none" strike="noStrike" kern="0" cap="none" spc="0" normalizeH="0" baseline="0" noProof="0" dirty="0">
                <a:ln>
                  <a:noFill/>
                </a:ln>
                <a:solidFill>
                  <a:srgbClr val="000000"/>
                </a:solidFill>
                <a:effectLst/>
                <a:uLnTx/>
                <a:uFillTx/>
                <a:latin typeface="Arial"/>
                <a:ea typeface="+mn-ea"/>
                <a:cs typeface="Arial"/>
                <a:sym typeface="Arial"/>
              </a:rPr>
              <a:t>Photo by </a:t>
            </a:r>
            <a:r>
              <a:rPr kumimoji="0" lang="en-US" sz="800" b="0" i="0" u="none" strike="noStrike" kern="0" cap="none" spc="0" normalizeH="0" baseline="0" noProof="0" dirty="0">
                <a:ln>
                  <a:noFill/>
                </a:ln>
                <a:solidFill>
                  <a:srgbClr val="000000"/>
                </a:solidFill>
                <a:effectLst/>
                <a:uLnTx/>
                <a:uFillTx/>
                <a:latin typeface="Arial"/>
                <a:ea typeface="+mn-ea"/>
                <a:cs typeface="Arial"/>
                <a:sym typeface="Arial"/>
                <a:hlinkClick r:id="rId4"/>
              </a:rPr>
              <a:t>Aditya Vyas</a:t>
            </a:r>
            <a:r>
              <a:rPr kumimoji="0" lang="en-US" sz="800" b="0" i="0" u="none" strike="noStrike" kern="0" cap="none" spc="0" normalizeH="0" baseline="0" noProof="0" dirty="0">
                <a:ln>
                  <a:noFill/>
                </a:ln>
                <a:solidFill>
                  <a:srgbClr val="000000"/>
                </a:solidFill>
                <a:effectLst/>
                <a:uLnTx/>
                <a:uFillTx/>
                <a:latin typeface="Arial"/>
                <a:ea typeface="+mn-ea"/>
                <a:cs typeface="Arial"/>
                <a:sym typeface="Arial"/>
              </a:rPr>
              <a:t> on </a:t>
            </a:r>
            <a:r>
              <a:rPr kumimoji="0" lang="en-US" sz="800" b="0" i="0" u="none" strike="noStrike" kern="0" cap="none" spc="0" normalizeH="0" baseline="0" noProof="0" dirty="0">
                <a:ln>
                  <a:noFill/>
                </a:ln>
                <a:solidFill>
                  <a:srgbClr val="000000"/>
                </a:solidFill>
                <a:effectLst/>
                <a:uLnTx/>
                <a:uFillTx/>
                <a:latin typeface="Arial"/>
                <a:ea typeface="+mn-ea"/>
                <a:cs typeface="Arial"/>
                <a:sym typeface="Arial"/>
                <a:hlinkClick r:id="rId5"/>
              </a:rPr>
              <a:t>Unsplash</a:t>
            </a:r>
            <a:endParaRPr kumimoji="0" lang="en-US" sz="800"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735756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351D7-E48D-C43E-9FDB-774694712169}"/>
            </a:ext>
          </a:extLst>
        </p:cNvPr>
        <p:cNvGrpSpPr/>
        <p:nvPr/>
      </p:nvGrpSpPr>
      <p:grpSpPr>
        <a:xfrm>
          <a:off x="0" y="0"/>
          <a:ext cx="0" cy="0"/>
          <a:chOff x="0" y="0"/>
          <a:chExt cx="0" cy="0"/>
        </a:xfrm>
      </p:grpSpPr>
      <p:pic>
        <p:nvPicPr>
          <p:cNvPr id="7" name="Picture 6" descr="Empty road with rocky cliffs on the side">
            <a:extLst>
              <a:ext uri="{FF2B5EF4-FFF2-40B4-BE49-F238E27FC236}">
                <a16:creationId xmlns:a16="http://schemas.microsoft.com/office/drawing/2014/main" id="{ABE43AE5-AA2B-CF3B-2381-4684AFF4B9C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5" name="TextBox 4">
            <a:extLst>
              <a:ext uri="{FF2B5EF4-FFF2-40B4-BE49-F238E27FC236}">
                <a16:creationId xmlns:a16="http://schemas.microsoft.com/office/drawing/2014/main" id="{46E8E115-1DA7-A3B8-ACE4-D18E3F1A325C}"/>
              </a:ext>
            </a:extLst>
          </p:cNvPr>
          <p:cNvSpPr txBox="1"/>
          <p:nvPr/>
        </p:nvSpPr>
        <p:spPr>
          <a:xfrm>
            <a:off x="594804" y="640263"/>
            <a:ext cx="6619811" cy="134497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3" name="TextBox 2">
            <a:extLst>
              <a:ext uri="{FF2B5EF4-FFF2-40B4-BE49-F238E27FC236}">
                <a16:creationId xmlns:a16="http://schemas.microsoft.com/office/drawing/2014/main" id="{D7090333-ACB2-1A00-77DC-8F95100162A0}"/>
              </a:ext>
            </a:extLst>
          </p:cNvPr>
          <p:cNvSpPr txBox="1"/>
          <p:nvPr/>
        </p:nvSpPr>
        <p:spPr>
          <a:xfrm>
            <a:off x="625517" y="522514"/>
            <a:ext cx="10821416" cy="4703910"/>
          </a:xfrm>
          <a:prstGeom prst="rect">
            <a:avLst/>
          </a:prstGeom>
          <a:solidFill>
            <a:srgbClr val="F2F2F2">
              <a:alpha val="78039"/>
            </a:srgbClr>
          </a:solidFill>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3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lang="en-US" sz="3800" dirty="0">
                <a:solidFill>
                  <a:prstClr val="black"/>
                </a:solidFill>
                <a:latin typeface="Century Gothic" panose="020B0502020202020204" pitchFamily="34" charset="0"/>
              </a:rPr>
              <a:t>More </a:t>
            </a:r>
            <a:r>
              <a:rPr kumimoji="0" lang="en-US" sz="3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Characteristics of Students Who Drive Their Learning </a:t>
            </a:r>
          </a:p>
          <a:p>
            <a:pPr marR="0" lvl="0" algn="l" defTabSz="914400" rtl="0" eaLnBrk="1" fontAlgn="auto" latinLnBrk="0" hangingPunct="1">
              <a:lnSpc>
                <a:spcPct val="90000"/>
              </a:lnSpc>
              <a:spcBef>
                <a:spcPts val="0"/>
              </a:spcBef>
              <a:spcAft>
                <a:spcPts val="600"/>
              </a:spcAft>
              <a:buClrTx/>
              <a:buSzTx/>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R="0" lvl="0" algn="l" defTabSz="914400" rtl="0" eaLnBrk="1" fontAlgn="auto" latinLnBrk="0" hangingPunct="1">
              <a:lnSpc>
                <a:spcPct val="90000"/>
              </a:lnSpc>
              <a:spcBef>
                <a:spcPts val="0"/>
              </a:spcBef>
              <a:spcAft>
                <a:spcPts val="600"/>
              </a:spcAft>
              <a:buClrTx/>
              <a:buSzTx/>
              <a:tabLst/>
              <a:defRPr/>
            </a:pPr>
            <a:r>
              <a:rPr lang="en-US" sz="2800" dirty="0">
                <a:solidFill>
                  <a:prstClr val="black"/>
                </a:solidFill>
                <a:latin typeface="Aptos" panose="020B0004020202020204" pitchFamily="34" charset="0"/>
              </a:rPr>
              <a:t>4</a:t>
            </a:r>
            <a:r>
              <a:rPr kumimoji="0" lang="en-US" sz="2800" b="0" i="0" u="none" strike="noStrike" kern="1200" cap="none" spc="0" normalizeH="0" baseline="0" noProof="0" dirty="0">
                <a:ln>
                  <a:noFill/>
                </a:ln>
                <a:solidFill>
                  <a:prstClr val="black"/>
                </a:solidFill>
                <a:effectLst/>
                <a:uLnTx/>
                <a:uFillTx/>
                <a:latin typeface="Aptos" panose="020B0004020202020204" pitchFamily="34" charset="0"/>
              </a:rPr>
              <a:t>. Seek feedback and recognize that errors are opportunities to learn</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2800" b="0" i="0" u="none" strike="noStrike" kern="1200" cap="none" spc="0" normalizeH="0" baseline="0" noProof="0" dirty="0">
              <a:ln>
                <a:noFill/>
              </a:ln>
              <a:solidFill>
                <a:prstClr val="black"/>
              </a:solidFill>
              <a:effectLst/>
              <a:uLnTx/>
              <a:uFillTx/>
              <a:latin typeface="Aptos" panose="020B0004020202020204" pitchFamily="34" charset="0"/>
            </a:endParaRPr>
          </a:p>
          <a:p>
            <a:pPr marR="0" lvl="0" algn="l" defTabSz="914400" rtl="0" eaLnBrk="1" fontAlgn="auto" latinLnBrk="0" hangingPunct="1">
              <a:lnSpc>
                <a:spcPct val="90000"/>
              </a:lnSpc>
              <a:spcBef>
                <a:spcPts val="0"/>
              </a:spcBef>
              <a:spcAft>
                <a:spcPts val="600"/>
              </a:spcAft>
              <a:buClrTx/>
              <a:buSzTx/>
              <a:tabLst/>
              <a:defRPr/>
            </a:pPr>
            <a:r>
              <a:rPr lang="en-US" sz="2800" dirty="0">
                <a:solidFill>
                  <a:prstClr val="black"/>
                </a:solidFill>
                <a:latin typeface="Aptos" panose="020B0004020202020204" pitchFamily="34" charset="0"/>
              </a:rPr>
              <a:t>5</a:t>
            </a:r>
            <a:r>
              <a:rPr kumimoji="0" lang="en-US" sz="2800" b="0" i="0" u="none" strike="noStrike" kern="1200" cap="none" spc="0" normalizeH="0" baseline="0" noProof="0" dirty="0">
                <a:ln>
                  <a:noFill/>
                </a:ln>
                <a:solidFill>
                  <a:prstClr val="black"/>
                </a:solidFill>
                <a:effectLst/>
                <a:uLnTx/>
                <a:uFillTx/>
                <a:latin typeface="Aptos" panose="020B0004020202020204" pitchFamily="34" charset="0"/>
              </a:rPr>
              <a:t>. Monitor their progress and adjust their learning</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2800" b="0" i="0" u="none" strike="noStrike" kern="1200" cap="none" spc="0" normalizeH="0" baseline="0" noProof="0" dirty="0">
              <a:ln>
                <a:noFill/>
              </a:ln>
              <a:solidFill>
                <a:prstClr val="black"/>
              </a:solidFill>
              <a:effectLst/>
              <a:uLnTx/>
              <a:uFillTx/>
              <a:latin typeface="Aptos" panose="020B0004020202020204" pitchFamily="34" charset="0"/>
            </a:endParaRPr>
          </a:p>
          <a:p>
            <a:pPr marR="0" lvl="0" algn="l" defTabSz="914400" rtl="0" eaLnBrk="1" fontAlgn="auto" latinLnBrk="0" hangingPunct="1">
              <a:lnSpc>
                <a:spcPct val="90000"/>
              </a:lnSpc>
              <a:spcBef>
                <a:spcPts val="0"/>
              </a:spcBef>
              <a:spcAft>
                <a:spcPts val="600"/>
              </a:spcAft>
              <a:buClrTx/>
              <a:buSzTx/>
              <a:tabLst/>
              <a:defRPr/>
            </a:pPr>
            <a:r>
              <a:rPr kumimoji="0" lang="en-US" sz="2800" b="0" i="0" u="none" strike="noStrike" kern="1200" cap="none" spc="0" normalizeH="0" baseline="0" noProof="0" dirty="0">
                <a:ln>
                  <a:noFill/>
                </a:ln>
                <a:solidFill>
                  <a:prstClr val="black"/>
                </a:solidFill>
                <a:effectLst/>
                <a:uLnTx/>
                <a:uFillTx/>
                <a:latin typeface="Aptos" panose="020B0004020202020204" pitchFamily="34" charset="0"/>
              </a:rPr>
              <a:t>6. Recognize their learning and teach others</a:t>
            </a:r>
          </a:p>
        </p:txBody>
      </p:sp>
      <p:pic>
        <p:nvPicPr>
          <p:cNvPr id="2" name="Picture 1" descr="A picture containing icon&#10;&#10;Description automatically generated">
            <a:extLst>
              <a:ext uri="{FF2B5EF4-FFF2-40B4-BE49-F238E27FC236}">
                <a16:creationId xmlns:a16="http://schemas.microsoft.com/office/drawing/2014/main" id="{52110989-3A47-5123-D178-5C835B3FE506}"/>
              </a:ext>
            </a:extLst>
          </p:cNvPr>
          <p:cNvPicPr>
            <a:picLocks noChangeAspect="1"/>
          </p:cNvPicPr>
          <p:nvPr/>
        </p:nvPicPr>
        <p:blipFill>
          <a:blip r:embed="rId4"/>
          <a:stretch>
            <a:fillRect/>
          </a:stretch>
        </p:blipFill>
        <p:spPr>
          <a:xfrm>
            <a:off x="11079121" y="5582586"/>
            <a:ext cx="974724" cy="919252"/>
          </a:xfrm>
          <a:prstGeom prst="rect">
            <a:avLst/>
          </a:prstGeom>
        </p:spPr>
      </p:pic>
      <p:sp>
        <p:nvSpPr>
          <p:cNvPr id="4" name="TextBox 3">
            <a:extLst>
              <a:ext uri="{FF2B5EF4-FFF2-40B4-BE49-F238E27FC236}">
                <a16:creationId xmlns:a16="http://schemas.microsoft.com/office/drawing/2014/main" id="{E8A7443B-0881-9A8F-3D7F-7A94528D8B03}"/>
              </a:ext>
            </a:extLst>
          </p:cNvPr>
          <p:cNvSpPr txBox="1"/>
          <p:nvPr/>
        </p:nvSpPr>
        <p:spPr>
          <a:xfrm>
            <a:off x="11098795" y="5888323"/>
            <a:ext cx="68275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bel" panose="02000506030000020004" pitchFamily="2" charset="0"/>
                <a:ea typeface="+mn-ea"/>
                <a:cs typeface="+mn-cs"/>
              </a:rPr>
              <a:t>Page 1</a:t>
            </a:r>
          </a:p>
        </p:txBody>
      </p:sp>
    </p:spTree>
    <p:extLst>
      <p:ext uri="{BB962C8B-B14F-4D97-AF65-F5344CB8AC3E}">
        <p14:creationId xmlns:p14="http://schemas.microsoft.com/office/powerpoint/2010/main" val="506125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74D4B"/>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4DB236B-B4C2-17E6-091E-E86D70F51E5E}"/>
              </a:ext>
            </a:extLst>
          </p:cNvPr>
          <p:cNvPicPr>
            <a:picLocks noChangeAspect="1"/>
          </p:cNvPicPr>
          <p:nvPr/>
        </p:nvPicPr>
        <p:blipFill>
          <a:blip r:embed="rId3"/>
          <a:stretch>
            <a:fillRect/>
          </a:stretch>
        </p:blipFill>
        <p:spPr>
          <a:xfrm rot="16200000">
            <a:off x="10229857" y="4895857"/>
            <a:ext cx="2098306" cy="1825979"/>
          </a:xfrm>
          <a:prstGeom prst="rect">
            <a:avLst/>
          </a:prstGeom>
        </p:spPr>
      </p:pic>
      <p:sp>
        <p:nvSpPr>
          <p:cNvPr id="2" name="Title 1">
            <a:extLst>
              <a:ext uri="{FF2B5EF4-FFF2-40B4-BE49-F238E27FC236}">
                <a16:creationId xmlns:a16="http://schemas.microsoft.com/office/drawing/2014/main" id="{2F75C941-77C7-F8F5-212A-EEC9410930FE}"/>
              </a:ext>
            </a:extLst>
          </p:cNvPr>
          <p:cNvSpPr>
            <a:spLocks noGrp="1"/>
          </p:cNvSpPr>
          <p:nvPr>
            <p:ph type="title"/>
          </p:nvPr>
        </p:nvSpPr>
        <p:spPr>
          <a:xfrm>
            <a:off x="4188664" y="2511914"/>
            <a:ext cx="7090346" cy="1605482"/>
          </a:xfrm>
        </p:spPr>
        <p:txBody>
          <a:bodyPr>
            <a:noAutofit/>
          </a:bodyPr>
          <a:lstStyle/>
          <a:p>
            <a:pPr algn="ctr"/>
            <a:r>
              <a:rPr lang="en-US" sz="3600" dirty="0">
                <a:solidFill>
                  <a:srgbClr val="89BA79"/>
                </a:solidFill>
                <a:effectLst/>
                <a:latin typeface="Avenir Next" panose="020B0503020202020204" pitchFamily="34" charset="0"/>
                <a:cs typeface="Poppins" pitchFamily="2" charset="77"/>
              </a:rPr>
              <a:t>Learners monitor their progress and adjust their learning.</a:t>
            </a:r>
            <a:endParaRPr lang="en-US" sz="3600" dirty="0">
              <a:solidFill>
                <a:srgbClr val="89BA79"/>
              </a:solidFill>
              <a:latin typeface="Avenir Next" panose="020B0503020202020204" pitchFamily="34" charset="0"/>
              <a:cs typeface="Poppins" pitchFamily="2" charset="77"/>
            </a:endParaRPr>
          </a:p>
        </p:txBody>
      </p:sp>
      <p:pic>
        <p:nvPicPr>
          <p:cNvPr id="4" name="Picture 3">
            <a:extLst>
              <a:ext uri="{FF2B5EF4-FFF2-40B4-BE49-F238E27FC236}">
                <a16:creationId xmlns:a16="http://schemas.microsoft.com/office/drawing/2014/main" id="{3DDF0A7F-43F4-9988-0654-E2EE5077A68C}"/>
              </a:ext>
            </a:extLst>
          </p:cNvPr>
          <p:cNvPicPr>
            <a:picLocks noChangeAspect="1"/>
          </p:cNvPicPr>
          <p:nvPr/>
        </p:nvPicPr>
        <p:blipFill>
          <a:blip r:embed="rId4"/>
          <a:stretch>
            <a:fillRect/>
          </a:stretch>
        </p:blipFill>
        <p:spPr>
          <a:xfrm>
            <a:off x="38100" y="0"/>
            <a:ext cx="3909406" cy="3597965"/>
          </a:xfrm>
          <a:prstGeom prst="rect">
            <a:avLst/>
          </a:prstGeom>
        </p:spPr>
      </p:pic>
      <p:sp>
        <p:nvSpPr>
          <p:cNvPr id="3" name="TextBox 2">
            <a:extLst>
              <a:ext uri="{FF2B5EF4-FFF2-40B4-BE49-F238E27FC236}">
                <a16:creationId xmlns:a16="http://schemas.microsoft.com/office/drawing/2014/main" id="{0C7710D3-BE10-2A66-175A-CB503A938F9D}"/>
              </a:ext>
            </a:extLst>
          </p:cNvPr>
          <p:cNvSpPr txBox="1"/>
          <p:nvPr/>
        </p:nvSpPr>
        <p:spPr>
          <a:xfrm>
            <a:off x="1992803" y="2960712"/>
            <a:ext cx="8766637"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1864325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05BFF-B07A-2E07-8A41-9431BE6774E0}"/>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6135AB6D-8E65-948F-7776-9CF3396F4013}"/>
              </a:ext>
            </a:extLst>
          </p:cNvPr>
          <p:cNvPicPr>
            <a:picLocks noChangeAspect="1"/>
          </p:cNvPicPr>
          <p:nvPr/>
        </p:nvPicPr>
        <p:blipFill>
          <a:blip r:embed="rId3"/>
          <a:stretch>
            <a:fillRect/>
          </a:stretch>
        </p:blipFill>
        <p:spPr>
          <a:xfrm>
            <a:off x="1513362" y="2028528"/>
            <a:ext cx="9154639" cy="2505480"/>
          </a:xfrm>
          <a:prstGeom prst="rect">
            <a:avLst/>
          </a:prstGeom>
        </p:spPr>
      </p:pic>
      <p:sp>
        <p:nvSpPr>
          <p:cNvPr id="8" name="TextBox 7">
            <a:extLst>
              <a:ext uri="{FF2B5EF4-FFF2-40B4-BE49-F238E27FC236}">
                <a16:creationId xmlns:a16="http://schemas.microsoft.com/office/drawing/2014/main" id="{CD5D21DD-758D-690F-3396-5911C004411C}"/>
              </a:ext>
            </a:extLst>
          </p:cNvPr>
          <p:cNvSpPr txBox="1"/>
          <p:nvPr/>
        </p:nvSpPr>
        <p:spPr>
          <a:xfrm>
            <a:off x="3957660" y="1274026"/>
            <a:ext cx="7223760" cy="60016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Self-Monitoring</a:t>
            </a:r>
          </a:p>
        </p:txBody>
      </p:sp>
      <p:sp>
        <p:nvSpPr>
          <p:cNvPr id="11" name="Oval 10">
            <a:extLst>
              <a:ext uri="{FF2B5EF4-FFF2-40B4-BE49-F238E27FC236}">
                <a16:creationId xmlns:a16="http://schemas.microsoft.com/office/drawing/2014/main" id="{C8E9986C-99DA-2AD0-56EF-2333AE1DD903}"/>
              </a:ext>
            </a:extLst>
          </p:cNvPr>
          <p:cNvSpPr/>
          <p:nvPr/>
        </p:nvSpPr>
        <p:spPr>
          <a:xfrm>
            <a:off x="6057324" y="3188970"/>
            <a:ext cx="1512216" cy="48006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panose="020F0502020204030204"/>
                <a:ea typeface="+mn-ea"/>
                <a:cs typeface="+mn-cs"/>
              </a:rPr>
              <a:t>0.50</a:t>
            </a:r>
          </a:p>
        </p:txBody>
      </p:sp>
      <p:sp>
        <p:nvSpPr>
          <p:cNvPr id="3" name="TextBox 2">
            <a:extLst>
              <a:ext uri="{FF2B5EF4-FFF2-40B4-BE49-F238E27FC236}">
                <a16:creationId xmlns:a16="http://schemas.microsoft.com/office/drawing/2014/main" id="{98836C82-08E1-2E99-9967-4403A5DDA08B}"/>
              </a:ext>
            </a:extLst>
          </p:cNvPr>
          <p:cNvSpPr txBox="1"/>
          <p:nvPr/>
        </p:nvSpPr>
        <p:spPr>
          <a:xfrm>
            <a:off x="3280395" y="5207249"/>
            <a:ext cx="10141082"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sz="3200" b="0" i="0" strike="noStrike" kern="1200" cap="none" spc="0" normalizeH="0" baseline="0" noProof="0" dirty="0" err="1">
                <a:ln>
                  <a:noFill/>
                </a:ln>
                <a:solidFill>
                  <a:prstClr val="black"/>
                </a:solidFill>
                <a:effectLst/>
                <a:uLnTx/>
                <a:uFillTx/>
                <a:latin typeface="Arial"/>
                <a:ea typeface="ＭＳ Ｐゴシック"/>
                <a:cs typeface="+mn-cs"/>
                <a:hlinkClick r:id="rId4">
                  <a:extLst>
                    <a:ext uri="{A12FA001-AC4F-418D-AE19-62706E023703}">
                      <ahyp:hlinkClr xmlns:ahyp="http://schemas.microsoft.com/office/drawing/2018/hyperlinkcolor" val="tx"/>
                    </a:ext>
                  </a:extLst>
                </a:hlinkClick>
              </a:rPr>
              <a:t>www.visiblelearning</a:t>
            </a:r>
            <a:r>
              <a:rPr kumimoji="0" lang="en-US" sz="3200" b="0" i="0" strike="noStrike" kern="1200" cap="none" spc="0" normalizeH="0" baseline="0" noProof="0" dirty="0" err="1">
                <a:ln>
                  <a:noFill/>
                </a:ln>
                <a:solidFill>
                  <a:prstClr val="black"/>
                </a:solidFill>
                <a:effectLst/>
                <a:uLnTx/>
                <a:uFillTx/>
                <a:latin typeface="Arial"/>
                <a:ea typeface="ＭＳ Ｐゴシック"/>
                <a:cs typeface="+mn-cs"/>
              </a:rPr>
              <a:t>metax</a:t>
            </a:r>
            <a:r>
              <a:rPr kumimoji="0" lang="en-US" sz="3200" b="0" i="0" u="none" strike="noStrike" kern="1200" cap="none" spc="0" normalizeH="0" baseline="0" noProof="0" dirty="0" err="1">
                <a:ln>
                  <a:noFill/>
                </a:ln>
                <a:solidFill>
                  <a:prstClr val="black"/>
                </a:solidFill>
                <a:effectLst/>
                <a:uLnTx/>
                <a:uFillTx/>
                <a:latin typeface="Arial"/>
                <a:ea typeface="ＭＳ Ｐゴシック"/>
                <a:cs typeface="+mn-cs"/>
              </a:rPr>
              <a:t>.com</a:t>
            </a:r>
            <a:endParaRPr kumimoji="0" lang="en-US" sz="32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 name="TextBox 1">
            <a:extLst>
              <a:ext uri="{FF2B5EF4-FFF2-40B4-BE49-F238E27FC236}">
                <a16:creationId xmlns:a16="http://schemas.microsoft.com/office/drawing/2014/main" id="{25FD3FF4-8356-5483-E2C7-D55107BDB659}"/>
              </a:ext>
            </a:extLst>
          </p:cNvPr>
          <p:cNvSpPr txBox="1"/>
          <p:nvPr/>
        </p:nvSpPr>
        <p:spPr>
          <a:xfrm>
            <a:off x="1911928" y="3188969"/>
            <a:ext cx="53201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R-3</a:t>
            </a:r>
          </a:p>
        </p:txBody>
      </p:sp>
    </p:spTree>
    <p:extLst>
      <p:ext uri="{BB962C8B-B14F-4D97-AF65-F5344CB8AC3E}">
        <p14:creationId xmlns:p14="http://schemas.microsoft.com/office/powerpoint/2010/main" val="904882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mpty road with rocky cliffs on the side">
            <a:extLst>
              <a:ext uri="{FF2B5EF4-FFF2-40B4-BE49-F238E27FC236}">
                <a16:creationId xmlns:a16="http://schemas.microsoft.com/office/drawing/2014/main" id="{1DAB0F8A-16DE-DE2A-AE77-9BF72C91D7D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5" name="TextBox 4">
            <a:extLst>
              <a:ext uri="{FF2B5EF4-FFF2-40B4-BE49-F238E27FC236}">
                <a16:creationId xmlns:a16="http://schemas.microsoft.com/office/drawing/2014/main" id="{A4FC749F-EC14-5254-BAB7-2BCA29FED133}"/>
              </a:ext>
            </a:extLst>
          </p:cNvPr>
          <p:cNvSpPr txBox="1"/>
          <p:nvPr/>
        </p:nvSpPr>
        <p:spPr>
          <a:xfrm>
            <a:off x="594804" y="640263"/>
            <a:ext cx="6619811" cy="134497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3" name="TextBox 2">
            <a:extLst>
              <a:ext uri="{FF2B5EF4-FFF2-40B4-BE49-F238E27FC236}">
                <a16:creationId xmlns:a16="http://schemas.microsoft.com/office/drawing/2014/main" id="{33B12B24-6C44-2E68-C6BD-651F9B4F9CB8}"/>
              </a:ext>
            </a:extLst>
          </p:cNvPr>
          <p:cNvSpPr txBox="1"/>
          <p:nvPr/>
        </p:nvSpPr>
        <p:spPr>
          <a:xfrm>
            <a:off x="625516" y="522514"/>
            <a:ext cx="10877861" cy="4670375"/>
          </a:xfrm>
          <a:prstGeom prst="rect">
            <a:avLst/>
          </a:prstGeom>
          <a:solidFill>
            <a:srgbClr val="F2F2F2">
              <a:alpha val="78039"/>
            </a:srgbClr>
          </a:solidFill>
        </p:spPr>
        <p:txBody>
          <a:bodyPr vert="horz" lIns="91440" tIns="45720" rIns="91440" bIns="45720" rtlCol="0">
            <a:normAutofit fontScale="92500" lnSpcReduction="20000"/>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3800" b="0" i="0"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800" b="0" i="0" u="none" strike="noStrike" kern="1200" cap="none" spc="0" normalizeH="0" baseline="0" noProof="0" dirty="0">
                <a:ln>
                  <a:noFill/>
                </a:ln>
                <a:solidFill>
                  <a:prstClr val="black"/>
                </a:solidFill>
                <a:effectLst/>
                <a:uLnTx/>
                <a:uFillTx/>
                <a:latin typeface="Aptos" panose="020B0004020202020204" pitchFamily="34" charset="0"/>
              </a:rPr>
              <a:t>3 Characteristics of Students Who Drive Their Learning </a:t>
            </a: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Aptos" panose="020B0004020202020204" pitchFamily="34" charset="0"/>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Know their current level of understanding.</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3600" b="0" i="0" u="none" strike="noStrike" kern="1200" cap="none" spc="0" normalizeH="0" baseline="0" noProof="0" dirty="0">
              <a:ln>
                <a:noFill/>
              </a:ln>
              <a:solidFill>
                <a:prstClr val="black"/>
              </a:solidFill>
              <a:effectLst/>
              <a:uLnTx/>
              <a:uFillTx/>
              <a:latin typeface="Aptos" panose="020B0004020202020204" pitchFamily="34" charset="0"/>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Know where they’re going and confident to  take on the challenge. </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3600" b="0" i="0" u="none" strike="noStrike" kern="1200" cap="none" spc="0" normalizeH="0" baseline="0" noProof="0" dirty="0">
              <a:ln>
                <a:noFill/>
              </a:ln>
              <a:solidFill>
                <a:prstClr val="black"/>
              </a:solidFill>
              <a:effectLst/>
              <a:uLnTx/>
              <a:uFillTx/>
              <a:latin typeface="Aptos" panose="020B0004020202020204" pitchFamily="34" charset="0"/>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Select tools to guide their learning.</a:t>
            </a:r>
          </a:p>
          <a:p>
            <a:pPr marR="0" lvl="0" algn="l" defTabSz="914400" rtl="0" eaLnBrk="1" fontAlgn="auto" latinLnBrk="0" hangingPunct="1">
              <a:lnSpc>
                <a:spcPct val="90000"/>
              </a:lnSpc>
              <a:spcBef>
                <a:spcPts val="0"/>
              </a:spcBef>
              <a:spcAft>
                <a:spcPts val="600"/>
              </a:spcAft>
              <a:buClrTx/>
              <a:buSzTx/>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pic>
        <p:nvPicPr>
          <p:cNvPr id="2" name="Picture 1" descr="A picture containing icon&#10;&#10;Description automatically generated">
            <a:extLst>
              <a:ext uri="{FF2B5EF4-FFF2-40B4-BE49-F238E27FC236}">
                <a16:creationId xmlns:a16="http://schemas.microsoft.com/office/drawing/2014/main" id="{DA2C692E-2D51-28AE-53A1-B8FC10C7986B}"/>
              </a:ext>
            </a:extLst>
          </p:cNvPr>
          <p:cNvPicPr>
            <a:picLocks noChangeAspect="1"/>
          </p:cNvPicPr>
          <p:nvPr/>
        </p:nvPicPr>
        <p:blipFill>
          <a:blip r:embed="rId4"/>
          <a:stretch>
            <a:fillRect/>
          </a:stretch>
        </p:blipFill>
        <p:spPr>
          <a:xfrm>
            <a:off x="11079121" y="5582586"/>
            <a:ext cx="974724" cy="919252"/>
          </a:xfrm>
          <a:prstGeom prst="rect">
            <a:avLst/>
          </a:prstGeom>
        </p:spPr>
      </p:pic>
      <p:sp>
        <p:nvSpPr>
          <p:cNvPr id="4" name="TextBox 3">
            <a:extLst>
              <a:ext uri="{FF2B5EF4-FFF2-40B4-BE49-F238E27FC236}">
                <a16:creationId xmlns:a16="http://schemas.microsoft.com/office/drawing/2014/main" id="{7278FB2C-3F10-AD5E-257B-E3AD9C263447}"/>
              </a:ext>
            </a:extLst>
          </p:cNvPr>
          <p:cNvSpPr txBox="1"/>
          <p:nvPr/>
        </p:nvSpPr>
        <p:spPr>
          <a:xfrm>
            <a:off x="11098795" y="5888323"/>
            <a:ext cx="68275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bel" panose="02000506030000020004" pitchFamily="2" charset="0"/>
                <a:ea typeface="+mn-ea"/>
                <a:cs typeface="+mn-cs"/>
              </a:rPr>
              <a:t>Page 1</a:t>
            </a:r>
          </a:p>
        </p:txBody>
      </p:sp>
      <p:sp>
        <p:nvSpPr>
          <p:cNvPr id="6" name="TextBox 5">
            <a:extLst>
              <a:ext uri="{FF2B5EF4-FFF2-40B4-BE49-F238E27FC236}">
                <a16:creationId xmlns:a16="http://schemas.microsoft.com/office/drawing/2014/main" id="{4560A746-C987-6821-3DF5-67EAEA7065F9}"/>
              </a:ext>
            </a:extLst>
          </p:cNvPr>
          <p:cNvSpPr txBox="1"/>
          <p:nvPr/>
        </p:nvSpPr>
        <p:spPr>
          <a:xfrm>
            <a:off x="5057422" y="5888323"/>
            <a:ext cx="2108269" cy="707886"/>
          </a:xfrm>
          <a:prstGeom prst="rect">
            <a:avLst/>
          </a:prstGeom>
          <a:noFill/>
        </p:spPr>
        <p:txBody>
          <a:bodyPr wrap="none" rtlCol="0">
            <a:spAutoFit/>
          </a:bodyPr>
          <a:lstStyle/>
          <a:p>
            <a:r>
              <a:rPr lang="en-US" sz="4000" dirty="0">
                <a:solidFill>
                  <a:schemeClr val="bg1"/>
                </a:solidFill>
              </a:rPr>
              <a:t>Session 2</a:t>
            </a:r>
          </a:p>
        </p:txBody>
      </p:sp>
    </p:spTree>
    <p:extLst>
      <p:ext uri="{BB962C8B-B14F-4D97-AF65-F5344CB8AC3E}">
        <p14:creationId xmlns:p14="http://schemas.microsoft.com/office/powerpoint/2010/main" val="1523351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B8313-EDCA-E671-A266-05878E009F4F}"/>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8B910E84-3F11-C337-9EBF-9B372F8F9878}"/>
              </a:ext>
            </a:extLst>
          </p:cNvPr>
          <p:cNvPicPr>
            <a:picLocks noChangeAspect="1"/>
          </p:cNvPicPr>
          <p:nvPr/>
        </p:nvPicPr>
        <p:blipFill>
          <a:blip r:embed="rId3"/>
          <a:stretch>
            <a:fillRect/>
          </a:stretch>
        </p:blipFill>
        <p:spPr>
          <a:xfrm>
            <a:off x="1513362" y="2028528"/>
            <a:ext cx="9154639" cy="2505480"/>
          </a:xfrm>
          <a:prstGeom prst="rect">
            <a:avLst/>
          </a:prstGeom>
        </p:spPr>
      </p:pic>
      <p:sp>
        <p:nvSpPr>
          <p:cNvPr id="8" name="TextBox 7">
            <a:extLst>
              <a:ext uri="{FF2B5EF4-FFF2-40B4-BE49-F238E27FC236}">
                <a16:creationId xmlns:a16="http://schemas.microsoft.com/office/drawing/2014/main" id="{DD96F960-45B3-A914-4AD8-5F4703E90071}"/>
              </a:ext>
            </a:extLst>
          </p:cNvPr>
          <p:cNvSpPr txBox="1"/>
          <p:nvPr/>
        </p:nvSpPr>
        <p:spPr>
          <a:xfrm>
            <a:off x="3957660" y="1274026"/>
            <a:ext cx="7223760" cy="60016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Self-Explanations</a:t>
            </a:r>
          </a:p>
        </p:txBody>
      </p:sp>
      <p:sp>
        <p:nvSpPr>
          <p:cNvPr id="11" name="Oval 10">
            <a:extLst>
              <a:ext uri="{FF2B5EF4-FFF2-40B4-BE49-F238E27FC236}">
                <a16:creationId xmlns:a16="http://schemas.microsoft.com/office/drawing/2014/main" id="{081DE02D-8F28-40A4-BAAF-0A4B64D3F228}"/>
              </a:ext>
            </a:extLst>
          </p:cNvPr>
          <p:cNvSpPr/>
          <p:nvPr/>
        </p:nvSpPr>
        <p:spPr>
          <a:xfrm>
            <a:off x="6322630" y="3188970"/>
            <a:ext cx="1512216" cy="48006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panose="020F0502020204030204"/>
                <a:ea typeface="+mn-ea"/>
                <a:cs typeface="+mn-cs"/>
              </a:rPr>
              <a:t>0.54</a:t>
            </a:r>
          </a:p>
        </p:txBody>
      </p:sp>
      <p:sp>
        <p:nvSpPr>
          <p:cNvPr id="3" name="TextBox 2">
            <a:extLst>
              <a:ext uri="{FF2B5EF4-FFF2-40B4-BE49-F238E27FC236}">
                <a16:creationId xmlns:a16="http://schemas.microsoft.com/office/drawing/2014/main" id="{63F6FEAD-DAE4-C3E8-9297-0B25E051361A}"/>
              </a:ext>
            </a:extLst>
          </p:cNvPr>
          <p:cNvSpPr txBox="1"/>
          <p:nvPr/>
        </p:nvSpPr>
        <p:spPr>
          <a:xfrm>
            <a:off x="3280395" y="5207249"/>
            <a:ext cx="10141082"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sz="3200" b="0" i="0" u="none" strike="noStrike" kern="1200" cap="none" spc="0" normalizeH="0" baseline="0" noProof="0" dirty="0" err="1">
                <a:ln>
                  <a:noFill/>
                </a:ln>
                <a:solidFill>
                  <a:prstClr val="black"/>
                </a:solidFill>
                <a:effectLst/>
                <a:uLnTx/>
                <a:uFillTx/>
                <a:latin typeface="Arial"/>
                <a:ea typeface="ＭＳ Ｐゴシック"/>
                <a:cs typeface="+mn-cs"/>
                <a:hlinkClick r:id="rId4">
                  <a:extLst>
                    <a:ext uri="{A12FA001-AC4F-418D-AE19-62706E023703}">
                      <ahyp:hlinkClr xmlns:ahyp="http://schemas.microsoft.com/office/drawing/2018/hyperlinkcolor" val="tx"/>
                    </a:ext>
                  </a:extLst>
                </a:hlinkClick>
              </a:rPr>
              <a:t>www.visiblelearning</a:t>
            </a:r>
            <a:r>
              <a:rPr kumimoji="0" lang="en-US" sz="3200" b="0" i="0" u="none" strike="noStrike" kern="1200" cap="none" spc="0" normalizeH="0" baseline="0" noProof="0" dirty="0" err="1">
                <a:ln>
                  <a:noFill/>
                </a:ln>
                <a:solidFill>
                  <a:prstClr val="black"/>
                </a:solidFill>
                <a:effectLst/>
                <a:uLnTx/>
                <a:uFillTx/>
                <a:latin typeface="Arial"/>
                <a:ea typeface="ＭＳ Ｐゴシック"/>
                <a:cs typeface="+mn-cs"/>
              </a:rPr>
              <a:t>metax.com</a:t>
            </a:r>
            <a:endParaRPr kumimoji="0" lang="en-US" sz="32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 name="TextBox 1">
            <a:extLst>
              <a:ext uri="{FF2B5EF4-FFF2-40B4-BE49-F238E27FC236}">
                <a16:creationId xmlns:a16="http://schemas.microsoft.com/office/drawing/2014/main" id="{7D16A36A-2243-844D-9A38-E238F566AD1A}"/>
              </a:ext>
            </a:extLst>
          </p:cNvPr>
          <p:cNvSpPr txBox="1"/>
          <p:nvPr/>
        </p:nvSpPr>
        <p:spPr>
          <a:xfrm>
            <a:off x="1911928" y="3188969"/>
            <a:ext cx="53201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R-3\4</a:t>
            </a:r>
          </a:p>
        </p:txBody>
      </p:sp>
    </p:spTree>
    <p:extLst>
      <p:ext uri="{BB962C8B-B14F-4D97-AF65-F5344CB8AC3E}">
        <p14:creationId xmlns:p14="http://schemas.microsoft.com/office/powerpoint/2010/main" val="97235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85B57-31AC-DA18-CBFA-1C475F85125B}"/>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6460197D-8255-1687-3118-920BF5CA4C69}"/>
              </a:ext>
            </a:extLst>
          </p:cNvPr>
          <p:cNvPicPr>
            <a:picLocks noChangeAspect="1"/>
          </p:cNvPicPr>
          <p:nvPr/>
        </p:nvPicPr>
        <p:blipFill>
          <a:blip r:embed="rId3"/>
          <a:stretch>
            <a:fillRect/>
          </a:stretch>
        </p:blipFill>
        <p:spPr>
          <a:xfrm>
            <a:off x="1513362" y="2028528"/>
            <a:ext cx="9154639" cy="2505480"/>
          </a:xfrm>
          <a:prstGeom prst="rect">
            <a:avLst/>
          </a:prstGeom>
        </p:spPr>
      </p:pic>
      <p:sp>
        <p:nvSpPr>
          <p:cNvPr id="8" name="TextBox 7">
            <a:extLst>
              <a:ext uri="{FF2B5EF4-FFF2-40B4-BE49-F238E27FC236}">
                <a16:creationId xmlns:a16="http://schemas.microsoft.com/office/drawing/2014/main" id="{267F3417-F542-00FE-EA4E-7A1A7CE3A05D}"/>
              </a:ext>
            </a:extLst>
          </p:cNvPr>
          <p:cNvSpPr txBox="1"/>
          <p:nvPr/>
        </p:nvSpPr>
        <p:spPr>
          <a:xfrm>
            <a:off x="3957660" y="1274026"/>
            <a:ext cx="7223760" cy="60016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Self-Judgement and Reflections</a:t>
            </a:r>
          </a:p>
        </p:txBody>
      </p:sp>
      <p:sp>
        <p:nvSpPr>
          <p:cNvPr id="11" name="Oval 10">
            <a:extLst>
              <a:ext uri="{FF2B5EF4-FFF2-40B4-BE49-F238E27FC236}">
                <a16:creationId xmlns:a16="http://schemas.microsoft.com/office/drawing/2014/main" id="{5E2BE944-0CC9-2F41-D9C6-0494D91813E3}"/>
              </a:ext>
            </a:extLst>
          </p:cNvPr>
          <p:cNvSpPr/>
          <p:nvPr/>
        </p:nvSpPr>
        <p:spPr>
          <a:xfrm>
            <a:off x="7440230" y="3188969"/>
            <a:ext cx="1512216" cy="48006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Calibri" panose="020F0502020204030204"/>
                <a:ea typeface="+mn-ea"/>
                <a:cs typeface="+mn-cs"/>
              </a:rPr>
              <a:t>0.81</a:t>
            </a:r>
          </a:p>
        </p:txBody>
      </p:sp>
      <p:sp>
        <p:nvSpPr>
          <p:cNvPr id="3" name="TextBox 2">
            <a:extLst>
              <a:ext uri="{FF2B5EF4-FFF2-40B4-BE49-F238E27FC236}">
                <a16:creationId xmlns:a16="http://schemas.microsoft.com/office/drawing/2014/main" id="{1B6347FC-7ECF-BB3F-FA00-D4DBD9B47895}"/>
              </a:ext>
            </a:extLst>
          </p:cNvPr>
          <p:cNvSpPr txBox="1"/>
          <p:nvPr/>
        </p:nvSpPr>
        <p:spPr>
          <a:xfrm>
            <a:off x="3280395" y="5207249"/>
            <a:ext cx="10141082"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sz="3200" b="0" i="0" u="none" strike="noStrike" kern="1200" cap="none" spc="0" normalizeH="0" baseline="0" noProof="0" dirty="0" err="1">
                <a:ln>
                  <a:noFill/>
                </a:ln>
                <a:solidFill>
                  <a:prstClr val="black"/>
                </a:solidFill>
                <a:effectLst/>
                <a:uLnTx/>
                <a:uFillTx/>
                <a:latin typeface="Arial"/>
                <a:ea typeface="ＭＳ Ｐゴシック"/>
                <a:cs typeface="+mn-cs"/>
                <a:hlinkClick r:id="rId4">
                  <a:extLst>
                    <a:ext uri="{A12FA001-AC4F-418D-AE19-62706E023703}">
                      <ahyp:hlinkClr xmlns:ahyp="http://schemas.microsoft.com/office/drawing/2018/hyperlinkcolor" val="tx"/>
                    </a:ext>
                  </a:extLst>
                </a:hlinkClick>
              </a:rPr>
              <a:t>www.visiblelearning</a:t>
            </a:r>
            <a:r>
              <a:rPr kumimoji="0" lang="en-US" sz="3200" b="0" i="0" u="none" strike="noStrike" kern="1200" cap="none" spc="0" normalizeH="0" baseline="0" noProof="0" dirty="0" err="1">
                <a:ln>
                  <a:noFill/>
                </a:ln>
                <a:solidFill>
                  <a:prstClr val="black"/>
                </a:solidFill>
                <a:effectLst/>
                <a:uLnTx/>
                <a:uFillTx/>
                <a:latin typeface="Arial"/>
                <a:ea typeface="ＭＳ Ｐゴシック"/>
                <a:cs typeface="+mn-cs"/>
              </a:rPr>
              <a:t>metax.com</a:t>
            </a:r>
            <a:endParaRPr kumimoji="0" lang="en-US" sz="32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 name="TextBox 1">
            <a:extLst>
              <a:ext uri="{FF2B5EF4-FFF2-40B4-BE49-F238E27FC236}">
                <a16:creationId xmlns:a16="http://schemas.microsoft.com/office/drawing/2014/main" id="{BC5C80F4-A2A2-3570-F5F7-F548C96F8952}"/>
              </a:ext>
            </a:extLst>
          </p:cNvPr>
          <p:cNvSpPr txBox="1"/>
          <p:nvPr/>
        </p:nvSpPr>
        <p:spPr>
          <a:xfrm>
            <a:off x="1911928" y="3188969"/>
            <a:ext cx="53201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R-3</a:t>
            </a:r>
          </a:p>
        </p:txBody>
      </p:sp>
    </p:spTree>
    <p:extLst>
      <p:ext uri="{BB962C8B-B14F-4D97-AF65-F5344CB8AC3E}">
        <p14:creationId xmlns:p14="http://schemas.microsoft.com/office/powerpoint/2010/main" val="308926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462"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3AEE2E0-EBEF-AF4C-B0A6-DF9CEAC4B691}"/>
              </a:ext>
            </a:extLst>
          </p:cNvPr>
          <p:cNvSpPr>
            <a:spLocks noGrp="1"/>
          </p:cNvSpPr>
          <p:nvPr>
            <p:ph idx="1"/>
          </p:nvPr>
        </p:nvSpPr>
        <p:spPr>
          <a:xfrm>
            <a:off x="540262" y="2183016"/>
            <a:ext cx="5334159" cy="4220063"/>
          </a:xfrm>
        </p:spPr>
        <p:txBody>
          <a:bodyPr>
            <a:normAutofit/>
          </a:bodyPr>
          <a:lstStyle/>
          <a:p>
            <a:pPr marL="0" indent="0">
              <a:spcBef>
                <a:spcPct val="20000"/>
              </a:spcBef>
              <a:buNone/>
            </a:pPr>
            <a:r>
              <a:rPr lang="en-US" altLang="en-US" sz="2000" dirty="0">
                <a:latin typeface="Century Gothic" panose="020B0502020202020204" pitchFamily="34" charset="0"/>
              </a:rPr>
              <a:t>Success Criteria:</a:t>
            </a:r>
          </a:p>
          <a:p>
            <a:pPr marL="0" indent="0">
              <a:spcBef>
                <a:spcPct val="20000"/>
              </a:spcBef>
              <a:buNone/>
            </a:pPr>
            <a:endParaRPr lang="en-US" altLang="en-US" sz="2000" dirty="0">
              <a:latin typeface="Century Gothic" panose="020B0502020202020204" pitchFamily="34" charset="0"/>
            </a:endParaRPr>
          </a:p>
          <a:p>
            <a:pPr>
              <a:spcBef>
                <a:spcPct val="20000"/>
              </a:spcBef>
              <a:buFontTx/>
              <a:buChar char="•"/>
            </a:pPr>
            <a:r>
              <a:rPr lang="en-US" altLang="en-US" sz="2000" dirty="0">
                <a:latin typeface="Century Gothic" panose="020B0502020202020204" pitchFamily="34" charset="0"/>
              </a:rPr>
              <a:t>are linked to the learning intentions</a:t>
            </a:r>
          </a:p>
          <a:p>
            <a:pPr>
              <a:spcBef>
                <a:spcPct val="20000"/>
              </a:spcBef>
              <a:buFontTx/>
              <a:buChar char="•"/>
            </a:pPr>
            <a:endParaRPr lang="en-US" altLang="en-US" sz="2000" dirty="0">
              <a:latin typeface="Century Gothic" panose="020B0502020202020204" pitchFamily="34" charset="0"/>
            </a:endParaRPr>
          </a:p>
          <a:p>
            <a:pPr>
              <a:spcBef>
                <a:spcPct val="20000"/>
              </a:spcBef>
              <a:buFontTx/>
              <a:buChar char="•"/>
            </a:pPr>
            <a:r>
              <a:rPr lang="en-US" altLang="en-US" sz="2000" dirty="0">
                <a:latin typeface="Century Gothic" panose="020B0502020202020204" pitchFamily="34" charset="0"/>
              </a:rPr>
              <a:t>are discussed and often co-constructed with students</a:t>
            </a:r>
          </a:p>
          <a:p>
            <a:pPr>
              <a:spcBef>
                <a:spcPct val="20000"/>
              </a:spcBef>
              <a:buFontTx/>
              <a:buChar char="•"/>
            </a:pPr>
            <a:endParaRPr lang="en-US" altLang="en-US" sz="2000" dirty="0">
              <a:latin typeface="Century Gothic" panose="020B0502020202020204" pitchFamily="34" charset="0"/>
            </a:endParaRPr>
          </a:p>
          <a:p>
            <a:pPr>
              <a:spcBef>
                <a:spcPct val="20000"/>
              </a:spcBef>
              <a:buFontTx/>
              <a:buChar char="•"/>
            </a:pPr>
            <a:r>
              <a:rPr lang="en-US" altLang="en-US" sz="2000" dirty="0">
                <a:latin typeface="Century Gothic" panose="020B0502020202020204" pitchFamily="34" charset="0"/>
              </a:rPr>
              <a:t>provide a scaffold and focus for students while engaged in an activity</a:t>
            </a:r>
          </a:p>
          <a:p>
            <a:pPr>
              <a:spcBef>
                <a:spcPct val="20000"/>
              </a:spcBef>
              <a:buFontTx/>
              <a:buChar char="•"/>
            </a:pPr>
            <a:endParaRPr lang="en-US" altLang="en-US" sz="2000" dirty="0">
              <a:latin typeface="Century Gothic" panose="020B0502020202020204" pitchFamily="34" charset="0"/>
            </a:endParaRPr>
          </a:p>
          <a:p>
            <a:pPr>
              <a:spcBef>
                <a:spcPct val="20000"/>
              </a:spcBef>
              <a:buFontTx/>
              <a:buChar char="•"/>
            </a:pPr>
            <a:r>
              <a:rPr lang="en-US" altLang="en-US" sz="2000" dirty="0">
                <a:latin typeface="Century Gothic" panose="020B0502020202020204" pitchFamily="34" charset="0"/>
              </a:rPr>
              <a:t>are used as the basis for feedback and peer/self-assessment</a:t>
            </a:r>
            <a:endParaRPr lang="en-US" sz="2000" dirty="0">
              <a:latin typeface="Century Gothic" panose="020B0502020202020204" pitchFamily="34" charset="0"/>
            </a:endParaRPr>
          </a:p>
        </p:txBody>
      </p:sp>
      <p:sp>
        <p:nvSpPr>
          <p:cNvPr id="4" name="Rectangle 3">
            <a:extLst>
              <a:ext uri="{FF2B5EF4-FFF2-40B4-BE49-F238E27FC236}">
                <a16:creationId xmlns:a16="http://schemas.microsoft.com/office/drawing/2014/main" id="{6B19837A-6BE6-C61D-A16A-2F40A1E913A8}"/>
              </a:ext>
            </a:extLst>
          </p:cNvPr>
          <p:cNvSpPr/>
          <p:nvPr/>
        </p:nvSpPr>
        <p:spPr>
          <a:xfrm rot="16200000">
            <a:off x="6203005" y="4405008"/>
            <a:ext cx="10797702" cy="1180289"/>
          </a:xfrm>
          <a:prstGeom prst="rect">
            <a:avLst/>
          </a:prstGeom>
          <a:solidFill>
            <a:srgbClr val="0C555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The Six Steps to Planning a Successful Mission (Lessons ...">
            <a:extLst>
              <a:ext uri="{FF2B5EF4-FFF2-40B4-BE49-F238E27FC236}">
                <a16:creationId xmlns:a16="http://schemas.microsoft.com/office/drawing/2014/main" id="{40CBB7CD-EEF8-2540-B3B1-C23AC6478AC8}"/>
              </a:ext>
            </a:extLst>
          </p:cNvPr>
          <p:cNvPicPr>
            <a:picLocks noChangeAspect="1"/>
          </p:cNvPicPr>
          <p:nvPr/>
        </p:nvPicPr>
        <p:blipFill rotWithShape="1">
          <a:blip r:embed="rId3">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p:blipFill>
        <p:spPr>
          <a:xfrm>
            <a:off x="6267696" y="2134697"/>
            <a:ext cx="5334160" cy="4220062"/>
          </a:xfrm>
          <a:prstGeom prst="rect">
            <a:avLst/>
          </a:prstGeom>
        </p:spPr>
      </p:pic>
      <p:sp>
        <p:nvSpPr>
          <p:cNvPr id="2" name="Title 1">
            <a:extLst>
              <a:ext uri="{FF2B5EF4-FFF2-40B4-BE49-F238E27FC236}">
                <a16:creationId xmlns:a16="http://schemas.microsoft.com/office/drawing/2014/main" id="{5F148A49-58FA-674F-8AF6-B5007E392C25}"/>
              </a:ext>
            </a:extLst>
          </p:cNvPr>
          <p:cNvSpPr>
            <a:spLocks noGrp="1"/>
          </p:cNvSpPr>
          <p:nvPr>
            <p:ph type="title"/>
          </p:nvPr>
        </p:nvSpPr>
        <p:spPr>
          <a:xfrm>
            <a:off x="540262" y="503241"/>
            <a:ext cx="9841695" cy="812731"/>
          </a:xfrm>
          <a:solidFill>
            <a:schemeClr val="bg1"/>
          </a:solidFill>
        </p:spPr>
        <p:txBody>
          <a:bodyPr anchor="t">
            <a:normAutofit fontScale="90000"/>
          </a:bodyPr>
          <a:lstStyle/>
          <a:p>
            <a:pPr algn="ctr"/>
            <a:r>
              <a:rPr lang="en-US" sz="4000" dirty="0">
                <a:latin typeface="Century Gothic" panose="020B0502020202020204" pitchFamily="34" charset="0"/>
              </a:rPr>
              <a:t>Learners Need Effective Success Criteria to Monitor Their Learning</a:t>
            </a:r>
          </a:p>
        </p:txBody>
      </p:sp>
    </p:spTree>
    <p:extLst>
      <p:ext uri="{BB962C8B-B14F-4D97-AF65-F5344CB8AC3E}">
        <p14:creationId xmlns:p14="http://schemas.microsoft.com/office/powerpoint/2010/main" val="3335700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2247" y="640932"/>
            <a:ext cx="10845302"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venir Book"/>
              </a:rPr>
              <a:t>Turn “I can” statements into “Can I?” questions to foster the habit of self-questioning. </a:t>
            </a:r>
          </a:p>
        </p:txBody>
      </p:sp>
      <p:sp>
        <p:nvSpPr>
          <p:cNvPr id="3" name="TextBox 2"/>
          <p:cNvSpPr txBox="1"/>
          <p:nvPr/>
        </p:nvSpPr>
        <p:spPr>
          <a:xfrm>
            <a:off x="6223464" y="2245687"/>
            <a:ext cx="5481187" cy="341632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Can I explain what this chart represents?</a:t>
            </a: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Can I compose an alternate ending to a narrative?</a:t>
            </a: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Can I compare and contrast city centers and village life?</a:t>
            </a:r>
          </a:p>
        </p:txBody>
      </p:sp>
      <p:sp>
        <p:nvSpPr>
          <p:cNvPr id="5" name="Frame 4">
            <a:extLst>
              <a:ext uri="{FF2B5EF4-FFF2-40B4-BE49-F238E27FC236}">
                <a16:creationId xmlns:a16="http://schemas.microsoft.com/office/drawing/2014/main" id="{D8D113B1-1AB8-1676-6EC9-BF995402ECAD}"/>
              </a:ext>
            </a:extLst>
          </p:cNvPr>
          <p:cNvSpPr/>
          <p:nvPr/>
        </p:nvSpPr>
        <p:spPr>
          <a:xfrm rot="16200000">
            <a:off x="2667002" y="-2667003"/>
            <a:ext cx="6857999" cy="12192003"/>
          </a:xfrm>
          <a:prstGeom prst="frame">
            <a:avLst>
              <a:gd name="adj1" fmla="val 4054"/>
            </a:avLst>
          </a:prstGeom>
          <a:solidFill>
            <a:srgbClr val="0C555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child wearing a cape and standing on a ledge&#10;&#10;Description automatically generated">
            <a:extLst>
              <a:ext uri="{FF2B5EF4-FFF2-40B4-BE49-F238E27FC236}">
                <a16:creationId xmlns:a16="http://schemas.microsoft.com/office/drawing/2014/main" id="{1BDE27CA-86F6-57C2-E589-F9BC0571F6B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012156" y="2245687"/>
            <a:ext cx="4723956" cy="3479981"/>
          </a:xfrm>
          <a:prstGeom prst="rect">
            <a:avLst/>
          </a:prstGeom>
        </p:spPr>
      </p:pic>
      <p:sp>
        <p:nvSpPr>
          <p:cNvPr id="8" name="TextBox 7">
            <a:extLst>
              <a:ext uri="{FF2B5EF4-FFF2-40B4-BE49-F238E27FC236}">
                <a16:creationId xmlns:a16="http://schemas.microsoft.com/office/drawing/2014/main" id="{40A6E6A3-FD0B-33C5-FC95-7281D13CC643}"/>
              </a:ext>
            </a:extLst>
          </p:cNvPr>
          <p:cNvSpPr txBox="1"/>
          <p:nvPr/>
        </p:nvSpPr>
        <p:spPr>
          <a:xfrm>
            <a:off x="1012156" y="5955458"/>
            <a:ext cx="489749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hild's Hand" panose="02000000000000000000" pitchFamily="2" charset="0"/>
                <a:ea typeface="+mn-ea"/>
                <a:cs typeface="+mn-cs"/>
              </a:rPr>
              <a:t>“Yes, I can and here’s my proof.”</a:t>
            </a:r>
          </a:p>
        </p:txBody>
      </p:sp>
    </p:spTree>
    <p:extLst>
      <p:ext uri="{BB962C8B-B14F-4D97-AF65-F5344CB8AC3E}">
        <p14:creationId xmlns:p14="http://schemas.microsoft.com/office/powerpoint/2010/main" val="33706959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42E431-D21C-6F1C-4749-CB0323FA9D47}"/>
              </a:ext>
            </a:extLst>
          </p:cNvPr>
          <p:cNvSpPr txBox="1"/>
          <p:nvPr/>
        </p:nvSpPr>
        <p:spPr>
          <a:xfrm>
            <a:off x="602104" y="863886"/>
            <a:ext cx="10987790" cy="584775"/>
          </a:xfrm>
          <a:prstGeom prst="rect">
            <a:avLst/>
          </a:prstGeom>
          <a:noFill/>
        </p:spPr>
        <p:txBody>
          <a:bodyPr wrap="square">
            <a:spAutoFit/>
          </a:bodyPr>
          <a:lstStyle/>
          <a:p>
            <a:r>
              <a:rPr lang="en-US" sz="3200" dirty="0">
                <a:effectLst/>
                <a:latin typeface="Avenir Next" panose="020B0503020202020204" pitchFamily="34" charset="0"/>
              </a:rPr>
              <a:t>Goal setting should be about progress, not just outcomes </a:t>
            </a:r>
            <a:endParaRPr lang="en-US" sz="3200" dirty="0">
              <a:latin typeface="Avenir Next" panose="020B0503020202020204" pitchFamily="34" charset="0"/>
            </a:endParaRPr>
          </a:p>
        </p:txBody>
      </p:sp>
      <p:pic>
        <p:nvPicPr>
          <p:cNvPr id="30722" name="Picture 2" descr="pile of brown wooden blocks">
            <a:extLst>
              <a:ext uri="{FF2B5EF4-FFF2-40B4-BE49-F238E27FC236}">
                <a16:creationId xmlns:a16="http://schemas.microsoft.com/office/drawing/2014/main" id="{45C13009-E9BA-9144-7CA7-588F16871668}"/>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0" y="2258687"/>
            <a:ext cx="12192000" cy="459931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FC610A7-01EB-028B-D316-14B2A1117CA9}"/>
              </a:ext>
            </a:extLst>
          </p:cNvPr>
          <p:cNvSpPr/>
          <p:nvPr/>
        </p:nvSpPr>
        <p:spPr>
          <a:xfrm>
            <a:off x="287311" y="547740"/>
            <a:ext cx="11617377" cy="1454046"/>
          </a:xfrm>
          <a:prstGeom prst="rect">
            <a:avLst/>
          </a:prstGeom>
          <a:noFill/>
          <a:ln>
            <a:solidFill>
              <a:srgbClr val="917B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4E79952-DBF9-A604-9F4D-8484304B520B}"/>
              </a:ext>
            </a:extLst>
          </p:cNvPr>
          <p:cNvSpPr/>
          <p:nvPr/>
        </p:nvSpPr>
        <p:spPr>
          <a:xfrm>
            <a:off x="177383" y="923131"/>
            <a:ext cx="137409" cy="703263"/>
          </a:xfrm>
          <a:prstGeom prst="rect">
            <a:avLst/>
          </a:prstGeom>
          <a:solidFill>
            <a:srgbClr val="C68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7674C22-3414-18D5-0D31-F89AC1AB3573}"/>
              </a:ext>
            </a:extLst>
          </p:cNvPr>
          <p:cNvSpPr/>
          <p:nvPr/>
        </p:nvSpPr>
        <p:spPr>
          <a:xfrm>
            <a:off x="11904687" y="804641"/>
            <a:ext cx="137409" cy="703263"/>
          </a:xfrm>
          <a:prstGeom prst="rect">
            <a:avLst/>
          </a:prstGeom>
          <a:solidFill>
            <a:srgbClr val="C68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32156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Several white arrows pointing upwards on a wooden wall">
            <a:extLst>
              <a:ext uri="{FF2B5EF4-FFF2-40B4-BE49-F238E27FC236}">
                <a16:creationId xmlns:a16="http://schemas.microsoft.com/office/drawing/2014/main" id="{5942D359-0463-FEBE-CC7E-FADE4BD89753}"/>
              </a:ext>
            </a:extLst>
          </p:cNvPr>
          <p:cNvPicPr>
            <a:picLocks noChangeAspect="1" noChangeArrowheads="1"/>
          </p:cNvPicPr>
          <p:nvPr/>
        </p:nvPicPr>
        <p:blipFill rotWithShape="1">
          <a:blip r:embed="rId3">
            <a:alphaModFix amt="40000"/>
            <a:extLst>
              <a:ext uri="{28A0092B-C50C-407E-A947-70E740481C1C}">
                <a14:useLocalDpi xmlns:a14="http://schemas.microsoft.com/office/drawing/2010/main"/>
              </a:ext>
            </a:extLst>
          </a:blip>
          <a:srcRect/>
          <a:stretch/>
        </p:blipFill>
        <p:spPr bwMode="auto">
          <a:xfrm>
            <a:off x="128585" y="115194"/>
            <a:ext cx="11934817" cy="66276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3BB1357-8691-564B-697C-7CD39229FD01}"/>
              </a:ext>
            </a:extLst>
          </p:cNvPr>
          <p:cNvSpPr>
            <a:spLocks noGrp="1"/>
          </p:cNvSpPr>
          <p:nvPr>
            <p:ph type="title"/>
          </p:nvPr>
        </p:nvSpPr>
        <p:spPr>
          <a:xfrm>
            <a:off x="742731" y="268849"/>
            <a:ext cx="5505449" cy="2387600"/>
          </a:xfrm>
        </p:spPr>
        <p:txBody>
          <a:bodyPr vert="horz" lIns="91440" tIns="45720" rIns="91440" bIns="45720" rtlCol="0" anchor="b">
            <a:normAutofit/>
          </a:bodyPr>
          <a:lstStyle/>
          <a:p>
            <a:r>
              <a:rPr lang="en-US" sz="2400" b="0" dirty="0">
                <a:solidFill>
                  <a:schemeClr val="bg1"/>
                </a:solidFill>
                <a:effectLst/>
                <a:latin typeface="Century Gothic" panose="020B0502020202020204" pitchFamily="34" charset="0"/>
              </a:rPr>
              <a:t> </a:t>
            </a:r>
            <a:br>
              <a:rPr lang="en-US" sz="2400" dirty="0">
                <a:solidFill>
                  <a:schemeClr val="bg1"/>
                </a:solidFill>
                <a:latin typeface="Century Gothic" panose="020B0502020202020204" pitchFamily="34" charset="0"/>
              </a:rPr>
            </a:br>
            <a:r>
              <a:rPr lang="en-US" sz="2400" dirty="0">
                <a:solidFill>
                  <a:schemeClr val="bg1"/>
                </a:solidFill>
                <a:latin typeface="Century Gothic" panose="020B0502020202020204" pitchFamily="34" charset="0"/>
              </a:rPr>
              <a:t>• </a:t>
            </a:r>
            <a:r>
              <a:rPr lang="en-US" sz="2400" b="0" dirty="0">
                <a:effectLst/>
                <a:latin typeface="Century Gothic" panose="020B0502020202020204" pitchFamily="34" charset="0"/>
              </a:rPr>
              <a:t>Specific in nature </a:t>
            </a:r>
            <a:br>
              <a:rPr lang="en-US" sz="2400" dirty="0">
                <a:effectLst/>
                <a:latin typeface="Century Gothic" panose="020B0502020202020204" pitchFamily="34" charset="0"/>
              </a:rPr>
            </a:br>
            <a:r>
              <a:rPr lang="en-US" sz="2400" dirty="0">
                <a:latin typeface="Century Gothic" panose="020B0502020202020204" pitchFamily="34" charset="0"/>
              </a:rPr>
              <a:t>• </a:t>
            </a:r>
            <a:r>
              <a:rPr lang="en-US" sz="2400" b="0" dirty="0">
                <a:effectLst/>
                <a:latin typeface="Century Gothic" panose="020B0502020202020204" pitchFamily="34" charset="0"/>
              </a:rPr>
              <a:t>Challenging to the student </a:t>
            </a:r>
            <a:br>
              <a:rPr lang="en-US" sz="2400" dirty="0">
                <a:effectLst/>
                <a:latin typeface="Century Gothic" panose="020B0502020202020204" pitchFamily="34" charset="0"/>
              </a:rPr>
            </a:br>
            <a:r>
              <a:rPr lang="en-US" sz="2400" dirty="0">
                <a:latin typeface="Century Gothic" panose="020B0502020202020204" pitchFamily="34" charset="0"/>
              </a:rPr>
              <a:t>• </a:t>
            </a:r>
            <a:r>
              <a:rPr lang="en-US" sz="2400" b="0" dirty="0">
                <a:effectLst/>
                <a:latin typeface="Century Gothic" panose="020B0502020202020204" pitchFamily="34" charset="0"/>
              </a:rPr>
              <a:t>Competitively self-referenced </a:t>
            </a:r>
            <a:br>
              <a:rPr lang="en-US" sz="2400" dirty="0">
                <a:effectLst/>
                <a:latin typeface="Century Gothic" panose="020B0502020202020204" pitchFamily="34" charset="0"/>
              </a:rPr>
            </a:br>
            <a:r>
              <a:rPr lang="en-US" sz="2400" dirty="0">
                <a:latin typeface="Century Gothic" panose="020B0502020202020204" pitchFamily="34" charset="0"/>
              </a:rPr>
              <a:t>• </a:t>
            </a:r>
            <a:r>
              <a:rPr lang="en-US" sz="2400" b="0" dirty="0">
                <a:effectLst/>
                <a:latin typeface="Century Gothic" panose="020B0502020202020204" pitchFamily="34" charset="0"/>
              </a:rPr>
              <a:t>Based on self-improvement </a:t>
            </a:r>
            <a:br>
              <a:rPr lang="en-US" sz="2400" dirty="0">
                <a:effectLst/>
                <a:latin typeface="Century Gothic" panose="020B0502020202020204" pitchFamily="34" charset="0"/>
              </a:rPr>
            </a:br>
            <a:endParaRPr lang="en-US" sz="2400" dirty="0">
              <a:latin typeface="Century Gothic" panose="020B0502020202020204" pitchFamily="34" charset="0"/>
            </a:endParaRPr>
          </a:p>
        </p:txBody>
      </p:sp>
      <p:sp>
        <p:nvSpPr>
          <p:cNvPr id="3" name="Rectangle 2">
            <a:extLst>
              <a:ext uri="{FF2B5EF4-FFF2-40B4-BE49-F238E27FC236}">
                <a16:creationId xmlns:a16="http://schemas.microsoft.com/office/drawing/2014/main" id="{2555DBC8-9C02-8F05-C37C-4934C02A18C8}"/>
              </a:ext>
            </a:extLst>
          </p:cNvPr>
          <p:cNvSpPr/>
          <p:nvPr/>
        </p:nvSpPr>
        <p:spPr>
          <a:xfrm>
            <a:off x="123814" y="115192"/>
            <a:ext cx="11939588" cy="662761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9587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1C2BA-7CFA-73FF-6783-A90378881B47}"/>
              </a:ext>
            </a:extLst>
          </p:cNvPr>
          <p:cNvSpPr>
            <a:spLocks noGrp="1"/>
          </p:cNvSpPr>
          <p:nvPr>
            <p:ph type="title"/>
          </p:nvPr>
        </p:nvSpPr>
        <p:spPr>
          <a:xfrm>
            <a:off x="578068" y="2092119"/>
            <a:ext cx="2962800" cy="2961734"/>
          </a:xfrm>
        </p:spPr>
        <p:txBody>
          <a:bodyPr>
            <a:normAutofit/>
          </a:bodyPr>
          <a:lstStyle/>
          <a:p>
            <a:pPr algn="ctr"/>
            <a:r>
              <a:rPr lang="en-US" dirty="0">
                <a:latin typeface="Century Gothic" panose="020B0502020202020204" pitchFamily="34" charset="0"/>
              </a:rPr>
              <a:t>Revisiting Single Point Rubrics</a:t>
            </a:r>
          </a:p>
        </p:txBody>
      </p:sp>
      <p:graphicFrame>
        <p:nvGraphicFramePr>
          <p:cNvPr id="4" name="Table 4">
            <a:extLst>
              <a:ext uri="{FF2B5EF4-FFF2-40B4-BE49-F238E27FC236}">
                <a16:creationId xmlns:a16="http://schemas.microsoft.com/office/drawing/2014/main" id="{449EE488-2120-08C4-3C33-E508218296B4}"/>
              </a:ext>
            </a:extLst>
          </p:cNvPr>
          <p:cNvGraphicFramePr>
            <a:graphicFrameLocks noGrp="1"/>
          </p:cNvGraphicFramePr>
          <p:nvPr/>
        </p:nvGraphicFramePr>
        <p:xfrm>
          <a:off x="4023198" y="673622"/>
          <a:ext cx="7348522" cy="5510752"/>
        </p:xfrm>
        <a:graphic>
          <a:graphicData uri="http://schemas.openxmlformats.org/drawingml/2006/table">
            <a:tbl>
              <a:tblPr firstRow="1" bandRow="1">
                <a:tableStyleId>{5C22544A-7EE6-4342-B048-85BDC9FD1C3A}</a:tableStyleId>
              </a:tblPr>
              <a:tblGrid>
                <a:gridCol w="1852179">
                  <a:extLst>
                    <a:ext uri="{9D8B030D-6E8A-4147-A177-3AD203B41FA5}">
                      <a16:colId xmlns:a16="http://schemas.microsoft.com/office/drawing/2014/main" val="1283439928"/>
                    </a:ext>
                  </a:extLst>
                </a:gridCol>
                <a:gridCol w="3871769">
                  <a:extLst>
                    <a:ext uri="{9D8B030D-6E8A-4147-A177-3AD203B41FA5}">
                      <a16:colId xmlns:a16="http://schemas.microsoft.com/office/drawing/2014/main" val="803590791"/>
                    </a:ext>
                  </a:extLst>
                </a:gridCol>
                <a:gridCol w="1624574">
                  <a:extLst>
                    <a:ext uri="{9D8B030D-6E8A-4147-A177-3AD203B41FA5}">
                      <a16:colId xmlns:a16="http://schemas.microsoft.com/office/drawing/2014/main" val="269700440"/>
                    </a:ext>
                  </a:extLst>
                </a:gridCol>
              </a:tblGrid>
              <a:tr h="664432">
                <a:tc>
                  <a:txBody>
                    <a:bodyPr/>
                    <a:lstStyle/>
                    <a:p>
                      <a:pPr algn="ctr"/>
                      <a:r>
                        <a:rPr lang="en-US" sz="2800" dirty="0">
                          <a:latin typeface="Century Gothic" panose="020B0502020202020204" pitchFamily="34" charset="0"/>
                        </a:rPr>
                        <a:t>Grow</a:t>
                      </a:r>
                    </a:p>
                  </a:txBody>
                  <a:tcPr>
                    <a:solidFill>
                      <a:schemeClr val="bg1">
                        <a:lumMod val="50000"/>
                      </a:schemeClr>
                    </a:solidFill>
                  </a:tcPr>
                </a:tc>
                <a:tc>
                  <a:txBody>
                    <a:bodyPr/>
                    <a:lstStyle/>
                    <a:p>
                      <a:pPr algn="ctr"/>
                      <a:endParaRPr lang="en-US" sz="2800" dirty="0">
                        <a:latin typeface="Century Gothic" panose="020B0502020202020204" pitchFamily="34" charset="0"/>
                      </a:endParaRPr>
                    </a:p>
                  </a:txBody>
                  <a:tcPr>
                    <a:solidFill>
                      <a:schemeClr val="bg1">
                        <a:lumMod val="50000"/>
                      </a:schemeClr>
                    </a:solidFill>
                  </a:tcPr>
                </a:tc>
                <a:tc>
                  <a:txBody>
                    <a:bodyPr/>
                    <a:lstStyle/>
                    <a:p>
                      <a:pPr algn="ctr"/>
                      <a:r>
                        <a:rPr lang="en-US" sz="2800" dirty="0">
                          <a:latin typeface="Century Gothic" panose="020B0502020202020204" pitchFamily="34" charset="0"/>
                        </a:rPr>
                        <a:t>Glow</a:t>
                      </a:r>
                    </a:p>
                  </a:txBody>
                  <a:tcPr>
                    <a:solidFill>
                      <a:schemeClr val="bg1">
                        <a:lumMod val="50000"/>
                      </a:schemeClr>
                    </a:solidFill>
                  </a:tcPr>
                </a:tc>
                <a:extLst>
                  <a:ext uri="{0D108BD9-81ED-4DB2-BD59-A6C34878D82A}">
                    <a16:rowId xmlns:a16="http://schemas.microsoft.com/office/drawing/2014/main" val="3034543360"/>
                  </a:ext>
                </a:extLst>
              </a:tr>
              <a:tr h="370840">
                <a:tc>
                  <a:txBody>
                    <a:bodyPr/>
                    <a:lstStyle/>
                    <a:p>
                      <a:endParaRPr lang="en-US" dirty="0"/>
                    </a:p>
                  </a:txBody>
                  <a:tcP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entury Gothic" panose="020B0502020202020204" pitchFamily="34" charset="0"/>
                        </a:rPr>
                        <a:t>Describe the historical context of Newton’s work, including details about notable scientists and theories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entury Gothic" panose="020B0502020202020204" pitchFamily="34" charset="0"/>
                      </a:endParaRPr>
                    </a:p>
                  </a:txBody>
                  <a:tcPr>
                    <a:solidFill>
                      <a:schemeClr val="accent6">
                        <a:lumMod val="20000"/>
                        <a:lumOff val="80000"/>
                      </a:schemeClr>
                    </a:solidFill>
                  </a:tcPr>
                </a:tc>
                <a:tc>
                  <a:txBody>
                    <a:bodyPr/>
                    <a:lstStyle/>
                    <a:p>
                      <a:endParaRPr lang="en-US" dirty="0"/>
                    </a:p>
                  </a:txBody>
                  <a:tcPr>
                    <a:solidFill>
                      <a:schemeClr val="accent6">
                        <a:lumMod val="20000"/>
                        <a:lumOff val="80000"/>
                      </a:schemeClr>
                    </a:solidFill>
                  </a:tcPr>
                </a:tc>
                <a:extLst>
                  <a:ext uri="{0D108BD9-81ED-4DB2-BD59-A6C34878D82A}">
                    <a16:rowId xmlns:a16="http://schemas.microsoft.com/office/drawing/2014/main" val="4013204434"/>
                  </a:ext>
                </a:extLst>
              </a:tr>
              <a:tr h="370840">
                <a:tc>
                  <a:txBody>
                    <a:bodyPr/>
                    <a:lstStyle/>
                    <a:p>
                      <a:endParaRPr lang="en-US" dirty="0">
                        <a:solidFill>
                          <a:schemeClr val="bg2"/>
                        </a:solidFill>
                      </a:endParaRPr>
                    </a:p>
                  </a:txBody>
                  <a:tcPr>
                    <a:solidFill>
                      <a:schemeClr val="bg2">
                        <a:lumMod val="9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Century Gothic" panose="020B0502020202020204" pitchFamily="34" charset="0"/>
                        </a:rPr>
                        <a:t>Explain Newton’s three laws of motion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2"/>
                        </a:solidFill>
                        <a:latin typeface="Century Gothic" panose="020B0502020202020204" pitchFamily="34" charset="0"/>
                      </a:endParaRPr>
                    </a:p>
                  </a:txBody>
                  <a:tcPr>
                    <a:solidFill>
                      <a:schemeClr val="bg2">
                        <a:lumMod val="90000"/>
                      </a:schemeClr>
                    </a:solidFill>
                  </a:tcPr>
                </a:tc>
                <a:tc>
                  <a:txBody>
                    <a:bodyPr/>
                    <a:lstStyle/>
                    <a:p>
                      <a:endParaRPr lang="en-US" dirty="0">
                        <a:solidFill>
                          <a:schemeClr val="bg2"/>
                        </a:solidFill>
                      </a:endParaRPr>
                    </a:p>
                  </a:txBody>
                  <a:tcPr>
                    <a:solidFill>
                      <a:schemeClr val="bg2">
                        <a:lumMod val="90000"/>
                      </a:schemeClr>
                    </a:solidFill>
                  </a:tcPr>
                </a:tc>
                <a:extLst>
                  <a:ext uri="{0D108BD9-81ED-4DB2-BD59-A6C34878D82A}">
                    <a16:rowId xmlns:a16="http://schemas.microsoft.com/office/drawing/2014/main" val="649378470"/>
                  </a:ext>
                </a:extLst>
              </a:tr>
              <a:tr h="370840">
                <a:tc>
                  <a:txBody>
                    <a:bodyPr/>
                    <a:lstStyle/>
                    <a:p>
                      <a:endParaRPr lang="en-US" dirty="0"/>
                    </a:p>
                  </a:txBody>
                  <a:tcPr>
                    <a:solidFill>
                      <a:schemeClr val="accent6">
                        <a:lumMod val="20000"/>
                        <a:lumOff val="80000"/>
                      </a:schemeClr>
                    </a:solidFill>
                  </a:tcPr>
                </a:tc>
                <a:tc>
                  <a:txBody>
                    <a:bodyPr/>
                    <a:lstStyle/>
                    <a:p>
                      <a:r>
                        <a:rPr lang="en-US" dirty="0">
                          <a:latin typeface="Century Gothic" panose="020B0502020202020204" pitchFamily="34" charset="0"/>
                        </a:rPr>
                        <a:t>Connect each of the three laws to everyday life </a:t>
                      </a:r>
                    </a:p>
                    <a:p>
                      <a:endParaRPr lang="en-US" dirty="0">
                        <a:latin typeface="Century Gothic" panose="020B0502020202020204" pitchFamily="34" charset="0"/>
                      </a:endParaRPr>
                    </a:p>
                  </a:txBody>
                  <a:tcPr>
                    <a:solidFill>
                      <a:schemeClr val="accent6">
                        <a:lumMod val="20000"/>
                        <a:lumOff val="80000"/>
                      </a:schemeClr>
                    </a:solidFill>
                  </a:tcPr>
                </a:tc>
                <a:tc>
                  <a:txBody>
                    <a:bodyPr/>
                    <a:lstStyle/>
                    <a:p>
                      <a:endParaRPr lang="en-US" dirty="0"/>
                    </a:p>
                  </a:txBody>
                  <a:tcPr>
                    <a:solidFill>
                      <a:schemeClr val="accent6">
                        <a:lumMod val="20000"/>
                        <a:lumOff val="80000"/>
                      </a:schemeClr>
                    </a:solidFill>
                  </a:tcPr>
                </a:tc>
                <a:extLst>
                  <a:ext uri="{0D108BD9-81ED-4DB2-BD59-A6C34878D82A}">
                    <a16:rowId xmlns:a16="http://schemas.microsoft.com/office/drawing/2014/main" val="2529338052"/>
                  </a:ext>
                </a:extLst>
              </a:tr>
              <a:tr h="370840">
                <a:tc>
                  <a:txBody>
                    <a:bodyPr/>
                    <a:lstStyle/>
                    <a:p>
                      <a:endParaRPr lang="en-US" dirty="0"/>
                    </a:p>
                  </a:txBody>
                  <a:tcPr>
                    <a:solidFill>
                      <a:schemeClr val="bg2">
                        <a:lumMod val="90000"/>
                      </a:schemeClr>
                    </a:solidFill>
                  </a:tcPr>
                </a:tc>
                <a:tc>
                  <a:txBody>
                    <a:bodyPr/>
                    <a:lstStyle/>
                    <a:p>
                      <a:r>
                        <a:rPr lang="en-US" dirty="0">
                          <a:latin typeface="Century Gothic" panose="020B0502020202020204" pitchFamily="34" charset="0"/>
                        </a:rPr>
                        <a:t>Use specific and precise words</a:t>
                      </a:r>
                    </a:p>
                    <a:p>
                      <a:endParaRPr lang="en-US" dirty="0">
                        <a:latin typeface="Century Gothic" panose="020B0502020202020204" pitchFamily="34" charset="0"/>
                      </a:endParaRPr>
                    </a:p>
                  </a:txBody>
                  <a:tcPr>
                    <a:solidFill>
                      <a:schemeClr val="bg2">
                        <a:lumMod val="90000"/>
                      </a:schemeClr>
                    </a:solidFill>
                  </a:tcPr>
                </a:tc>
                <a:tc>
                  <a:txBody>
                    <a:bodyPr/>
                    <a:lstStyle/>
                    <a:p>
                      <a:endParaRPr lang="en-US" dirty="0"/>
                    </a:p>
                  </a:txBody>
                  <a:tcPr>
                    <a:solidFill>
                      <a:schemeClr val="bg2">
                        <a:lumMod val="90000"/>
                      </a:schemeClr>
                    </a:solidFill>
                  </a:tcPr>
                </a:tc>
                <a:extLst>
                  <a:ext uri="{0D108BD9-81ED-4DB2-BD59-A6C34878D82A}">
                    <a16:rowId xmlns:a16="http://schemas.microsoft.com/office/drawing/2014/main" val="4187215255"/>
                  </a:ext>
                </a:extLst>
              </a:tr>
              <a:tr h="370840">
                <a:tc>
                  <a:txBody>
                    <a:bodyPr/>
                    <a:lstStyle/>
                    <a:p>
                      <a:endParaRPr lang="en-US" dirty="0"/>
                    </a:p>
                  </a:txBody>
                  <a:tcPr>
                    <a:solidFill>
                      <a:schemeClr val="accent6">
                        <a:lumMod val="20000"/>
                        <a:lumOff val="80000"/>
                      </a:schemeClr>
                    </a:solidFill>
                  </a:tcPr>
                </a:tc>
                <a:tc>
                  <a:txBody>
                    <a:bodyPr/>
                    <a:lstStyle/>
                    <a:p>
                      <a:r>
                        <a:rPr lang="en-US" dirty="0">
                          <a:latin typeface="Century Gothic" panose="020B0502020202020204" pitchFamily="34" charset="0"/>
                        </a:rPr>
                        <a:t>Edit for correct spelling, punctuation, and conventions </a:t>
                      </a:r>
                    </a:p>
                    <a:p>
                      <a:endParaRPr lang="en-US" dirty="0">
                        <a:latin typeface="Century Gothic" panose="020B0502020202020204" pitchFamily="34" charset="0"/>
                      </a:endParaRPr>
                    </a:p>
                  </a:txBody>
                  <a:tcPr>
                    <a:solidFill>
                      <a:schemeClr val="accent6">
                        <a:lumMod val="20000"/>
                        <a:lumOff val="80000"/>
                      </a:schemeClr>
                    </a:solidFill>
                  </a:tcPr>
                </a:tc>
                <a:tc>
                  <a:txBody>
                    <a:bodyPr/>
                    <a:lstStyle/>
                    <a:p>
                      <a:endParaRPr lang="en-US" dirty="0">
                        <a:ln>
                          <a:solidFill>
                            <a:srgbClr val="0C5553"/>
                          </a:solidFill>
                        </a:ln>
                      </a:endParaRPr>
                    </a:p>
                  </a:txBody>
                  <a:tcPr>
                    <a:solidFill>
                      <a:schemeClr val="accent6">
                        <a:lumMod val="20000"/>
                        <a:lumOff val="80000"/>
                      </a:schemeClr>
                    </a:solidFill>
                  </a:tcPr>
                </a:tc>
                <a:extLst>
                  <a:ext uri="{0D108BD9-81ED-4DB2-BD59-A6C34878D82A}">
                    <a16:rowId xmlns:a16="http://schemas.microsoft.com/office/drawing/2014/main" val="2078682540"/>
                  </a:ext>
                </a:extLst>
              </a:tr>
            </a:tbl>
          </a:graphicData>
        </a:graphic>
      </p:graphicFrame>
      <p:sp>
        <p:nvSpPr>
          <p:cNvPr id="5" name="Frame 4">
            <a:extLst>
              <a:ext uri="{FF2B5EF4-FFF2-40B4-BE49-F238E27FC236}">
                <a16:creationId xmlns:a16="http://schemas.microsoft.com/office/drawing/2014/main" id="{699D2D4F-8051-1A84-E9B5-546C331EB79E}"/>
              </a:ext>
            </a:extLst>
          </p:cNvPr>
          <p:cNvSpPr/>
          <p:nvPr/>
        </p:nvSpPr>
        <p:spPr>
          <a:xfrm rot="16200000">
            <a:off x="2667002" y="-2667003"/>
            <a:ext cx="6857999" cy="12192003"/>
          </a:xfrm>
          <a:prstGeom prst="frame">
            <a:avLst>
              <a:gd name="adj1" fmla="val 4054"/>
            </a:avLst>
          </a:prstGeom>
          <a:solidFill>
            <a:srgbClr val="0C555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10477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F53E3CE-B8A9-334E-9A45-F6311E16AD15}"/>
              </a:ext>
            </a:extLst>
          </p:cNvPr>
          <p:cNvPicPr>
            <a:picLocks noGrp="1" noChangeAspect="1"/>
          </p:cNvPicPr>
          <p:nvPr>
            <p:ph idx="1"/>
          </p:nvPr>
        </p:nvPicPr>
        <p:blipFill>
          <a:blip r:embed="rId3"/>
          <a:stretch>
            <a:fillRect/>
          </a:stretch>
        </p:blipFill>
        <p:spPr>
          <a:xfrm>
            <a:off x="1327954" y="607982"/>
            <a:ext cx="7242697" cy="5642031"/>
          </a:xfrm>
          <a:ln>
            <a:solidFill>
              <a:schemeClr val="tx1"/>
            </a:solidFill>
          </a:ln>
        </p:spPr>
      </p:pic>
      <p:sp>
        <p:nvSpPr>
          <p:cNvPr id="3" name="Rectangle 2">
            <a:extLst>
              <a:ext uri="{FF2B5EF4-FFF2-40B4-BE49-F238E27FC236}">
                <a16:creationId xmlns:a16="http://schemas.microsoft.com/office/drawing/2014/main" id="{F0BFF25C-A31E-21EF-F2AB-D4264CAB3487}"/>
              </a:ext>
            </a:extLst>
          </p:cNvPr>
          <p:cNvSpPr/>
          <p:nvPr/>
        </p:nvSpPr>
        <p:spPr>
          <a:xfrm>
            <a:off x="0" y="6633494"/>
            <a:ext cx="10797702" cy="224505"/>
          </a:xfrm>
          <a:prstGeom prst="rect">
            <a:avLst/>
          </a:prstGeom>
          <a:solidFill>
            <a:srgbClr val="0C55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rame 3">
            <a:extLst>
              <a:ext uri="{FF2B5EF4-FFF2-40B4-BE49-F238E27FC236}">
                <a16:creationId xmlns:a16="http://schemas.microsoft.com/office/drawing/2014/main" id="{530D5965-AD1C-FEE3-CCC5-8F62A0C9133A}"/>
              </a:ext>
            </a:extLst>
          </p:cNvPr>
          <p:cNvSpPr/>
          <p:nvPr/>
        </p:nvSpPr>
        <p:spPr>
          <a:xfrm rot="16200000">
            <a:off x="2667002" y="-2667003"/>
            <a:ext cx="6857999" cy="12192003"/>
          </a:xfrm>
          <a:prstGeom prst="frame">
            <a:avLst>
              <a:gd name="adj1" fmla="val 4054"/>
            </a:avLst>
          </a:prstGeom>
          <a:solidFill>
            <a:srgbClr val="0C555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descr="Chart, sunburst chart&#10;&#10;Description automatically generated">
            <a:extLst>
              <a:ext uri="{FF2B5EF4-FFF2-40B4-BE49-F238E27FC236}">
                <a16:creationId xmlns:a16="http://schemas.microsoft.com/office/drawing/2014/main" id="{EE287765-032F-126E-0AAC-2EB12C300C89}"/>
              </a:ext>
            </a:extLst>
          </p:cNvPr>
          <p:cNvPicPr>
            <a:picLocks noChangeAspect="1"/>
          </p:cNvPicPr>
          <p:nvPr/>
        </p:nvPicPr>
        <p:blipFill rotWithShape="1">
          <a:blip r:embed="rId4">
            <a:extLst>
              <a:ext uri="{28A0092B-C50C-407E-A947-70E740481C1C}">
                <a14:useLocalDpi xmlns:a14="http://schemas.microsoft.com/office/drawing/2010/main"/>
              </a:ext>
            </a:extLst>
          </a:blip>
          <a:srcRect r="31603"/>
          <a:stretch/>
        </p:blipFill>
        <p:spPr>
          <a:xfrm>
            <a:off x="9657544" y="5286895"/>
            <a:ext cx="2534455" cy="1701734"/>
          </a:xfrm>
          <a:prstGeom prst="rect">
            <a:avLst/>
          </a:prstGeom>
        </p:spPr>
      </p:pic>
    </p:spTree>
    <p:extLst>
      <p:ext uri="{BB962C8B-B14F-4D97-AF65-F5344CB8AC3E}">
        <p14:creationId xmlns:p14="http://schemas.microsoft.com/office/powerpoint/2010/main" val="29914764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ive children playing with electronics">
            <a:extLst>
              <a:ext uri="{FF2B5EF4-FFF2-40B4-BE49-F238E27FC236}">
                <a16:creationId xmlns:a16="http://schemas.microsoft.com/office/drawing/2014/main" id="{8FB9793A-09C3-DBA9-4768-EECF19E31E67}"/>
              </a:ext>
            </a:extLst>
          </p:cNvPr>
          <p:cNvPicPr>
            <a:picLocks noChangeAspect="1"/>
          </p:cNvPicPr>
          <p:nvPr/>
        </p:nvPicPr>
        <p:blipFill>
          <a:blip r:embed="rId3"/>
          <a:stretch>
            <a:fillRect/>
          </a:stretch>
        </p:blipFill>
        <p:spPr>
          <a:xfrm>
            <a:off x="1103586" y="1119351"/>
            <a:ext cx="9837683" cy="5197103"/>
          </a:xfrm>
          <a:prstGeom prst="rect">
            <a:avLst/>
          </a:prstGeom>
        </p:spPr>
      </p:pic>
      <p:sp>
        <p:nvSpPr>
          <p:cNvPr id="5" name="Rectangle 4">
            <a:extLst>
              <a:ext uri="{FF2B5EF4-FFF2-40B4-BE49-F238E27FC236}">
                <a16:creationId xmlns:a16="http://schemas.microsoft.com/office/drawing/2014/main" id="{A94A6D2E-9040-B996-C333-B7669F473EAD}"/>
              </a:ext>
            </a:extLst>
          </p:cNvPr>
          <p:cNvSpPr/>
          <p:nvPr/>
        </p:nvSpPr>
        <p:spPr>
          <a:xfrm>
            <a:off x="590309" y="902824"/>
            <a:ext cx="10984375" cy="5532699"/>
          </a:xfrm>
          <a:prstGeom prst="rect">
            <a:avLst/>
          </a:prstGeom>
          <a:noFill/>
          <a:ln w="6350">
            <a:solidFill>
              <a:srgbClr val="CFCE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ight Triangle 2">
            <a:extLst>
              <a:ext uri="{FF2B5EF4-FFF2-40B4-BE49-F238E27FC236}">
                <a16:creationId xmlns:a16="http://schemas.microsoft.com/office/drawing/2014/main" id="{0C04621C-EC98-0D9D-50C5-A25559E684FD}"/>
              </a:ext>
            </a:extLst>
          </p:cNvPr>
          <p:cNvSpPr/>
          <p:nvPr/>
        </p:nvSpPr>
        <p:spPr>
          <a:xfrm>
            <a:off x="-6100" y="3565003"/>
            <a:ext cx="3825746" cy="3292997"/>
          </a:xfrm>
          <a:prstGeom prst="rtTriangle">
            <a:avLst/>
          </a:prstGeom>
          <a:solidFill>
            <a:srgbClr val="89A3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9B7036ED-6675-E441-615A-FBD0B5AA23FC}"/>
              </a:ext>
            </a:extLst>
          </p:cNvPr>
          <p:cNvSpPr txBox="1">
            <a:spLocks/>
          </p:cNvSpPr>
          <p:nvPr/>
        </p:nvSpPr>
        <p:spPr>
          <a:xfrm>
            <a:off x="1906773" y="272005"/>
            <a:ext cx="11667518" cy="356924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Century Gothic" panose="020B0502020202020204" pitchFamily="34" charset="0"/>
              </a:rPr>
              <a:t>Collaborating as a Way to Adjust Learning</a:t>
            </a:r>
            <a:endParaRPr lang="en-US" sz="3200" dirty="0">
              <a:solidFill>
                <a:srgbClr val="FFFFFF"/>
              </a:solidFill>
              <a:latin typeface="Century Gothic" panose="020B0502020202020204" pitchFamily="34" charset="0"/>
            </a:endParaRPr>
          </a:p>
        </p:txBody>
      </p:sp>
    </p:spTree>
    <p:extLst>
      <p:ext uri="{BB962C8B-B14F-4D97-AF65-F5344CB8AC3E}">
        <p14:creationId xmlns:p14="http://schemas.microsoft.com/office/powerpoint/2010/main" val="3895761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4F4D"/>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4DB236B-B4C2-17E6-091E-E86D70F51E5E}"/>
              </a:ext>
            </a:extLst>
          </p:cNvPr>
          <p:cNvPicPr>
            <a:picLocks noChangeAspect="1"/>
          </p:cNvPicPr>
          <p:nvPr/>
        </p:nvPicPr>
        <p:blipFill>
          <a:blip r:embed="rId2"/>
          <a:stretch>
            <a:fillRect/>
          </a:stretch>
        </p:blipFill>
        <p:spPr>
          <a:xfrm rot="16200000">
            <a:off x="8834828" y="3500828"/>
            <a:ext cx="3590144" cy="3124200"/>
          </a:xfrm>
          <a:prstGeom prst="rect">
            <a:avLst/>
          </a:prstGeom>
        </p:spPr>
      </p:pic>
      <p:sp>
        <p:nvSpPr>
          <p:cNvPr id="2" name="Title 1">
            <a:extLst>
              <a:ext uri="{FF2B5EF4-FFF2-40B4-BE49-F238E27FC236}">
                <a16:creationId xmlns:a16="http://schemas.microsoft.com/office/drawing/2014/main" id="{2F75C941-77C7-F8F5-212A-EEC9410930FE}"/>
              </a:ext>
            </a:extLst>
          </p:cNvPr>
          <p:cNvSpPr>
            <a:spLocks noGrp="1"/>
          </p:cNvSpPr>
          <p:nvPr>
            <p:ph type="title"/>
          </p:nvPr>
        </p:nvSpPr>
        <p:spPr>
          <a:xfrm>
            <a:off x="4023875" y="1151484"/>
            <a:ext cx="6109170" cy="3590145"/>
          </a:xfrm>
        </p:spPr>
        <p:txBody>
          <a:bodyPr>
            <a:noAutofit/>
          </a:bodyPr>
          <a:lstStyle/>
          <a:p>
            <a:r>
              <a:rPr lang="en-US" sz="3600" dirty="0">
                <a:solidFill>
                  <a:srgbClr val="69AA5B"/>
                </a:solidFill>
                <a:effectLst/>
                <a:latin typeface="Avenir Next" panose="020B0503020202020204" pitchFamily="34" charset="0"/>
              </a:rPr>
              <a:t>Learners Seek Feedback and Recognize That Errors Are Opportunities to Learn</a:t>
            </a:r>
            <a:endParaRPr lang="en-US" sz="3600" dirty="0">
              <a:solidFill>
                <a:srgbClr val="69AA5B"/>
              </a:solidFill>
              <a:latin typeface="Avenir Next" panose="020B0503020202020204" pitchFamily="34" charset="0"/>
              <a:cs typeface="Poppins" pitchFamily="2" charset="77"/>
            </a:endParaRPr>
          </a:p>
        </p:txBody>
      </p:sp>
      <p:pic>
        <p:nvPicPr>
          <p:cNvPr id="7" name="Picture 6">
            <a:extLst>
              <a:ext uri="{FF2B5EF4-FFF2-40B4-BE49-F238E27FC236}">
                <a16:creationId xmlns:a16="http://schemas.microsoft.com/office/drawing/2014/main" id="{E23390FE-7B69-D3B2-63DB-62549B637F4D}"/>
              </a:ext>
            </a:extLst>
          </p:cNvPr>
          <p:cNvPicPr>
            <a:picLocks noChangeAspect="1"/>
          </p:cNvPicPr>
          <p:nvPr/>
        </p:nvPicPr>
        <p:blipFill>
          <a:blip r:embed="rId3"/>
          <a:stretch>
            <a:fillRect/>
          </a:stretch>
        </p:blipFill>
        <p:spPr>
          <a:xfrm>
            <a:off x="0" y="0"/>
            <a:ext cx="3759132" cy="3896139"/>
          </a:xfrm>
          <a:prstGeom prst="rect">
            <a:avLst/>
          </a:prstGeom>
        </p:spPr>
      </p:pic>
    </p:spTree>
    <p:extLst>
      <p:ext uri="{BB962C8B-B14F-4D97-AF65-F5344CB8AC3E}">
        <p14:creationId xmlns:p14="http://schemas.microsoft.com/office/powerpoint/2010/main" val="349757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een and purple circles with white text&#10;&#10;Description automatically generated">
            <a:extLst>
              <a:ext uri="{FF2B5EF4-FFF2-40B4-BE49-F238E27FC236}">
                <a16:creationId xmlns:a16="http://schemas.microsoft.com/office/drawing/2014/main" id="{DC6FD7C7-4D8F-FFB3-CF45-5C258A4D0A4E}"/>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20" y="1282"/>
            <a:ext cx="12191980" cy="6856718"/>
          </a:xfrm>
          <a:prstGeom prst="rect">
            <a:avLst/>
          </a:prstGeom>
        </p:spPr>
      </p:pic>
      <p:sp>
        <p:nvSpPr>
          <p:cNvPr id="2" name="TextBox 1">
            <a:extLst>
              <a:ext uri="{FF2B5EF4-FFF2-40B4-BE49-F238E27FC236}">
                <a16:creationId xmlns:a16="http://schemas.microsoft.com/office/drawing/2014/main" id="{CFBF4123-A96D-481E-4A38-D1CF14E7BF0A}"/>
              </a:ext>
            </a:extLst>
          </p:cNvPr>
          <p:cNvSpPr txBox="1"/>
          <p:nvPr/>
        </p:nvSpPr>
        <p:spPr>
          <a:xfrm>
            <a:off x="2211572" y="1828800"/>
            <a:ext cx="2521844" cy="769441"/>
          </a:xfrm>
          <a:prstGeom prst="rect">
            <a:avLst/>
          </a:prstGeom>
          <a:noFill/>
        </p:spPr>
        <p:txBody>
          <a:bodyPr wrap="none" rtlCol="0">
            <a:spAutoFit/>
          </a:bodyPr>
          <a:lstStyle/>
          <a:p>
            <a:r>
              <a:rPr lang="en-US" sz="4400" dirty="0">
                <a:solidFill>
                  <a:schemeClr val="bg1"/>
                </a:solidFill>
              </a:rPr>
              <a:t>Session 1</a:t>
            </a:r>
          </a:p>
        </p:txBody>
      </p:sp>
    </p:spTree>
    <p:extLst>
      <p:ext uri="{BB962C8B-B14F-4D97-AF65-F5344CB8AC3E}">
        <p14:creationId xmlns:p14="http://schemas.microsoft.com/office/powerpoint/2010/main" val="216275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text, person, indoor, computer&#10;&#10;Description automatically generated">
            <a:extLst>
              <a:ext uri="{FF2B5EF4-FFF2-40B4-BE49-F238E27FC236}">
                <a16:creationId xmlns:a16="http://schemas.microsoft.com/office/drawing/2014/main" id="{D7983741-B33C-AE4E-A041-705DD58F3F03}"/>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a:stretch/>
        </p:blipFill>
        <p:spPr>
          <a:xfrm>
            <a:off x="376135" y="353841"/>
            <a:ext cx="11394333" cy="6150314"/>
          </a:xfrm>
          <a:prstGeom prst="rect">
            <a:avLst/>
          </a:prstGeom>
        </p:spPr>
      </p:pic>
      <p:sp>
        <p:nvSpPr>
          <p:cNvPr id="6" name="TextBox 5">
            <a:extLst>
              <a:ext uri="{FF2B5EF4-FFF2-40B4-BE49-F238E27FC236}">
                <a16:creationId xmlns:a16="http://schemas.microsoft.com/office/drawing/2014/main" id="{24D2F44C-2CD8-3443-8A8E-22A3BB701588}"/>
              </a:ext>
            </a:extLst>
          </p:cNvPr>
          <p:cNvSpPr txBox="1"/>
          <p:nvPr/>
        </p:nvSpPr>
        <p:spPr>
          <a:xfrm>
            <a:off x="5011396" y="490032"/>
            <a:ext cx="5061608" cy="2194804"/>
          </a:xfrm>
          <a:prstGeom prst="rect">
            <a:avLst/>
          </a:prstGeom>
          <a:solidFill>
            <a:schemeClr val="bg1">
              <a:alpha val="90000"/>
            </a:schemeClr>
          </a:solidFill>
          <a:ln w="19050" cap="sq" cmpd="thinThick">
            <a:solidFill>
              <a:srgbClr val="792C57"/>
            </a:solidFill>
          </a:ln>
        </p:spPr>
        <p:txBody>
          <a:bodyPr vert="horz" wrap="square" lIns="91440" tIns="45720" rIns="91440" bIns="45720" rtlCol="0" anchor="ctr">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do students know where they are in the learning journey?</a:t>
            </a:r>
          </a:p>
        </p:txBody>
      </p:sp>
      <p:sp>
        <p:nvSpPr>
          <p:cNvPr id="2" name="Frame 1">
            <a:extLst>
              <a:ext uri="{FF2B5EF4-FFF2-40B4-BE49-F238E27FC236}">
                <a16:creationId xmlns:a16="http://schemas.microsoft.com/office/drawing/2014/main" id="{85EBBF65-C727-0EEC-2050-A88842517982}"/>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6988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FCEDE">
            <a:alpha val="2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B7036ED-6675-E441-615A-FBD0B5AA23FC}"/>
              </a:ext>
            </a:extLst>
          </p:cNvPr>
          <p:cNvSpPr txBox="1">
            <a:spLocks/>
          </p:cNvSpPr>
          <p:nvPr/>
        </p:nvSpPr>
        <p:spPr>
          <a:xfrm>
            <a:off x="262241" y="430127"/>
            <a:ext cx="11667518" cy="1010621"/>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Feedback Fuels Learning</a:t>
            </a:r>
            <a:endParaRPr kumimoji="0" lang="en-US" sz="4400" b="0" i="0" u="none" strike="noStrike" kern="1200" cap="none" spc="0" normalizeH="0" baseline="0" noProof="0" dirty="0">
              <a:ln>
                <a:noFill/>
              </a:ln>
              <a:solidFill>
                <a:srgbClr val="FFFFFF"/>
              </a:solidFill>
              <a:effectLst/>
              <a:uLnTx/>
              <a:uFillTx/>
              <a:latin typeface="Century Gothic" panose="020B0502020202020204" pitchFamily="34" charset="0"/>
              <a:ea typeface="+mj-ea"/>
              <a:cs typeface="+mj-cs"/>
            </a:endParaRPr>
          </a:p>
        </p:txBody>
      </p:sp>
      <p:sp>
        <p:nvSpPr>
          <p:cNvPr id="3" name="Right Triangle 2">
            <a:extLst>
              <a:ext uri="{FF2B5EF4-FFF2-40B4-BE49-F238E27FC236}">
                <a16:creationId xmlns:a16="http://schemas.microsoft.com/office/drawing/2014/main" id="{0C04621C-EC98-0D9D-50C5-A25559E684FD}"/>
              </a:ext>
            </a:extLst>
          </p:cNvPr>
          <p:cNvSpPr/>
          <p:nvPr/>
        </p:nvSpPr>
        <p:spPr>
          <a:xfrm>
            <a:off x="0" y="1"/>
            <a:ext cx="12192000" cy="6857999"/>
          </a:xfrm>
          <a:prstGeom prst="rtTriangle">
            <a:avLst/>
          </a:prstGeom>
          <a:solidFill>
            <a:srgbClr val="792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descr="Student writing in class  close-up">
            <a:extLst>
              <a:ext uri="{FF2B5EF4-FFF2-40B4-BE49-F238E27FC236}">
                <a16:creationId xmlns:a16="http://schemas.microsoft.com/office/drawing/2014/main" id="{AB45CC26-23EF-E4FE-7714-DB55672CB9C9}"/>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947132" y="1440748"/>
            <a:ext cx="8733838" cy="4987124"/>
          </a:xfrm>
          <a:prstGeom prst="rect">
            <a:avLst/>
          </a:prstGeom>
          <a:ln w="28575">
            <a:solidFill>
              <a:schemeClr val="tx1"/>
            </a:solidFill>
          </a:ln>
        </p:spPr>
      </p:pic>
    </p:spTree>
    <p:extLst>
      <p:ext uri="{BB962C8B-B14F-4D97-AF65-F5344CB8AC3E}">
        <p14:creationId xmlns:p14="http://schemas.microsoft.com/office/powerpoint/2010/main" val="2379400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8E8DB"/>
        </a:solidFill>
        <a:effectLst/>
      </p:bgPr>
    </p:bg>
    <p:spTree>
      <p:nvGrpSpPr>
        <p:cNvPr id="1" name=""/>
        <p:cNvGrpSpPr/>
        <p:nvPr/>
      </p:nvGrpSpPr>
      <p:grpSpPr>
        <a:xfrm>
          <a:off x="0" y="0"/>
          <a:ext cx="0" cy="0"/>
          <a:chOff x="0" y="0"/>
          <a:chExt cx="0" cy="0"/>
        </a:xfrm>
      </p:grpSpPr>
      <p:pic>
        <p:nvPicPr>
          <p:cNvPr id="33794" name="Picture 2" descr="Peanuts - School Anxiety - YouTube">
            <a:extLst>
              <a:ext uri="{FF2B5EF4-FFF2-40B4-BE49-F238E27FC236}">
                <a16:creationId xmlns:a16="http://schemas.microsoft.com/office/drawing/2014/main" id="{2EBB5FF0-1784-B52A-8D76-6E4AE07C9326}"/>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a:stretch/>
        </p:blipFill>
        <p:spPr bwMode="auto">
          <a:xfrm>
            <a:off x="4642347" y="734785"/>
            <a:ext cx="6744507" cy="5248967"/>
          </a:xfrm>
          <a:prstGeom prst="rect">
            <a:avLst/>
          </a:prstGeom>
          <a:noFill/>
          <a:extLst>
            <a:ext uri="{909E8E84-426E-40DD-AFC4-6F175D3DCCD1}">
              <a14:hiddenFill xmlns:a14="http://schemas.microsoft.com/office/drawing/2010/main">
                <a:solidFill>
                  <a:srgbClr val="FFFFFF"/>
                </a:solidFill>
              </a14:hiddenFill>
            </a:ext>
          </a:extLst>
        </p:spPr>
      </p:pic>
      <p:pic>
        <p:nvPicPr>
          <p:cNvPr id="4" name="Audio Recording Apr 25, 2023 at 11:05:28 AM">
            <a:hlinkClick r:id="" action="ppaction://media"/>
            <a:extLst>
              <a:ext uri="{FF2B5EF4-FFF2-40B4-BE49-F238E27FC236}">
                <a16:creationId xmlns:a16="http://schemas.microsoft.com/office/drawing/2014/main" id="{D73533AB-F731-7886-CA5C-0CAAFF348B35}"/>
              </a:ext>
            </a:extLst>
          </p:cNvPr>
          <p:cNvPicPr>
            <a:picLocks noChangeAspect="1"/>
          </p:cNvPicPr>
          <p:nvPr>
            <a:audioFile r:link="rId1"/>
            <p:extLst>
              <p:ext uri="{DAA4B4D4-6D71-4841-9C94-3DE7FCFB9230}">
                <p14:media xmlns:p14="http://schemas.microsoft.com/office/powerpoint/2010/main" r:embed="rId2">
                  <p14:trim st="3567.859" end="11200.9292"/>
                </p14:media>
              </p:ext>
            </p:extLst>
          </p:nvPr>
        </p:nvPicPr>
        <p:blipFill>
          <a:blip r:embed="rId6"/>
          <a:stretch>
            <a:fillRect/>
          </a:stretch>
        </p:blipFill>
        <p:spPr>
          <a:xfrm>
            <a:off x="398746" y="5647619"/>
            <a:ext cx="812800" cy="812800"/>
          </a:xfrm>
          <a:prstGeom prst="rect">
            <a:avLst/>
          </a:prstGeom>
        </p:spPr>
      </p:pic>
      <p:sp>
        <p:nvSpPr>
          <p:cNvPr id="6" name="TextBox 5">
            <a:extLst>
              <a:ext uri="{FF2B5EF4-FFF2-40B4-BE49-F238E27FC236}">
                <a16:creationId xmlns:a16="http://schemas.microsoft.com/office/drawing/2014/main" id="{DD710851-3D4B-C3F2-3C1D-171F7EEC7828}"/>
              </a:ext>
            </a:extLst>
          </p:cNvPr>
          <p:cNvSpPr txBox="1"/>
          <p:nvPr/>
        </p:nvSpPr>
        <p:spPr>
          <a:xfrm>
            <a:off x="427969" y="1659283"/>
            <a:ext cx="3786409" cy="35394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t>
            </a: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Just because teachers provide copious amounts of feedback does not mean that students hear, understand, or can act on this feedback.</a:t>
            </a:r>
            <a:r>
              <a:rPr kumimoji="0" lang="en-US" sz="28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t>
            </a:r>
          </a:p>
        </p:txBody>
      </p:sp>
      <p:sp>
        <p:nvSpPr>
          <p:cNvPr id="2" name="Frame 1">
            <a:extLst>
              <a:ext uri="{FF2B5EF4-FFF2-40B4-BE49-F238E27FC236}">
                <a16:creationId xmlns:a16="http://schemas.microsoft.com/office/drawing/2014/main" id="{AE699D94-BBEC-DD18-A2DE-090E7680BF51}"/>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666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descr="Free No Refuse photo and picture">
            <a:extLst>
              <a:ext uri="{FF2B5EF4-FFF2-40B4-BE49-F238E27FC236}">
                <a16:creationId xmlns:a16="http://schemas.microsoft.com/office/drawing/2014/main" id="{9A901754-6CC4-97BD-F4E1-E6D23193FE35}"/>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a:ext>
            </a:extLst>
          </a:blip>
          <a:srcRect/>
          <a:stretch/>
        </p:blipFill>
        <p:spPr bwMode="auto">
          <a:xfrm>
            <a:off x="-1" y="10"/>
            <a:ext cx="5151179" cy="6857990"/>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5CED974-F4DA-AE5B-D4F4-AA946015D487}"/>
              </a:ext>
            </a:extLst>
          </p:cNvPr>
          <p:cNvSpPr/>
          <p:nvPr/>
        </p:nvSpPr>
        <p:spPr>
          <a:xfrm rot="16200000">
            <a:off x="8172853" y="2838853"/>
            <a:ext cx="6858004" cy="1180289"/>
          </a:xfrm>
          <a:prstGeom prst="rect">
            <a:avLst/>
          </a:prstGeom>
          <a:solidFill>
            <a:srgbClr val="792C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653FF21-4BA1-78E4-548A-52C9FD31645D}"/>
              </a:ext>
            </a:extLst>
          </p:cNvPr>
          <p:cNvSpPr txBox="1"/>
          <p:nvPr/>
        </p:nvSpPr>
        <p:spPr>
          <a:xfrm>
            <a:off x="5608320" y="640080"/>
            <a:ext cx="5993535" cy="5671871"/>
          </a:xfrm>
          <a:prstGeom prst="rect">
            <a:avLst/>
          </a:prstGeom>
          <a:solidFill>
            <a:schemeClr val="bg1"/>
          </a:solidFill>
          <a:ln>
            <a:solidFill>
              <a:schemeClr val="tx1"/>
            </a:solidFill>
          </a:ln>
        </p:spPr>
        <p:txBody>
          <a:bodyPr vert="horz" lIns="91440" tIns="45720" rIns="91440" bIns="45720" rtlCol="0">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“If I’m happy with my writing, their opinion doesn’t matter.” </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”Some teachers are mean.” </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 really don’t care.” </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“It’s annoying.”</a:t>
            </a:r>
          </a:p>
        </p:txBody>
      </p:sp>
    </p:spTree>
    <p:extLst>
      <p:ext uri="{BB962C8B-B14F-4D97-AF65-F5344CB8AC3E}">
        <p14:creationId xmlns:p14="http://schemas.microsoft.com/office/powerpoint/2010/main" val="392434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5D062-EF70-7524-F3E1-76B780A720F0}"/>
              </a:ext>
            </a:extLst>
          </p:cNvPr>
          <p:cNvSpPr>
            <a:spLocks noGrp="1"/>
          </p:cNvSpPr>
          <p:nvPr>
            <p:ph type="title"/>
          </p:nvPr>
        </p:nvSpPr>
        <p:spPr>
          <a:xfrm>
            <a:off x="648194" y="1457656"/>
            <a:ext cx="3651957" cy="4147498"/>
          </a:xfrm>
        </p:spPr>
        <p:txBody>
          <a:bodyPr>
            <a:normAutofit/>
          </a:bodyPr>
          <a:lstStyle/>
          <a:p>
            <a:r>
              <a:rPr lang="en-US" sz="2800" dirty="0">
                <a:solidFill>
                  <a:schemeClr val="bg1"/>
                </a:solidFill>
                <a:effectLst/>
                <a:latin typeface="Avenir Next" panose="020B0503020202020204" pitchFamily="34" charset="0"/>
              </a:rPr>
              <a:t>“Students often wrongly believe that errors are evidence of their character, rather than an expected and welcome part of learning.” </a:t>
            </a:r>
            <a:endParaRPr lang="en-US" sz="5400" dirty="0">
              <a:solidFill>
                <a:schemeClr val="bg1"/>
              </a:solidFill>
              <a:latin typeface="Avenir Next" panose="020B0503020202020204" pitchFamily="34" charset="0"/>
            </a:endParaRPr>
          </a:p>
        </p:txBody>
      </p:sp>
      <p:pic>
        <p:nvPicPr>
          <p:cNvPr id="6" name="Picture 5">
            <a:extLst>
              <a:ext uri="{FF2B5EF4-FFF2-40B4-BE49-F238E27FC236}">
                <a16:creationId xmlns:a16="http://schemas.microsoft.com/office/drawing/2014/main" id="{955B004F-C9D4-F55E-EE68-928880048C92}"/>
              </a:ext>
            </a:extLst>
          </p:cNvPr>
          <p:cNvPicPr>
            <a:picLocks noChangeAspect="1"/>
          </p:cNvPicPr>
          <p:nvPr/>
        </p:nvPicPr>
        <p:blipFill>
          <a:blip r:embed="rId3"/>
          <a:stretch>
            <a:fillRect/>
          </a:stretch>
        </p:blipFill>
        <p:spPr>
          <a:xfrm>
            <a:off x="110247" y="341413"/>
            <a:ext cx="11796408" cy="6175169"/>
          </a:xfrm>
          <a:prstGeom prst="rect">
            <a:avLst/>
          </a:prstGeom>
          <a:ln>
            <a:solidFill>
              <a:srgbClr val="792C57"/>
            </a:solidFill>
          </a:ln>
        </p:spPr>
      </p:pic>
      <p:sp>
        <p:nvSpPr>
          <p:cNvPr id="4" name="Frame 3">
            <a:extLst>
              <a:ext uri="{FF2B5EF4-FFF2-40B4-BE49-F238E27FC236}">
                <a16:creationId xmlns:a16="http://schemas.microsoft.com/office/drawing/2014/main" id="{23FFC4C4-C2A2-702F-B33B-A6909326021D}"/>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30531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10"/>
        <p:cNvGrpSpPr/>
        <p:nvPr/>
      </p:nvGrpSpPr>
      <p:grpSpPr>
        <a:xfrm>
          <a:off x="0" y="0"/>
          <a:ext cx="0" cy="0"/>
          <a:chOff x="0" y="0"/>
          <a:chExt cx="0" cy="0"/>
        </a:xfrm>
      </p:grpSpPr>
      <p:pic>
        <p:nvPicPr>
          <p:cNvPr id="211" name="Google Shape;211;p35"/>
          <p:cNvPicPr preferRelativeResize="0"/>
          <p:nvPr/>
        </p:nvPicPr>
        <p:blipFill rotWithShape="1">
          <a:blip r:embed="rId3">
            <a:extLst>
              <a:ext uri="{28A0092B-C50C-407E-A947-70E740481C1C}">
                <a14:useLocalDpi xmlns:a14="http://schemas.microsoft.com/office/drawing/2010/main"/>
              </a:ext>
            </a:extLst>
          </a:blip>
          <a:srcRect/>
          <a:stretch/>
        </p:blipFill>
        <p:spPr>
          <a:xfrm>
            <a:off x="20" y="10"/>
            <a:ext cx="12191980" cy="6857990"/>
          </a:xfrm>
          <a:prstGeom prst="rect">
            <a:avLst/>
          </a:prstGeom>
          <a:noFill/>
        </p:spPr>
      </p:pic>
      <p:sp>
        <p:nvSpPr>
          <p:cNvPr id="217" name="Rectangle 216">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2" name="Google Shape;212;p35"/>
          <p:cNvSpPr txBox="1"/>
          <p:nvPr/>
        </p:nvSpPr>
        <p:spPr>
          <a:xfrm>
            <a:off x="523875" y="5317240"/>
            <a:ext cx="11210925" cy="744836"/>
          </a:xfrm>
          <a:prstGeom prst="rect">
            <a:avLst/>
          </a:prstGeom>
        </p:spPr>
        <p:txBody>
          <a:bodyPr spcFirstLastPara="1" vert="horz" lIns="91440" tIns="45720" rIns="91440" bIns="45720" rtlCol="0" anchor="ctr" anchorCtr="0">
            <a:normAutofit fontScale="85000" lnSpcReduction="10000"/>
          </a:bodyPr>
          <a:lstStyle/>
          <a:p>
            <a:pPr marL="0" marR="0" lvl="0" indent="0" algn="ctr" defTabSz="914400" rtl="0" eaLnBrk="1" fontAlgn="auto" latinLnBrk="0" hangingPunct="1">
              <a:lnSpc>
                <a:spcPct val="90000"/>
              </a:lnSpc>
              <a:spcBef>
                <a:spcPct val="0"/>
              </a:spcBef>
              <a:spcAft>
                <a:spcPts val="600"/>
              </a:spcAft>
              <a:buClr>
                <a:srgbClr val="000000"/>
              </a:buClr>
              <a:buSzPts val="3800"/>
              <a:buFontTx/>
              <a:buNone/>
              <a:tabLst/>
              <a:defRPr/>
            </a:pPr>
            <a:r>
              <a:rPr kumimoji="0" lang="en-US" sz="36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mn-ea"/>
                <a:cs typeface="+mn-cs"/>
                <a:sym typeface="Calibri"/>
              </a:rPr>
              <a:t>Visible and accessible for teachers, students and </a:t>
            </a:r>
            <a:r>
              <a:rPr kumimoji="0" lang="en-US" sz="3600" b="1"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mn-ea"/>
                <a:cs typeface="+mn-cs"/>
                <a:sym typeface="Calibri"/>
              </a:rPr>
              <a:t>parents.</a:t>
            </a:r>
          </a:p>
        </p:txBody>
      </p:sp>
      <p:cxnSp>
        <p:nvCxnSpPr>
          <p:cNvPr id="219" name="Straight Connector 218">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2" name="Frame 1">
            <a:extLst>
              <a:ext uri="{FF2B5EF4-FFF2-40B4-BE49-F238E27FC236}">
                <a16:creationId xmlns:a16="http://schemas.microsoft.com/office/drawing/2014/main" id="{874E95FA-9E47-E21F-9F1D-FAFE9DCA1AE4}"/>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11461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5D062-EF70-7524-F3E1-76B780A720F0}"/>
              </a:ext>
            </a:extLst>
          </p:cNvPr>
          <p:cNvSpPr>
            <a:spLocks noGrp="1"/>
          </p:cNvSpPr>
          <p:nvPr>
            <p:ph type="title"/>
          </p:nvPr>
        </p:nvSpPr>
        <p:spPr>
          <a:xfrm>
            <a:off x="648194" y="1457656"/>
            <a:ext cx="3651957" cy="4147498"/>
          </a:xfrm>
        </p:spPr>
        <p:txBody>
          <a:bodyPr>
            <a:normAutofit/>
          </a:bodyPr>
          <a:lstStyle/>
          <a:p>
            <a:r>
              <a:rPr lang="en-US" sz="2800" dirty="0">
                <a:solidFill>
                  <a:schemeClr val="bg1"/>
                </a:solidFill>
                <a:effectLst/>
                <a:latin typeface="Avenir Next" panose="020B0503020202020204" pitchFamily="34" charset="0"/>
              </a:rPr>
              <a:t>“Students often wrongly believe that errors are evidence of their character, rather than an expected and welcome part of learning.” </a:t>
            </a:r>
            <a:endParaRPr lang="en-US" sz="5400" dirty="0">
              <a:solidFill>
                <a:schemeClr val="bg1"/>
              </a:solidFill>
              <a:latin typeface="Avenir Next" panose="020B0503020202020204" pitchFamily="34" charset="0"/>
            </a:endParaRPr>
          </a:p>
        </p:txBody>
      </p:sp>
      <p:pic>
        <p:nvPicPr>
          <p:cNvPr id="4" name="Picture 3">
            <a:extLst>
              <a:ext uri="{FF2B5EF4-FFF2-40B4-BE49-F238E27FC236}">
                <a16:creationId xmlns:a16="http://schemas.microsoft.com/office/drawing/2014/main" id="{C9FE675C-0947-B2CD-4B04-DF1E589D3466}"/>
              </a:ext>
            </a:extLst>
          </p:cNvPr>
          <p:cNvPicPr>
            <a:picLocks noChangeAspect="1"/>
          </p:cNvPicPr>
          <p:nvPr/>
        </p:nvPicPr>
        <p:blipFill>
          <a:blip r:embed="rId3"/>
          <a:stretch>
            <a:fillRect/>
          </a:stretch>
        </p:blipFill>
        <p:spPr>
          <a:xfrm>
            <a:off x="214009" y="341415"/>
            <a:ext cx="11770467" cy="6175169"/>
          </a:xfrm>
          <a:prstGeom prst="rect">
            <a:avLst/>
          </a:prstGeom>
        </p:spPr>
      </p:pic>
      <p:sp>
        <p:nvSpPr>
          <p:cNvPr id="3" name="Frame 2">
            <a:extLst>
              <a:ext uri="{FF2B5EF4-FFF2-40B4-BE49-F238E27FC236}">
                <a16:creationId xmlns:a16="http://schemas.microsoft.com/office/drawing/2014/main" id="{A75657DC-A763-0BF2-49F2-0BAFA912EA0A}"/>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51220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03A23C-ED9C-4037-9A74-ACDBD5E1B6D2}"/>
              </a:ext>
            </a:extLst>
          </p:cNvPr>
          <p:cNvPicPr>
            <a:picLocks noChangeAspect="1"/>
          </p:cNvPicPr>
          <p:nvPr/>
        </p:nvPicPr>
        <p:blipFill>
          <a:blip r:embed="rId2"/>
          <a:stretch>
            <a:fillRect/>
          </a:stretch>
        </p:blipFill>
        <p:spPr>
          <a:xfrm>
            <a:off x="643467" y="1207094"/>
            <a:ext cx="10905066" cy="4960242"/>
          </a:xfrm>
          <a:prstGeom prst="rect">
            <a:avLst/>
          </a:prstGeom>
        </p:spPr>
      </p:pic>
      <p:sp>
        <p:nvSpPr>
          <p:cNvPr id="5" name="Frame 4">
            <a:extLst>
              <a:ext uri="{FF2B5EF4-FFF2-40B4-BE49-F238E27FC236}">
                <a16:creationId xmlns:a16="http://schemas.microsoft.com/office/drawing/2014/main" id="{9007431D-A065-F11C-2E07-AA25D8CD11BE}"/>
              </a:ext>
            </a:extLst>
          </p:cNvPr>
          <p:cNvSpPr/>
          <p:nvPr/>
        </p:nvSpPr>
        <p:spPr>
          <a:xfrm rot="16200000">
            <a:off x="2667001" y="-2667000"/>
            <a:ext cx="6857999" cy="12192000"/>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0EE87748-77E5-FB15-5366-0B6DE21A80F4}"/>
              </a:ext>
            </a:extLst>
          </p:cNvPr>
          <p:cNvSpPr txBox="1"/>
          <p:nvPr/>
        </p:nvSpPr>
        <p:spPr>
          <a:xfrm>
            <a:off x="10440785" y="5835535"/>
            <a:ext cx="76815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p. 116</a:t>
            </a:r>
          </a:p>
        </p:txBody>
      </p:sp>
    </p:spTree>
    <p:extLst>
      <p:ext uri="{BB962C8B-B14F-4D97-AF65-F5344CB8AC3E}">
        <p14:creationId xmlns:p14="http://schemas.microsoft.com/office/powerpoint/2010/main" val="22844881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4">
            <a:extLst>
              <a:ext uri="{FF2B5EF4-FFF2-40B4-BE49-F238E27FC236}">
                <a16:creationId xmlns:a16="http://schemas.microsoft.com/office/drawing/2014/main" id="{6F828D28-8E09-41CC-8229-3070B5467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Solo journey">
            <a:extLst>
              <a:ext uri="{FF2B5EF4-FFF2-40B4-BE49-F238E27FC236}">
                <a16:creationId xmlns:a16="http://schemas.microsoft.com/office/drawing/2014/main" id="{3BAB591C-90FA-3CDC-E5B8-E94A86E8A5C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049" y="0"/>
            <a:ext cx="12191977" cy="6858022"/>
          </a:xfrm>
          <a:prstGeom prst="rect">
            <a:avLst/>
          </a:prstGeom>
        </p:spPr>
      </p:pic>
      <p:sp>
        <p:nvSpPr>
          <p:cNvPr id="21" name="Rectangle 16">
            <a:extLst>
              <a:ext uri="{FF2B5EF4-FFF2-40B4-BE49-F238E27FC236}">
                <a16:creationId xmlns:a16="http://schemas.microsoft.com/office/drawing/2014/main" id="{D5B012D8-7F27-4758-9AC6-C889B154B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103377" y="1100316"/>
            <a:ext cx="6858003" cy="4657347"/>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D26A2C9-8309-C8E1-3A68-2E6373C292A6}"/>
              </a:ext>
            </a:extLst>
          </p:cNvPr>
          <p:cNvSpPr>
            <a:spLocks noGrp="1"/>
          </p:cNvSpPr>
          <p:nvPr>
            <p:ph type="title"/>
          </p:nvPr>
        </p:nvSpPr>
        <p:spPr>
          <a:xfrm>
            <a:off x="641946" y="4148836"/>
            <a:ext cx="5452529" cy="3569242"/>
          </a:xfrm>
        </p:spPr>
        <p:txBody>
          <a:bodyPr vert="horz" lIns="91440" tIns="45720" rIns="91440" bIns="45720" rtlCol="0" anchor="t">
            <a:normAutofit/>
          </a:bodyPr>
          <a:lstStyle/>
          <a:p>
            <a:pPr algn="ctr"/>
            <a:r>
              <a:rPr lang="en-US" sz="4000" dirty="0">
                <a:solidFill>
                  <a:srgbClr val="FFFFFF"/>
                </a:solidFill>
                <a:latin typeface="Century Gothic" panose="020B0502020202020204" pitchFamily="34" charset="0"/>
              </a:rPr>
              <a:t>How do we create feedback opportunities?</a:t>
            </a:r>
          </a:p>
        </p:txBody>
      </p:sp>
      <p:sp>
        <p:nvSpPr>
          <p:cNvPr id="19" name="Rectangle 18">
            <a:extLst>
              <a:ext uri="{FF2B5EF4-FFF2-40B4-BE49-F238E27FC236}">
                <a16:creationId xmlns:a16="http://schemas.microsoft.com/office/drawing/2014/main" id="{4063B759-00FC-46D1-9898-8E8625268F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0187" y="2206184"/>
            <a:ext cx="6858003" cy="2445624"/>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Frame 2">
            <a:extLst>
              <a:ext uri="{FF2B5EF4-FFF2-40B4-BE49-F238E27FC236}">
                <a16:creationId xmlns:a16="http://schemas.microsoft.com/office/drawing/2014/main" id="{348C874F-852D-63BD-D130-EBD8042DC140}"/>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7812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Text, whiteboard&#10;&#10;Description automatically generated">
            <a:extLst>
              <a:ext uri="{FF2B5EF4-FFF2-40B4-BE49-F238E27FC236}">
                <a16:creationId xmlns:a16="http://schemas.microsoft.com/office/drawing/2014/main" id="{D02D3C29-2899-A856-7EF3-3B2AAE7261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04354" y="456986"/>
            <a:ext cx="5638858" cy="5943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Left Arrow 3">
            <a:extLst>
              <a:ext uri="{FF2B5EF4-FFF2-40B4-BE49-F238E27FC236}">
                <a16:creationId xmlns:a16="http://schemas.microsoft.com/office/drawing/2014/main" id="{81AADED0-A1BB-E01B-28F9-F92B541567BB}"/>
              </a:ext>
            </a:extLst>
          </p:cNvPr>
          <p:cNvSpPr/>
          <p:nvPr/>
        </p:nvSpPr>
        <p:spPr>
          <a:xfrm rot="20377427">
            <a:off x="6525705" y="620783"/>
            <a:ext cx="3655786" cy="1179286"/>
          </a:xfrm>
          <a:prstGeom prst="leftArrow">
            <a:avLst/>
          </a:prstGeom>
          <a:solidFill>
            <a:srgbClr val="39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A8594723-6DBD-8AC4-C205-427E33DED7B6}"/>
              </a:ext>
            </a:extLst>
          </p:cNvPr>
          <p:cNvSpPr txBox="1"/>
          <p:nvPr/>
        </p:nvSpPr>
        <p:spPr>
          <a:xfrm>
            <a:off x="7215745" y="2505895"/>
            <a:ext cx="4176889" cy="2800767"/>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solidFill>
                <a:effectLst/>
                <a:uLnTx/>
                <a:uFillTx/>
                <a:latin typeface="Century Gothic" panose="020B0502020202020204" pitchFamily="34" charset="0"/>
                <a:ea typeface="+mj-ea"/>
                <a:cs typeface="+mj-cs"/>
              </a:rPr>
              <a:t>Feedback should be goal-referenced.</a:t>
            </a:r>
          </a:p>
        </p:txBody>
      </p:sp>
    </p:spTree>
    <p:extLst>
      <p:ext uri="{BB962C8B-B14F-4D97-AF65-F5344CB8AC3E}">
        <p14:creationId xmlns:p14="http://schemas.microsoft.com/office/powerpoint/2010/main" val="637546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A person reading a book on a bench&#10;&#10;Description automatically generated with low confidence">
            <a:extLst>
              <a:ext uri="{FF2B5EF4-FFF2-40B4-BE49-F238E27FC236}">
                <a16:creationId xmlns:a16="http://schemas.microsoft.com/office/drawing/2014/main" id="{C3FC874D-B372-BE41-9276-ED804C6E0DBE}"/>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632125" y="10"/>
            <a:ext cx="6232072" cy="6857990"/>
          </a:xfrm>
          <a:custGeom>
            <a:avLst/>
            <a:gdLst/>
            <a:ahLst/>
            <a:cxnLst/>
            <a:rect l="l" t="t" r="r" b="b"/>
            <a:pathLst>
              <a:path w="12192000" h="6858000">
                <a:moveTo>
                  <a:pt x="0" y="0"/>
                </a:moveTo>
                <a:lnTo>
                  <a:pt x="12192000" y="0"/>
                </a:lnTo>
                <a:lnTo>
                  <a:pt x="12192000" y="6858000"/>
                </a:lnTo>
                <a:lnTo>
                  <a:pt x="0" y="6858000"/>
                </a:lnTo>
                <a:close/>
              </a:path>
            </a:pathLst>
          </a:custGeom>
        </p:spPr>
      </p:pic>
      <p:grpSp>
        <p:nvGrpSpPr>
          <p:cNvPr id="8" name="Group 7">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3999" y="-1"/>
            <a:ext cx="3436144" cy="6858002"/>
            <a:chOff x="-2" y="-1"/>
            <a:chExt cx="4581527" cy="6858002"/>
          </a:xfrm>
          <a:effectLst>
            <a:outerShdw blurRad="381000" dist="50800" algn="ctr" rotWithShape="0">
              <a:srgbClr val="000000">
                <a:alpha val="10000"/>
              </a:srgbClr>
            </a:outerShdw>
          </a:effectLst>
        </p:grpSpPr>
        <p:sp>
          <p:nvSpPr>
            <p:cNvPr id="9" name="Freeform: Shape 8">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11" name="Group 10">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15" name="Freeform: Shape 14">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3">
                  <a:alphaModFix amt="57000"/>
                </a:blip>
                <a:tile tx="0" ty="0" sx="100000" sy="100000" flip="none" algn="tl"/>
              </a:blipFill>
              <a:effectLst/>
            </p:grpSpPr>
            <p:sp>
              <p:nvSpPr>
                <p:cNvPr id="13" name="Freeform: Shape 12">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sp>
        <p:nvSpPr>
          <p:cNvPr id="4" name="TextBox 3">
            <a:extLst>
              <a:ext uri="{FF2B5EF4-FFF2-40B4-BE49-F238E27FC236}">
                <a16:creationId xmlns:a16="http://schemas.microsoft.com/office/drawing/2014/main" id="{FE859D3A-E379-AF46-9190-B676D9A02F5D}"/>
              </a:ext>
            </a:extLst>
          </p:cNvPr>
          <p:cNvSpPr txBox="1"/>
          <p:nvPr/>
        </p:nvSpPr>
        <p:spPr>
          <a:xfrm>
            <a:off x="2020957" y="2097157"/>
            <a:ext cx="2414970" cy="175432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9 Reasons students disengage.</a:t>
            </a:r>
          </a:p>
        </p:txBody>
      </p:sp>
      <p:sp>
        <p:nvSpPr>
          <p:cNvPr id="5" name="TextBox 4">
            <a:extLst>
              <a:ext uri="{FF2B5EF4-FFF2-40B4-BE49-F238E27FC236}">
                <a16:creationId xmlns:a16="http://schemas.microsoft.com/office/drawing/2014/main" id="{65D41232-F9F8-3246-9CF5-13BB3593B587}"/>
              </a:ext>
            </a:extLst>
          </p:cNvPr>
          <p:cNvSpPr txBox="1"/>
          <p:nvPr/>
        </p:nvSpPr>
        <p:spPr>
          <a:xfrm>
            <a:off x="2027046" y="5435066"/>
            <a:ext cx="2379498"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Chew &amp; </a:t>
            </a:r>
            <a:r>
              <a:rPr kumimoji="0" lang="en-US" sz="2000" b="0" i="0" u="none" strike="noStrike" kern="1200" cap="none" spc="0" normalizeH="0" baseline="0" noProof="0" dirty="0" err="1">
                <a:ln>
                  <a:noFill/>
                </a:ln>
                <a:solidFill>
                  <a:prstClr val="white"/>
                </a:solidFill>
                <a:effectLst/>
                <a:uLnTx/>
                <a:uFillTx/>
                <a:latin typeface="Calibri" panose="020F0502020204030204"/>
                <a:ea typeface="+mn-ea"/>
                <a:cs typeface="+mn-cs"/>
              </a:rPr>
              <a:t>Cerbin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2020</a:t>
            </a:r>
          </a:p>
        </p:txBody>
      </p:sp>
    </p:spTree>
    <p:extLst>
      <p:ext uri="{BB962C8B-B14F-4D97-AF65-F5344CB8AC3E}">
        <p14:creationId xmlns:p14="http://schemas.microsoft.com/office/powerpoint/2010/main" val="738161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8E8DB"/>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E30AB9-11D7-FF6A-C438-6A58FD53062C}"/>
              </a:ext>
            </a:extLst>
          </p:cNvPr>
          <p:cNvSpPr/>
          <p:nvPr/>
        </p:nvSpPr>
        <p:spPr>
          <a:xfrm>
            <a:off x="864971" y="442290"/>
            <a:ext cx="10517391" cy="16217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panose="020B0503020202020204" pitchFamily="34" charset="0"/>
              <a:ea typeface="+mn-ea"/>
              <a:cs typeface="+mn-cs"/>
            </a:endParaRPr>
          </a:p>
        </p:txBody>
      </p:sp>
      <p:sp>
        <p:nvSpPr>
          <p:cNvPr id="3" name="TextBox 2">
            <a:extLst>
              <a:ext uri="{FF2B5EF4-FFF2-40B4-BE49-F238E27FC236}">
                <a16:creationId xmlns:a16="http://schemas.microsoft.com/office/drawing/2014/main" id="{005CD18F-B93B-48BE-F544-F3FC1A126382}"/>
              </a:ext>
            </a:extLst>
          </p:cNvPr>
          <p:cNvSpPr txBox="1"/>
          <p:nvPr/>
        </p:nvSpPr>
        <p:spPr>
          <a:xfrm>
            <a:off x="881448" y="714549"/>
            <a:ext cx="1042910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Students who drive their learning seek feedback; they do not wait passively for feedback. </a:t>
            </a:r>
          </a:p>
        </p:txBody>
      </p:sp>
      <p:pic>
        <p:nvPicPr>
          <p:cNvPr id="4" name="Picture 3">
            <a:extLst>
              <a:ext uri="{FF2B5EF4-FFF2-40B4-BE49-F238E27FC236}">
                <a16:creationId xmlns:a16="http://schemas.microsoft.com/office/drawing/2014/main" id="{686D0082-BC19-E99A-2AF7-702B884B4AF4}"/>
              </a:ext>
            </a:extLst>
          </p:cNvPr>
          <p:cNvPicPr>
            <a:picLocks noChangeAspect="1"/>
          </p:cNvPicPr>
          <p:nvPr/>
        </p:nvPicPr>
        <p:blipFill>
          <a:blip r:embed="rId3"/>
          <a:stretch>
            <a:fillRect/>
          </a:stretch>
        </p:blipFill>
        <p:spPr>
          <a:xfrm>
            <a:off x="2165659" y="2224215"/>
            <a:ext cx="7543800" cy="4100229"/>
          </a:xfrm>
          <a:prstGeom prst="rect">
            <a:avLst/>
          </a:prstGeom>
          <a:ln>
            <a:solidFill>
              <a:schemeClr val="tx1"/>
            </a:solidFill>
          </a:ln>
          <a:effectLst>
            <a:outerShdw blurRad="50800" dist="38100" dir="2700000" algn="tl" rotWithShape="0">
              <a:prstClr val="black">
                <a:alpha val="40000"/>
              </a:prstClr>
            </a:outerShdw>
          </a:effectLst>
        </p:spPr>
      </p:pic>
      <p:sp>
        <p:nvSpPr>
          <p:cNvPr id="7" name="Rectangle 6">
            <a:extLst>
              <a:ext uri="{FF2B5EF4-FFF2-40B4-BE49-F238E27FC236}">
                <a16:creationId xmlns:a16="http://schemas.microsoft.com/office/drawing/2014/main" id="{65254788-B131-2A9E-F3EB-95385F01347C}"/>
              </a:ext>
            </a:extLst>
          </p:cNvPr>
          <p:cNvSpPr/>
          <p:nvPr/>
        </p:nvSpPr>
        <p:spPr>
          <a:xfrm>
            <a:off x="11391976" y="714549"/>
            <a:ext cx="274315" cy="1077218"/>
          </a:xfrm>
          <a:prstGeom prst="rect">
            <a:avLst/>
          </a:prstGeom>
          <a:solidFill>
            <a:srgbClr val="792C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Frame 1">
            <a:extLst>
              <a:ext uri="{FF2B5EF4-FFF2-40B4-BE49-F238E27FC236}">
                <a16:creationId xmlns:a16="http://schemas.microsoft.com/office/drawing/2014/main" id="{1BB0107A-4159-B437-606B-9F26A84057C4}"/>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18238A17-E15A-195B-3EDC-C6D825066A3E}"/>
              </a:ext>
            </a:extLst>
          </p:cNvPr>
          <p:cNvSpPr/>
          <p:nvPr/>
        </p:nvSpPr>
        <p:spPr>
          <a:xfrm>
            <a:off x="570522" y="714549"/>
            <a:ext cx="274315" cy="1077218"/>
          </a:xfrm>
          <a:prstGeom prst="rect">
            <a:avLst/>
          </a:prstGeom>
          <a:solidFill>
            <a:srgbClr val="792C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65877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A7CFD065-632F-7D71-347C-66ECDE520C9B}"/>
              </a:ext>
            </a:extLst>
          </p:cNvPr>
          <p:cNvGraphicFramePr>
            <a:graphicFrameLocks noGrp="1"/>
          </p:cNvGraphicFramePr>
          <p:nvPr/>
        </p:nvGraphicFramePr>
        <p:xfrm>
          <a:off x="633221" y="1537539"/>
          <a:ext cx="9133349" cy="4757550"/>
        </p:xfrm>
        <a:graphic>
          <a:graphicData uri="http://schemas.openxmlformats.org/drawingml/2006/table">
            <a:tbl>
              <a:tblPr firstRow="1" bandRow="1">
                <a:tableStyleId>{FABFCF23-3B69-468F-B69F-88F6DE6A72F2}</a:tableStyleId>
              </a:tblPr>
              <a:tblGrid>
                <a:gridCol w="4230608">
                  <a:extLst>
                    <a:ext uri="{9D8B030D-6E8A-4147-A177-3AD203B41FA5}">
                      <a16:colId xmlns:a16="http://schemas.microsoft.com/office/drawing/2014/main" val="1148022674"/>
                    </a:ext>
                  </a:extLst>
                </a:gridCol>
                <a:gridCol w="4902741">
                  <a:extLst>
                    <a:ext uri="{9D8B030D-6E8A-4147-A177-3AD203B41FA5}">
                      <a16:colId xmlns:a16="http://schemas.microsoft.com/office/drawing/2014/main" val="2284715889"/>
                    </a:ext>
                  </a:extLst>
                </a:gridCol>
              </a:tblGrid>
              <a:tr h="370840">
                <a:tc>
                  <a:txBody>
                    <a:bodyPr/>
                    <a:lstStyle/>
                    <a:p>
                      <a:pPr algn="ctr"/>
                      <a:r>
                        <a:rPr lang="en-US" sz="2800" b="0" dirty="0">
                          <a:solidFill>
                            <a:schemeClr val="tx1"/>
                          </a:solidFill>
                          <a:latin typeface="Century Gothic" panose="020B0502020202020204" pitchFamily="34" charset="0"/>
                        </a:rPr>
                        <a:t>Giving</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tc>
                  <a:txBody>
                    <a:bodyPr/>
                    <a:lstStyle/>
                    <a:p>
                      <a:pPr algn="ctr"/>
                      <a:r>
                        <a:rPr lang="en-US" sz="2800" b="0" dirty="0">
                          <a:solidFill>
                            <a:schemeClr val="tx1"/>
                          </a:solidFill>
                          <a:latin typeface="Century Gothic" panose="020B0502020202020204" pitchFamily="34" charset="0"/>
                        </a:rPr>
                        <a:t>Receiving</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extLst>
                  <a:ext uri="{0D108BD9-81ED-4DB2-BD59-A6C34878D82A}">
                    <a16:rowId xmlns:a16="http://schemas.microsoft.com/office/drawing/2014/main" val="1767886029"/>
                  </a:ext>
                </a:extLst>
              </a:tr>
              <a:tr h="370840">
                <a:tc>
                  <a:txBody>
                    <a:bodyPr/>
                    <a:lstStyle/>
                    <a:p>
                      <a:pPr>
                        <a:lnSpc>
                          <a:spcPct val="200000"/>
                        </a:lnSpc>
                      </a:pPr>
                      <a:r>
                        <a:rPr lang="en-US" sz="2000" dirty="0">
                          <a:latin typeface="Century Gothic" panose="020B0502020202020204" pitchFamily="34" charset="0"/>
                        </a:rPr>
                        <a:t>I noticed that…</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tc>
                  <a:txBody>
                    <a:bodyPr/>
                    <a:lstStyle/>
                    <a:p>
                      <a:pPr>
                        <a:lnSpc>
                          <a:spcPct val="200000"/>
                        </a:lnSpc>
                      </a:pPr>
                      <a:r>
                        <a:rPr lang="en-US" sz="2000" dirty="0">
                          <a:latin typeface="Century Gothic" panose="020B0502020202020204" pitchFamily="34" charset="0"/>
                        </a:rPr>
                        <a:t>I appreciate you noticing that…</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extLst>
                  <a:ext uri="{0D108BD9-81ED-4DB2-BD59-A6C34878D82A}">
                    <a16:rowId xmlns:a16="http://schemas.microsoft.com/office/drawing/2014/main" val="3490989332"/>
                  </a:ext>
                </a:extLst>
              </a:tr>
              <a:tr h="370840">
                <a:tc>
                  <a:txBody>
                    <a:bodyPr/>
                    <a:lstStyle/>
                    <a:p>
                      <a:pPr>
                        <a:lnSpc>
                          <a:spcPct val="200000"/>
                        </a:lnSpc>
                      </a:pPr>
                      <a:r>
                        <a:rPr lang="en-US" sz="2000" dirty="0">
                          <a:latin typeface="Century Gothic" panose="020B0502020202020204" pitchFamily="34" charset="0"/>
                        </a:rPr>
                        <a:t>I wondered about…</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tc>
                  <a:txBody>
                    <a:bodyPr/>
                    <a:lstStyle/>
                    <a:p>
                      <a:pPr>
                        <a:lnSpc>
                          <a:spcPct val="200000"/>
                        </a:lnSpc>
                      </a:pPr>
                      <a:r>
                        <a:rPr lang="en-US" sz="2000" dirty="0">
                          <a:latin typeface="Century Gothic" panose="020B0502020202020204" pitchFamily="34" charset="0"/>
                        </a:rPr>
                        <a:t>I hadn’t thought about that…</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extLst>
                  <a:ext uri="{0D108BD9-81ED-4DB2-BD59-A6C34878D82A}">
                    <a16:rowId xmlns:a16="http://schemas.microsoft.com/office/drawing/2014/main" val="2273792874"/>
                  </a:ext>
                </a:extLst>
              </a:tr>
              <a:tr h="370840">
                <a:tc>
                  <a:txBody>
                    <a:bodyPr/>
                    <a:lstStyle/>
                    <a:p>
                      <a:pPr>
                        <a:lnSpc>
                          <a:spcPct val="200000"/>
                        </a:lnSpc>
                      </a:pPr>
                      <a:r>
                        <a:rPr lang="en-US" sz="2000" dirty="0">
                          <a:latin typeface="Century Gothic" panose="020B0502020202020204" pitchFamily="34" charset="0"/>
                        </a:rPr>
                        <a:t>I was confused by…</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tc>
                  <a:txBody>
                    <a:bodyPr/>
                    <a:lstStyle/>
                    <a:p>
                      <a:pPr>
                        <a:lnSpc>
                          <a:spcPct val="200000"/>
                        </a:lnSpc>
                      </a:pPr>
                      <a:r>
                        <a:rPr lang="en-US" sz="2000" dirty="0">
                          <a:latin typeface="Century Gothic" panose="020B0502020202020204" pitchFamily="34" charset="0"/>
                        </a:rPr>
                        <a:t>I heard you say that…confused you. </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extLst>
                  <a:ext uri="{0D108BD9-81ED-4DB2-BD59-A6C34878D82A}">
                    <a16:rowId xmlns:a16="http://schemas.microsoft.com/office/drawing/2014/main" val="3337037863"/>
                  </a:ext>
                </a:extLst>
              </a:tr>
              <a:tr h="370840">
                <a:tc>
                  <a:txBody>
                    <a:bodyPr/>
                    <a:lstStyle/>
                    <a:p>
                      <a:pPr>
                        <a:lnSpc>
                          <a:spcPct val="200000"/>
                        </a:lnSpc>
                      </a:pPr>
                      <a:r>
                        <a:rPr lang="en-US" sz="2000" dirty="0">
                          <a:latin typeface="Century Gothic" panose="020B0502020202020204" pitchFamily="34" charset="0"/>
                        </a:rPr>
                        <a:t>I suggest that…</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tc>
                  <a:txBody>
                    <a:bodyPr/>
                    <a:lstStyle/>
                    <a:p>
                      <a:pPr>
                        <a:lnSpc>
                          <a:spcPct val="200000"/>
                        </a:lnSpc>
                      </a:pPr>
                      <a:r>
                        <a:rPr lang="en-US" sz="2000" dirty="0">
                          <a:latin typeface="Century Gothic" panose="020B0502020202020204" pitchFamily="34" charset="0"/>
                        </a:rPr>
                        <a:t>Based on your suggestion, I will…</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extLst>
                  <a:ext uri="{0D108BD9-81ED-4DB2-BD59-A6C34878D82A}">
                    <a16:rowId xmlns:a16="http://schemas.microsoft.com/office/drawing/2014/main" val="4012127072"/>
                  </a:ext>
                </a:extLst>
              </a:tr>
              <a:tr h="370840">
                <a:tc>
                  <a:txBody>
                    <a:bodyPr/>
                    <a:lstStyle/>
                    <a:p>
                      <a:pPr>
                        <a:lnSpc>
                          <a:spcPct val="200000"/>
                        </a:lnSpc>
                      </a:pPr>
                      <a:r>
                        <a:rPr lang="en-US" sz="2000" dirty="0">
                          <a:latin typeface="Century Gothic" panose="020B0502020202020204" pitchFamily="34" charset="0"/>
                        </a:rPr>
                        <a:t>Have you thought about…?</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tc>
                  <a:txBody>
                    <a:bodyPr/>
                    <a:lstStyle/>
                    <a:p>
                      <a:pPr>
                        <a:lnSpc>
                          <a:spcPct val="200000"/>
                        </a:lnSpc>
                      </a:pPr>
                      <a:r>
                        <a:rPr lang="en-US" sz="2000" dirty="0">
                          <a:latin typeface="Century Gothic" panose="020B0502020202020204" pitchFamily="34" charset="0"/>
                        </a:rPr>
                        <a:t>Thank you, what would you do?</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extLst>
                  <a:ext uri="{0D108BD9-81ED-4DB2-BD59-A6C34878D82A}">
                    <a16:rowId xmlns:a16="http://schemas.microsoft.com/office/drawing/2014/main" val="2274030839"/>
                  </a:ext>
                </a:extLst>
              </a:tr>
              <a:tr h="370840">
                <a:tc>
                  <a:txBody>
                    <a:bodyPr/>
                    <a:lstStyle/>
                    <a:p>
                      <a:pPr>
                        <a:lnSpc>
                          <a:spcPct val="200000"/>
                        </a:lnSpc>
                      </a:pPr>
                      <a:r>
                        <a:rPr lang="en-US" sz="2000" dirty="0">
                          <a:latin typeface="Century Gothic" panose="020B0502020202020204" pitchFamily="34" charset="0"/>
                        </a:rPr>
                        <a:t>You might consider…</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tc>
                  <a:txBody>
                    <a:bodyPr/>
                    <a:lstStyle/>
                    <a:p>
                      <a:pPr>
                        <a:lnSpc>
                          <a:spcPct val="200000"/>
                        </a:lnSpc>
                      </a:pPr>
                      <a:r>
                        <a:rPr lang="en-US" sz="2000" dirty="0">
                          <a:latin typeface="Century Gothic" panose="020B0502020202020204" pitchFamily="34" charset="0"/>
                        </a:rPr>
                        <a:t>I’m not sure what that looks like; tell me more. </a:t>
                      </a:r>
                    </a:p>
                  </a:txBody>
                  <a:tcPr>
                    <a:lnL w="12700" cap="flat" cmpd="sng" algn="ctr">
                      <a:solidFill>
                        <a:srgbClr val="0C5553"/>
                      </a:solidFill>
                      <a:prstDash val="solid"/>
                      <a:round/>
                      <a:headEnd type="none" w="med" len="med"/>
                      <a:tailEnd type="none" w="med" len="med"/>
                    </a:lnL>
                    <a:lnR w="12700" cap="flat" cmpd="sng" algn="ctr">
                      <a:solidFill>
                        <a:srgbClr val="0C5553"/>
                      </a:solidFill>
                      <a:prstDash val="solid"/>
                      <a:round/>
                      <a:headEnd type="none" w="med" len="med"/>
                      <a:tailEnd type="none" w="med" len="med"/>
                    </a:lnR>
                    <a:lnT w="12700" cap="flat" cmpd="sng" algn="ctr">
                      <a:solidFill>
                        <a:srgbClr val="0C5553"/>
                      </a:solidFill>
                      <a:prstDash val="solid"/>
                      <a:round/>
                      <a:headEnd type="none" w="med" len="med"/>
                      <a:tailEnd type="none" w="med" len="med"/>
                    </a:lnT>
                    <a:lnB w="12700" cap="flat" cmpd="sng" algn="ctr">
                      <a:solidFill>
                        <a:srgbClr val="0C5553"/>
                      </a:solidFill>
                      <a:prstDash val="solid"/>
                      <a:round/>
                      <a:headEnd type="none" w="med" len="med"/>
                      <a:tailEnd type="none" w="med" len="med"/>
                    </a:lnB>
                  </a:tcPr>
                </a:tc>
                <a:extLst>
                  <a:ext uri="{0D108BD9-81ED-4DB2-BD59-A6C34878D82A}">
                    <a16:rowId xmlns:a16="http://schemas.microsoft.com/office/drawing/2014/main" val="1641649663"/>
                  </a:ext>
                </a:extLst>
              </a:tr>
            </a:tbl>
          </a:graphicData>
        </a:graphic>
      </p:graphicFrame>
      <p:sp>
        <p:nvSpPr>
          <p:cNvPr id="4" name="TextBox 3">
            <a:extLst>
              <a:ext uri="{FF2B5EF4-FFF2-40B4-BE49-F238E27FC236}">
                <a16:creationId xmlns:a16="http://schemas.microsoft.com/office/drawing/2014/main" id="{E9D3176A-9754-B4EF-E2AD-FC65FC930E3F}"/>
              </a:ext>
            </a:extLst>
          </p:cNvPr>
          <p:cNvSpPr txBox="1"/>
          <p:nvPr/>
        </p:nvSpPr>
        <p:spPr>
          <a:xfrm>
            <a:off x="362712" y="384048"/>
            <a:ext cx="1146657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Giving and Receiving Sentence Starters</a:t>
            </a:r>
          </a:p>
        </p:txBody>
      </p:sp>
      <p:sp>
        <p:nvSpPr>
          <p:cNvPr id="5" name="TextBox 4">
            <a:extLst>
              <a:ext uri="{FF2B5EF4-FFF2-40B4-BE49-F238E27FC236}">
                <a16:creationId xmlns:a16="http://schemas.microsoft.com/office/drawing/2014/main" id="{3DCA0A72-6496-A15F-3D46-11D99AB4D2C5}"/>
              </a:ext>
            </a:extLst>
          </p:cNvPr>
          <p:cNvSpPr txBox="1"/>
          <p:nvPr/>
        </p:nvSpPr>
        <p:spPr>
          <a:xfrm>
            <a:off x="10399792" y="5637692"/>
            <a:ext cx="6102626"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 123 </a:t>
            </a:r>
          </a:p>
        </p:txBody>
      </p:sp>
      <p:sp>
        <p:nvSpPr>
          <p:cNvPr id="2" name="Frame 1">
            <a:extLst>
              <a:ext uri="{FF2B5EF4-FFF2-40B4-BE49-F238E27FC236}">
                <a16:creationId xmlns:a16="http://schemas.microsoft.com/office/drawing/2014/main" id="{279AF654-6B76-217F-C815-3840C09B4861}"/>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80248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5" name="Straight Connector 2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D34DCEB1-5DB1-6DA5-73BC-6F0F340FBB7B}"/>
              </a:ext>
            </a:extLst>
          </p:cNvPr>
          <p:cNvSpPr>
            <a:spLocks noGrp="1"/>
          </p:cNvSpPr>
          <p:nvPr>
            <p:ph idx="1"/>
          </p:nvPr>
        </p:nvSpPr>
        <p:spPr>
          <a:xfrm>
            <a:off x="408562" y="1478614"/>
            <a:ext cx="5155659" cy="4663770"/>
          </a:xfrm>
        </p:spPr>
        <p:txBody>
          <a:bodyPr vert="horz" lIns="91440" tIns="45720" rIns="91440" bIns="45720" rtlCol="0">
            <a:normAutofit/>
          </a:bodyPr>
          <a:lstStyle/>
          <a:p>
            <a:pPr marL="0" marR="0" lvl="0" indent="0" algn="ctr" fontAlgn="auto">
              <a:spcBef>
                <a:spcPts val="0"/>
              </a:spcBef>
              <a:spcAft>
                <a:spcPts val="600"/>
              </a:spcAft>
              <a:buClrTx/>
              <a:buSzTx/>
              <a:buNone/>
              <a:tabLst/>
              <a:defRPr/>
            </a:pPr>
            <a:endParaRPr lang="en-US" sz="3600" dirty="0">
              <a:latin typeface="Century Gothic" panose="020B0502020202020204" pitchFamily="34" charset="0"/>
            </a:endParaRPr>
          </a:p>
          <a:p>
            <a:pPr marL="0" marR="0" lvl="0" indent="0" algn="ctr" fontAlgn="auto">
              <a:spcBef>
                <a:spcPts val="0"/>
              </a:spcBef>
              <a:spcAft>
                <a:spcPts val="600"/>
              </a:spcAft>
              <a:buClrTx/>
              <a:buSzTx/>
              <a:buNone/>
              <a:tabLst/>
              <a:defRPr/>
            </a:pPr>
            <a:r>
              <a:rPr lang="en-US" sz="3600" dirty="0">
                <a:latin typeface="Century Gothic" panose="020B0502020202020204" pitchFamily="34" charset="0"/>
              </a:rPr>
              <a:t>How can you determine if a classroom culture sees mistakes as opportunities to learn? </a:t>
            </a:r>
            <a:endParaRPr kumimoji="0" lang="en-US" sz="2000" i="0" u="none" strike="noStrike" cap="none" spc="0" normalizeH="0" baseline="0" noProof="0" dirty="0">
              <a:ln>
                <a:noFill/>
              </a:ln>
              <a:effectLst/>
              <a:uLnTx/>
              <a:uFillTx/>
            </a:endParaRPr>
          </a:p>
        </p:txBody>
      </p:sp>
      <p:sp>
        <p:nvSpPr>
          <p:cNvPr id="4" name="Rectangle 3">
            <a:extLst>
              <a:ext uri="{FF2B5EF4-FFF2-40B4-BE49-F238E27FC236}">
                <a16:creationId xmlns:a16="http://schemas.microsoft.com/office/drawing/2014/main" id="{35CED974-F4DA-AE5B-D4F4-AA946015D487}"/>
              </a:ext>
            </a:extLst>
          </p:cNvPr>
          <p:cNvSpPr/>
          <p:nvPr/>
        </p:nvSpPr>
        <p:spPr>
          <a:xfrm rot="16200000">
            <a:off x="8172853" y="2838853"/>
            <a:ext cx="6858004" cy="1180289"/>
          </a:xfrm>
          <a:prstGeom prst="rect">
            <a:avLst/>
          </a:prstGeom>
          <a:solidFill>
            <a:srgbClr val="792C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Virtual classroom: 11 Zoom backgrounds for school children and educators |  TechRepublic">
            <a:extLst>
              <a:ext uri="{FF2B5EF4-FFF2-40B4-BE49-F238E27FC236}">
                <a16:creationId xmlns:a16="http://schemas.microsoft.com/office/drawing/2014/main" id="{DF27BEF9-36B9-5CE1-79B6-496E172B60B3}"/>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6096000" y="661481"/>
            <a:ext cx="5888477" cy="5535038"/>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2071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3FCE6F18-3FE8-B3AE-EAF1-B76B088B1700}"/>
              </a:ext>
            </a:extLst>
          </p:cNvPr>
          <p:cNvGraphicFramePr/>
          <p:nvPr/>
        </p:nvGraphicFramePr>
        <p:xfrm>
          <a:off x="2003898" y="719846"/>
          <a:ext cx="9449189" cy="56486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5D3E8FD0-2CBF-6726-B532-585025AD3B0A}"/>
              </a:ext>
            </a:extLst>
          </p:cNvPr>
          <p:cNvSpPr txBox="1"/>
          <p:nvPr/>
        </p:nvSpPr>
        <p:spPr>
          <a:xfrm>
            <a:off x="738913" y="489496"/>
            <a:ext cx="4754880"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A4C78D"/>
                </a:solidFill>
                <a:effectLst/>
                <a:uLnTx/>
                <a:uFillTx/>
                <a:latin typeface="Century Gothic" panose="020B0502020202020204" pitchFamily="34" charset="0"/>
                <a:ea typeface="+mn-ea"/>
                <a:cs typeface="+mn-cs"/>
              </a:rPr>
              <a:t>Possible Learning Events</a:t>
            </a:r>
          </a:p>
        </p:txBody>
      </p:sp>
      <p:sp>
        <p:nvSpPr>
          <p:cNvPr id="2" name="Frame 1">
            <a:extLst>
              <a:ext uri="{FF2B5EF4-FFF2-40B4-BE49-F238E27FC236}">
                <a16:creationId xmlns:a16="http://schemas.microsoft.com/office/drawing/2014/main" id="{C4877679-F613-1209-D077-D95245E05122}"/>
              </a:ext>
            </a:extLst>
          </p:cNvPr>
          <p:cNvSpPr/>
          <p:nvPr/>
        </p:nvSpPr>
        <p:spPr>
          <a:xfrm rot="16200000">
            <a:off x="2667001" y="-2667000"/>
            <a:ext cx="6857999" cy="12192000"/>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74DFDA2-B9A0-B679-9092-4D9DADF83C96}"/>
              </a:ext>
            </a:extLst>
          </p:cNvPr>
          <p:cNvSpPr txBox="1"/>
          <p:nvPr/>
        </p:nvSpPr>
        <p:spPr>
          <a:xfrm>
            <a:off x="9256889" y="5384800"/>
            <a:ext cx="735522" cy="369332"/>
          </a:xfrm>
          <a:prstGeom prst="rect">
            <a:avLst/>
          </a:prstGeom>
          <a:noFill/>
        </p:spPr>
        <p:txBody>
          <a:bodyPr wrap="none" rtlCol="0">
            <a:spAutoFit/>
          </a:bodyPr>
          <a:lstStyle/>
          <a:p>
            <a:r>
              <a:rPr lang="en-US" dirty="0"/>
              <a:t>P. 126</a:t>
            </a:r>
          </a:p>
        </p:txBody>
      </p:sp>
    </p:spTree>
    <p:extLst>
      <p:ext uri="{BB962C8B-B14F-4D97-AF65-F5344CB8AC3E}">
        <p14:creationId xmlns:p14="http://schemas.microsoft.com/office/powerpoint/2010/main" val="29348244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36FE93AE-F842-37AC-5058-078D153FD19F}"/>
              </a:ext>
            </a:extLst>
          </p:cNvPr>
          <p:cNvSpPr/>
          <p:nvPr/>
        </p:nvSpPr>
        <p:spPr>
          <a:xfrm>
            <a:off x="8594845" y="612097"/>
            <a:ext cx="2379766" cy="2317254"/>
          </a:xfrm>
          <a:prstGeom prst="ellipse">
            <a:avLst/>
          </a:prstGeom>
          <a:solidFill>
            <a:srgbClr val="F5F8E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Frame 3">
            <a:extLst>
              <a:ext uri="{FF2B5EF4-FFF2-40B4-BE49-F238E27FC236}">
                <a16:creationId xmlns:a16="http://schemas.microsoft.com/office/drawing/2014/main" id="{4CFF3705-EB47-F96D-4507-22C361571C05}"/>
              </a:ext>
            </a:extLst>
          </p:cNvPr>
          <p:cNvSpPr/>
          <p:nvPr/>
        </p:nvSpPr>
        <p:spPr>
          <a:xfrm rot="16200000">
            <a:off x="2667001" y="-2667000"/>
            <a:ext cx="6857999" cy="12192000"/>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374D7063-930A-42CE-A604-DC789544C988}"/>
              </a:ext>
            </a:extLst>
          </p:cNvPr>
          <p:cNvSpPr/>
          <p:nvPr/>
        </p:nvSpPr>
        <p:spPr>
          <a:xfrm rot="16200000">
            <a:off x="-2478935" y="2478931"/>
            <a:ext cx="6858004" cy="1900133"/>
          </a:xfrm>
          <a:prstGeom prst="rect">
            <a:avLst/>
          </a:prstGeom>
          <a:solidFill>
            <a:srgbClr val="792C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BD1BB3C-22E8-1175-5F80-4354164D680C}"/>
              </a:ext>
            </a:extLst>
          </p:cNvPr>
          <p:cNvSpPr txBox="1"/>
          <p:nvPr/>
        </p:nvSpPr>
        <p:spPr>
          <a:xfrm>
            <a:off x="8960792" y="5950178"/>
            <a:ext cx="610262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 126</a:t>
            </a:r>
          </a:p>
        </p:txBody>
      </p:sp>
      <p:pic>
        <p:nvPicPr>
          <p:cNvPr id="8" name="Picture 7" descr="A chart of a learning process&#10;&#10;Description automatically generated with medium confidence">
            <a:extLst>
              <a:ext uri="{FF2B5EF4-FFF2-40B4-BE49-F238E27FC236}">
                <a16:creationId xmlns:a16="http://schemas.microsoft.com/office/drawing/2014/main" id="{AF66D404-F5FD-4A88-7EB9-2695099B6CAC}"/>
              </a:ext>
            </a:extLst>
          </p:cNvPr>
          <p:cNvPicPr>
            <a:picLocks noChangeAspect="1"/>
          </p:cNvPicPr>
          <p:nvPr/>
        </p:nvPicPr>
        <p:blipFill>
          <a:blip r:embed="rId3"/>
          <a:stretch>
            <a:fillRect/>
          </a:stretch>
        </p:blipFill>
        <p:spPr>
          <a:xfrm>
            <a:off x="684555" y="469897"/>
            <a:ext cx="6692900" cy="5918200"/>
          </a:xfrm>
          <a:prstGeom prst="rect">
            <a:avLst/>
          </a:prstGeom>
          <a:ln>
            <a:solidFill>
              <a:schemeClr val="tx1"/>
            </a:solidFill>
          </a:ln>
        </p:spPr>
      </p:pic>
      <p:pic>
        <p:nvPicPr>
          <p:cNvPr id="10" name="Picture 9" descr="A green circle with white text&#10;&#10;Description automatically generated">
            <a:extLst>
              <a:ext uri="{FF2B5EF4-FFF2-40B4-BE49-F238E27FC236}">
                <a16:creationId xmlns:a16="http://schemas.microsoft.com/office/drawing/2014/main" id="{A78ACF53-0A1D-F4D0-FA9A-AF1FB4ACDCF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8327523" y="384602"/>
            <a:ext cx="2914410" cy="2772244"/>
          </a:xfrm>
          <a:prstGeom prst="rect">
            <a:avLst/>
          </a:prstGeom>
        </p:spPr>
      </p:pic>
      <p:sp>
        <p:nvSpPr>
          <p:cNvPr id="12" name="TextBox 11">
            <a:extLst>
              <a:ext uri="{FF2B5EF4-FFF2-40B4-BE49-F238E27FC236}">
                <a16:creationId xmlns:a16="http://schemas.microsoft.com/office/drawing/2014/main" id="{745822CA-E983-869E-938B-ECE03041972E}"/>
              </a:ext>
            </a:extLst>
          </p:cNvPr>
          <p:cNvSpPr txBox="1"/>
          <p:nvPr/>
        </p:nvSpPr>
        <p:spPr>
          <a:xfrm>
            <a:off x="8073958" y="3989217"/>
            <a:ext cx="332686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When might analysis of this table support student learning?</a:t>
            </a:r>
          </a:p>
        </p:txBody>
      </p:sp>
    </p:spTree>
    <p:extLst>
      <p:ext uri="{BB962C8B-B14F-4D97-AF65-F5344CB8AC3E}">
        <p14:creationId xmlns:p14="http://schemas.microsoft.com/office/powerpoint/2010/main" val="75708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07">
          <a:extLst>
            <a:ext uri="{FF2B5EF4-FFF2-40B4-BE49-F238E27FC236}">
              <a16:creationId xmlns:a16="http://schemas.microsoft.com/office/drawing/2014/main" id="{7D4A3994-7737-C363-E895-38043992133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11389ED-CA8D-1C45-4379-E9FFDA97E036}"/>
              </a:ext>
            </a:extLst>
          </p:cNvPr>
          <p:cNvSpPr/>
          <p:nvPr/>
        </p:nvSpPr>
        <p:spPr>
          <a:xfrm rot="10800000">
            <a:off x="0" y="6489023"/>
            <a:ext cx="12192000" cy="368975"/>
          </a:xfrm>
          <a:prstGeom prst="rect">
            <a:avLst/>
          </a:prstGeom>
          <a:solidFill>
            <a:srgbClr val="792C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09" name="Google Shape;509;p71">
            <a:extLst>
              <a:ext uri="{FF2B5EF4-FFF2-40B4-BE49-F238E27FC236}">
                <a16:creationId xmlns:a16="http://schemas.microsoft.com/office/drawing/2014/main" id="{37C40E59-B042-59D9-EED6-23AB531AAFC0}"/>
              </a:ext>
            </a:extLst>
          </p:cNvPr>
          <p:cNvGraphicFramePr/>
          <p:nvPr/>
        </p:nvGraphicFramePr>
        <p:xfrm>
          <a:off x="463685" y="350196"/>
          <a:ext cx="11264630" cy="6323317"/>
        </p:xfrm>
        <a:graphic>
          <a:graphicData uri="http://schemas.openxmlformats.org/drawingml/2006/table">
            <a:tbl>
              <a:tblPr>
                <a:noFill/>
              </a:tblPr>
              <a:tblGrid>
                <a:gridCol w="1122166">
                  <a:extLst>
                    <a:ext uri="{9D8B030D-6E8A-4147-A177-3AD203B41FA5}">
                      <a16:colId xmlns:a16="http://schemas.microsoft.com/office/drawing/2014/main" val="20000"/>
                    </a:ext>
                  </a:extLst>
                </a:gridCol>
                <a:gridCol w="6472840">
                  <a:extLst>
                    <a:ext uri="{9D8B030D-6E8A-4147-A177-3AD203B41FA5}">
                      <a16:colId xmlns:a16="http://schemas.microsoft.com/office/drawing/2014/main" val="20001"/>
                    </a:ext>
                  </a:extLst>
                </a:gridCol>
                <a:gridCol w="1223208">
                  <a:extLst>
                    <a:ext uri="{9D8B030D-6E8A-4147-A177-3AD203B41FA5}">
                      <a16:colId xmlns:a16="http://schemas.microsoft.com/office/drawing/2014/main" val="20002"/>
                    </a:ext>
                  </a:extLst>
                </a:gridCol>
                <a:gridCol w="1223208">
                  <a:extLst>
                    <a:ext uri="{9D8B030D-6E8A-4147-A177-3AD203B41FA5}">
                      <a16:colId xmlns:a16="http://schemas.microsoft.com/office/drawing/2014/main" val="20003"/>
                    </a:ext>
                  </a:extLst>
                </a:gridCol>
                <a:gridCol w="1223208">
                  <a:extLst>
                    <a:ext uri="{9D8B030D-6E8A-4147-A177-3AD203B41FA5}">
                      <a16:colId xmlns:a16="http://schemas.microsoft.com/office/drawing/2014/main" val="20004"/>
                    </a:ext>
                  </a:extLst>
                </a:gridCol>
              </a:tblGrid>
              <a:tr h="637524">
                <a:tc>
                  <a:txBody>
                    <a:bodyPr/>
                    <a:lstStyle/>
                    <a:p>
                      <a:pPr marL="0" lvl="0" indent="0" algn="l" rtl="0">
                        <a:spcBef>
                          <a:spcPts val="0"/>
                        </a:spcBef>
                        <a:spcAft>
                          <a:spcPts val="0"/>
                        </a:spcAft>
                        <a:buNone/>
                      </a:pP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US" sz="2400" b="1" dirty="0">
                          <a:solidFill>
                            <a:srgbClr val="0D5456"/>
                          </a:solidFill>
                          <a:latin typeface="Century Gothic"/>
                          <a:ea typeface="Century Gothic"/>
                          <a:cs typeface="Century Gothic"/>
                          <a:sym typeface="Century Gothic"/>
                        </a:rPr>
                        <a:t>Feedback to the teacher</a:t>
                      </a:r>
                      <a:endParaRPr sz="2400" b="1" dirty="0">
                        <a:solidFill>
                          <a:srgbClr val="0D5456"/>
                        </a:solidFill>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200" b="1">
                          <a:latin typeface="Century Gothic"/>
                          <a:ea typeface="Century Gothic"/>
                          <a:cs typeface="Century Gothic"/>
                          <a:sym typeface="Century Gothic"/>
                        </a:rPr>
                        <a:t>No</a:t>
                      </a:r>
                      <a:endParaRPr sz="1200" b="1">
                        <a:latin typeface="Century Gothic"/>
                        <a:ea typeface="Century Gothic"/>
                        <a:cs typeface="Century Gothic"/>
                        <a:sym typeface="Century Gothic"/>
                      </a:endParaRPr>
                    </a:p>
                    <a:p>
                      <a:pPr marL="0" lvl="0" indent="0" algn="ctr" rtl="0">
                        <a:spcBef>
                          <a:spcPts val="0"/>
                        </a:spcBef>
                        <a:spcAft>
                          <a:spcPts val="0"/>
                        </a:spcAft>
                        <a:buNone/>
                      </a:pPr>
                      <a:r>
                        <a:rPr lang="en" sz="1200" b="1">
                          <a:latin typeface="Century Gothic"/>
                          <a:ea typeface="Century Gothic"/>
                          <a:cs typeface="Century Gothic"/>
                          <a:sym typeface="Century Gothic"/>
                        </a:rPr>
                        <a:t>1</a:t>
                      </a:r>
                      <a:endParaRPr sz="1200" b="1">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200" b="1">
                          <a:latin typeface="Century Gothic"/>
                          <a:ea typeface="Century Gothic"/>
                          <a:cs typeface="Century Gothic"/>
                          <a:sym typeface="Century Gothic"/>
                        </a:rPr>
                        <a:t>Sometimes</a:t>
                      </a:r>
                      <a:endParaRPr sz="1200" b="1">
                        <a:latin typeface="Century Gothic"/>
                        <a:ea typeface="Century Gothic"/>
                        <a:cs typeface="Century Gothic"/>
                        <a:sym typeface="Century Gothic"/>
                      </a:endParaRPr>
                    </a:p>
                    <a:p>
                      <a:pPr marL="0" lvl="0" indent="0" algn="ctr" rtl="0">
                        <a:spcBef>
                          <a:spcPts val="0"/>
                        </a:spcBef>
                        <a:spcAft>
                          <a:spcPts val="0"/>
                        </a:spcAft>
                        <a:buNone/>
                      </a:pPr>
                      <a:r>
                        <a:rPr lang="en" sz="1200" b="1">
                          <a:latin typeface="Century Gothic"/>
                          <a:ea typeface="Century Gothic"/>
                          <a:cs typeface="Century Gothic"/>
                          <a:sym typeface="Century Gothic"/>
                        </a:rPr>
                        <a:t>2</a:t>
                      </a:r>
                      <a:endParaRPr sz="1200" b="1">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200" b="1">
                          <a:latin typeface="Century Gothic"/>
                          <a:ea typeface="Century Gothic"/>
                          <a:cs typeface="Century Gothic"/>
                          <a:sym typeface="Century Gothic"/>
                        </a:rPr>
                        <a:t>Yes</a:t>
                      </a:r>
                      <a:endParaRPr sz="1200" b="1">
                        <a:latin typeface="Century Gothic"/>
                        <a:ea typeface="Century Gothic"/>
                        <a:cs typeface="Century Gothic"/>
                        <a:sym typeface="Century Gothic"/>
                      </a:endParaRPr>
                    </a:p>
                    <a:p>
                      <a:pPr marL="0" lvl="0" indent="0" algn="ctr" rtl="0">
                        <a:spcBef>
                          <a:spcPts val="0"/>
                        </a:spcBef>
                        <a:spcAft>
                          <a:spcPts val="0"/>
                        </a:spcAft>
                        <a:buNone/>
                      </a:pPr>
                      <a:r>
                        <a:rPr lang="en" sz="1200" b="1">
                          <a:latin typeface="Century Gothic"/>
                          <a:ea typeface="Century Gothic"/>
                          <a:cs typeface="Century Gothic"/>
                          <a:sym typeface="Century Gothic"/>
                        </a:rPr>
                        <a:t>3</a:t>
                      </a:r>
                      <a:endParaRPr sz="1200" b="1">
                        <a:latin typeface="Century Gothic"/>
                        <a:ea typeface="Century Gothic"/>
                        <a:cs typeface="Century Gothic"/>
                        <a:sym typeface="Century Gothic"/>
                      </a:endParaRPr>
                    </a:p>
                  </a:txBody>
                  <a:tcPr marL="121868" marR="121868" marT="121868" marB="121868">
                    <a:solidFill>
                      <a:schemeClr val="bg1"/>
                    </a:solidFill>
                  </a:tcPr>
                </a:tc>
                <a:extLst>
                  <a:ext uri="{0D108BD9-81ED-4DB2-BD59-A6C34878D82A}">
                    <a16:rowId xmlns:a16="http://schemas.microsoft.com/office/drawing/2014/main" val="10000"/>
                  </a:ext>
                </a:extLst>
              </a:tr>
              <a:tr h="518806">
                <a:tc>
                  <a:txBody>
                    <a:bodyPr/>
                    <a:lstStyle/>
                    <a:p>
                      <a:pPr marL="146050" lvl="0" indent="0" algn="ctr" rtl="0">
                        <a:spcBef>
                          <a:spcPts val="0"/>
                        </a:spcBef>
                        <a:spcAft>
                          <a:spcPts val="0"/>
                        </a:spcAft>
                        <a:buSzPts val="1300"/>
                        <a:buFont typeface="Century Gothic"/>
                        <a:buNone/>
                      </a:pPr>
                      <a:r>
                        <a:rPr lang="en-US" sz="1700" dirty="0">
                          <a:latin typeface="Century Gothic"/>
                          <a:ea typeface="Century Gothic"/>
                          <a:cs typeface="Century Gothic"/>
                          <a:sym typeface="Century Gothic"/>
                        </a:rPr>
                        <a:t>1. </a:t>
                      </a:r>
                    </a:p>
                  </a:txBody>
                  <a:tcPr marL="121868" marR="121868" marT="121868" marB="121868">
                    <a:solidFill>
                      <a:schemeClr val="bg1"/>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My teacher cares about me.</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0</a:t>
                      </a:r>
                      <a:endParaRPr sz="170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7</a:t>
                      </a:r>
                      <a:endParaRPr sz="170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20</a:t>
                      </a:r>
                      <a:endParaRPr sz="1700">
                        <a:latin typeface="Century Gothic"/>
                        <a:ea typeface="Century Gothic"/>
                        <a:cs typeface="Century Gothic"/>
                        <a:sym typeface="Century Gothic"/>
                      </a:endParaRPr>
                    </a:p>
                  </a:txBody>
                  <a:tcPr marL="121868" marR="121868" marT="121868" marB="121868" anchor="ctr">
                    <a:solidFill>
                      <a:schemeClr val="bg1"/>
                    </a:solidFill>
                  </a:tcPr>
                </a:tc>
                <a:extLst>
                  <a:ext uri="{0D108BD9-81ED-4DB2-BD59-A6C34878D82A}">
                    <a16:rowId xmlns:a16="http://schemas.microsoft.com/office/drawing/2014/main" val="10001"/>
                  </a:ext>
                </a:extLst>
              </a:tr>
              <a:tr h="518806">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2.</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Every day I get a chance to work with my peers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1</a:t>
                      </a:r>
                      <a:endParaRPr sz="1700" dirty="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1</a:t>
                      </a:r>
                      <a:endParaRPr sz="170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25</a:t>
                      </a:r>
                      <a:endParaRPr sz="1700" dirty="0">
                        <a:latin typeface="Century Gothic"/>
                        <a:ea typeface="Century Gothic"/>
                        <a:cs typeface="Century Gothic"/>
                        <a:sym typeface="Century Gothic"/>
                      </a:endParaRPr>
                    </a:p>
                  </a:txBody>
                  <a:tcPr marL="121868" marR="121868" marT="121868" marB="121868" anchor="ctr">
                    <a:solidFill>
                      <a:schemeClr val="bg1"/>
                    </a:solidFill>
                  </a:tcPr>
                </a:tc>
                <a:extLst>
                  <a:ext uri="{0D108BD9-81ED-4DB2-BD59-A6C34878D82A}">
                    <a16:rowId xmlns:a16="http://schemas.microsoft.com/office/drawing/2014/main" val="10002"/>
                  </a:ext>
                </a:extLst>
              </a:tr>
              <a:tr h="518806">
                <a:tc>
                  <a:txBody>
                    <a:bodyPr/>
                    <a:lstStyle/>
                    <a:p>
                      <a:pPr marL="0" lvl="0" indent="0" algn="ctr" rtl="0">
                        <a:spcBef>
                          <a:spcPts val="0"/>
                        </a:spcBef>
                        <a:spcAft>
                          <a:spcPts val="0"/>
                        </a:spcAft>
                        <a:buNone/>
                      </a:pPr>
                      <a:r>
                        <a:rPr lang="en" sz="1700">
                          <a:solidFill>
                            <a:schemeClr val="dk1"/>
                          </a:solidFill>
                          <a:latin typeface="Century Gothic"/>
                          <a:ea typeface="Century Gothic"/>
                          <a:cs typeface="Century Gothic"/>
                          <a:sym typeface="Century Gothic"/>
                        </a:rPr>
                        <a:t>3.</a:t>
                      </a:r>
                      <a:endParaRPr sz="1700">
                        <a:solidFill>
                          <a:schemeClr val="dk1"/>
                        </a:solidFill>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Clr>
                          <a:schemeClr val="dk1"/>
                        </a:buClr>
                        <a:buSzPts val="1100"/>
                        <a:buFont typeface="Arial"/>
                        <a:buNone/>
                      </a:pPr>
                      <a:r>
                        <a:rPr lang="en" sz="1700" dirty="0">
                          <a:solidFill>
                            <a:schemeClr val="dk1"/>
                          </a:solidFill>
                          <a:latin typeface="Century Gothic"/>
                          <a:ea typeface="Century Gothic"/>
                          <a:cs typeface="Century Gothic"/>
                          <a:sym typeface="Century Gothic"/>
                        </a:rPr>
                        <a:t>My teacher wants to get to know me.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0</a:t>
                      </a:r>
                      <a:endParaRPr sz="1700" dirty="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0</a:t>
                      </a:r>
                      <a:endParaRPr sz="170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27</a:t>
                      </a:r>
                      <a:endParaRPr sz="1700">
                        <a:latin typeface="Century Gothic"/>
                        <a:ea typeface="Century Gothic"/>
                        <a:cs typeface="Century Gothic"/>
                        <a:sym typeface="Century Gothic"/>
                      </a:endParaRPr>
                    </a:p>
                  </a:txBody>
                  <a:tcPr marL="121868" marR="121868" marT="121868" marB="121868" anchor="ctr">
                    <a:solidFill>
                      <a:schemeClr val="bg1"/>
                    </a:solidFill>
                  </a:tcPr>
                </a:tc>
                <a:extLst>
                  <a:ext uri="{0D108BD9-81ED-4DB2-BD59-A6C34878D82A}">
                    <a16:rowId xmlns:a16="http://schemas.microsoft.com/office/drawing/2014/main" val="10003"/>
                  </a:ext>
                </a:extLst>
              </a:tr>
              <a:tr h="786125">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My teacher gives me enough practice to be able to do the work on my own.</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0</a:t>
                      </a:r>
                      <a:endParaRPr sz="170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8</a:t>
                      </a:r>
                      <a:endParaRPr sz="1700" dirty="0">
                        <a:latin typeface="Century Gothic"/>
                        <a:ea typeface="Century Gothic"/>
                        <a:cs typeface="Century Gothic"/>
                        <a:sym typeface="Century Gothic"/>
                      </a:endParaRPr>
                    </a:p>
                  </a:txBody>
                  <a:tcPr marL="121868" marR="121868" marT="121868" marB="121868" anchor="ctr">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19</a:t>
                      </a:r>
                      <a:endParaRPr sz="1700" dirty="0">
                        <a:latin typeface="Century Gothic"/>
                        <a:ea typeface="Century Gothic"/>
                        <a:cs typeface="Century Gothic"/>
                        <a:sym typeface="Century Gothic"/>
                      </a:endParaRPr>
                    </a:p>
                  </a:txBody>
                  <a:tcPr marL="121868" marR="121868" marT="121868" marB="121868" anchor="ctr">
                    <a:solidFill>
                      <a:schemeClr val="bg1"/>
                    </a:solidFill>
                  </a:tcPr>
                </a:tc>
                <a:extLst>
                  <a:ext uri="{0D108BD9-81ED-4DB2-BD59-A6C34878D82A}">
                    <a16:rowId xmlns:a16="http://schemas.microsoft.com/office/drawing/2014/main" val="10004"/>
                  </a:ext>
                </a:extLst>
              </a:tr>
              <a:tr h="518806">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5.</a:t>
                      </a:r>
                      <a:endParaRPr sz="170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My teacher is organized and ready to teach me.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0</a:t>
                      </a:r>
                      <a:endParaRPr sz="170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7</a:t>
                      </a:r>
                      <a:endParaRPr sz="170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20</a:t>
                      </a:r>
                      <a:endParaRPr sz="1700">
                        <a:latin typeface="Century Gothic"/>
                        <a:ea typeface="Century Gothic"/>
                        <a:cs typeface="Century Gothic"/>
                        <a:sym typeface="Century Gothic"/>
                      </a:endParaRPr>
                    </a:p>
                  </a:txBody>
                  <a:tcPr marL="121868" marR="121868" marT="121868" marB="121868">
                    <a:solidFill>
                      <a:schemeClr val="bg1"/>
                    </a:solidFill>
                  </a:tcPr>
                </a:tc>
                <a:extLst>
                  <a:ext uri="{0D108BD9-81ED-4DB2-BD59-A6C34878D82A}">
                    <a16:rowId xmlns:a16="http://schemas.microsoft.com/office/drawing/2014/main" val="10005"/>
                  </a:ext>
                </a:extLst>
              </a:tr>
              <a:tr h="576184">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6.</a:t>
                      </a:r>
                      <a:endParaRPr sz="170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My teacher is excited to teach us.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1</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4</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21</a:t>
                      </a:r>
                      <a:endParaRPr sz="1700" dirty="0">
                        <a:latin typeface="Century Gothic"/>
                        <a:ea typeface="Century Gothic"/>
                        <a:cs typeface="Century Gothic"/>
                        <a:sym typeface="Century Gothic"/>
                      </a:endParaRPr>
                    </a:p>
                  </a:txBody>
                  <a:tcPr marL="121868" marR="121868" marT="121868" marB="121868">
                    <a:solidFill>
                      <a:schemeClr val="bg1"/>
                    </a:solidFill>
                  </a:tcPr>
                </a:tc>
                <a:extLst>
                  <a:ext uri="{0D108BD9-81ED-4DB2-BD59-A6C34878D82A}">
                    <a16:rowId xmlns:a16="http://schemas.microsoft.com/office/drawing/2014/main" val="10006"/>
                  </a:ext>
                </a:extLst>
              </a:tr>
              <a:tr h="518806">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7.</a:t>
                      </a:r>
                      <a:endParaRPr sz="170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I feel like I am in control of my learning.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0</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2</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25</a:t>
                      </a:r>
                      <a:endParaRPr sz="1700" dirty="0">
                        <a:latin typeface="Century Gothic"/>
                        <a:ea typeface="Century Gothic"/>
                        <a:cs typeface="Century Gothic"/>
                        <a:sym typeface="Century Gothic"/>
                      </a:endParaRPr>
                    </a:p>
                  </a:txBody>
                  <a:tcPr marL="121868" marR="121868" marT="121868" marB="121868">
                    <a:solidFill>
                      <a:schemeClr val="bg1"/>
                    </a:solidFill>
                  </a:tcPr>
                </a:tc>
                <a:extLst>
                  <a:ext uri="{0D108BD9-81ED-4DB2-BD59-A6C34878D82A}">
                    <a16:rowId xmlns:a16="http://schemas.microsoft.com/office/drawing/2014/main" val="10007"/>
                  </a:ext>
                </a:extLst>
              </a:tr>
              <a:tr h="518806">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8.</a:t>
                      </a:r>
                      <a:endParaRPr sz="170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 sz="1700" dirty="0">
                          <a:latin typeface="Century Gothic"/>
                          <a:ea typeface="Century Gothic"/>
                          <a:cs typeface="Century Gothic"/>
                          <a:sym typeface="Century Gothic"/>
                        </a:rPr>
                        <a:t>I get to talk to my teacher every day.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3</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1</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 sz="1700" dirty="0">
                          <a:latin typeface="Century Gothic"/>
                          <a:ea typeface="Century Gothic"/>
                          <a:cs typeface="Century Gothic"/>
                          <a:sym typeface="Century Gothic"/>
                        </a:rPr>
                        <a:t>23</a:t>
                      </a:r>
                      <a:endParaRPr sz="1700" dirty="0">
                        <a:latin typeface="Century Gothic"/>
                        <a:ea typeface="Century Gothic"/>
                        <a:cs typeface="Century Gothic"/>
                        <a:sym typeface="Century Gothic"/>
                      </a:endParaRPr>
                    </a:p>
                  </a:txBody>
                  <a:tcPr marL="121868" marR="121868" marT="121868" marB="121868">
                    <a:solidFill>
                      <a:schemeClr val="bg1"/>
                    </a:solidFill>
                  </a:tcPr>
                </a:tc>
                <a:extLst>
                  <a:ext uri="{0D108BD9-81ED-4DB2-BD59-A6C34878D82A}">
                    <a16:rowId xmlns:a16="http://schemas.microsoft.com/office/drawing/2014/main" val="10008"/>
                  </a:ext>
                </a:extLst>
              </a:tr>
              <a:tr h="518806">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9.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US" sz="1700" dirty="0">
                          <a:latin typeface="Century Gothic"/>
                          <a:ea typeface="Century Gothic"/>
                          <a:cs typeface="Century Gothic"/>
                          <a:sym typeface="Century Gothic"/>
                        </a:rPr>
                        <a:t>My teacher helps me when I need it. </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3</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3</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20</a:t>
                      </a:r>
                      <a:endParaRPr sz="1700" dirty="0">
                        <a:latin typeface="Century Gothic"/>
                        <a:ea typeface="Century Gothic"/>
                        <a:cs typeface="Century Gothic"/>
                        <a:sym typeface="Century Gothic"/>
                      </a:endParaRPr>
                    </a:p>
                  </a:txBody>
                  <a:tcPr marL="121868" marR="121868" marT="121868" marB="121868">
                    <a:solidFill>
                      <a:schemeClr val="bg1"/>
                    </a:solidFill>
                  </a:tcPr>
                </a:tc>
                <a:extLst>
                  <a:ext uri="{0D108BD9-81ED-4DB2-BD59-A6C34878D82A}">
                    <a16:rowId xmlns:a16="http://schemas.microsoft.com/office/drawing/2014/main" val="963169414"/>
                  </a:ext>
                </a:extLst>
              </a:tr>
              <a:tr h="691842">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10.</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l" rtl="0">
                        <a:spcBef>
                          <a:spcPts val="0"/>
                        </a:spcBef>
                        <a:spcAft>
                          <a:spcPts val="0"/>
                        </a:spcAft>
                        <a:buNone/>
                      </a:pPr>
                      <a:r>
                        <a:rPr lang="en-US" sz="1700" dirty="0">
                          <a:latin typeface="Century Gothic"/>
                          <a:ea typeface="Century Gothic"/>
                          <a:cs typeface="Century Gothic"/>
                          <a:sym typeface="Century Gothic"/>
                        </a:rPr>
                        <a:t>My teacher gives me practice work that helps me learn.</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3</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4</a:t>
                      </a:r>
                      <a:endParaRPr sz="1700" dirty="0">
                        <a:latin typeface="Century Gothic"/>
                        <a:ea typeface="Century Gothic"/>
                        <a:cs typeface="Century Gothic"/>
                        <a:sym typeface="Century Gothic"/>
                      </a:endParaRPr>
                    </a:p>
                  </a:txBody>
                  <a:tcPr marL="121868" marR="121868" marT="121868" marB="121868">
                    <a:solidFill>
                      <a:schemeClr val="bg1"/>
                    </a:solidFill>
                  </a:tcPr>
                </a:tc>
                <a:tc>
                  <a:txBody>
                    <a:bodyPr/>
                    <a:lstStyle/>
                    <a:p>
                      <a:pPr marL="0" lvl="0" indent="0" algn="ctr" rtl="0">
                        <a:spcBef>
                          <a:spcPts val="0"/>
                        </a:spcBef>
                        <a:spcAft>
                          <a:spcPts val="0"/>
                        </a:spcAft>
                        <a:buNone/>
                      </a:pPr>
                      <a:r>
                        <a:rPr lang="en-US" sz="1700" dirty="0">
                          <a:latin typeface="Century Gothic"/>
                          <a:ea typeface="Century Gothic"/>
                          <a:cs typeface="Century Gothic"/>
                          <a:sym typeface="Century Gothic"/>
                        </a:rPr>
                        <a:t>19</a:t>
                      </a:r>
                      <a:endParaRPr sz="1700" dirty="0">
                        <a:latin typeface="Century Gothic"/>
                        <a:ea typeface="Century Gothic"/>
                        <a:cs typeface="Century Gothic"/>
                        <a:sym typeface="Century Gothic"/>
                      </a:endParaRPr>
                    </a:p>
                  </a:txBody>
                  <a:tcPr marL="121868" marR="121868" marT="121868" marB="121868">
                    <a:solidFill>
                      <a:schemeClr val="bg1"/>
                    </a:solidFill>
                  </a:tcPr>
                </a:tc>
                <a:extLst>
                  <a:ext uri="{0D108BD9-81ED-4DB2-BD59-A6C34878D82A}">
                    <a16:rowId xmlns:a16="http://schemas.microsoft.com/office/drawing/2014/main" val="2061570563"/>
                  </a:ext>
                </a:extLst>
              </a:tr>
            </a:tbl>
          </a:graphicData>
        </a:graphic>
      </p:graphicFrame>
    </p:spTree>
    <p:extLst>
      <p:ext uri="{BB962C8B-B14F-4D97-AF65-F5344CB8AC3E}">
        <p14:creationId xmlns:p14="http://schemas.microsoft.com/office/powerpoint/2010/main" val="11071339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earing glasses&#10;&#10;Description automatically generated with low confidence">
            <a:extLst>
              <a:ext uri="{FF2B5EF4-FFF2-40B4-BE49-F238E27FC236}">
                <a16:creationId xmlns:a16="http://schemas.microsoft.com/office/drawing/2014/main" id="{0DE0455E-C16E-7374-D6E9-A8F99372E438}"/>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913100" y="0"/>
            <a:ext cx="7277819" cy="6857999"/>
          </a:xfrm>
          <a:prstGeom prst="rect">
            <a:avLst/>
          </a:prstGeom>
        </p:spPr>
      </p:pic>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F8D946F1-4940-7359-DAEA-53CC62C24F6F}"/>
                  </a:ext>
                </a:extLst>
              </p14:cNvPr>
              <p14:cNvContentPartPr/>
              <p14:nvPr/>
            </p14:nvContentPartPr>
            <p14:xfrm>
              <a:off x="-2062229" y="298209"/>
              <a:ext cx="360" cy="360"/>
            </p14:xfrm>
          </p:contentPart>
        </mc:Choice>
        <mc:Fallback xmlns="">
          <p:pic>
            <p:nvPicPr>
              <p:cNvPr id="11" name="Ink 10">
                <a:extLst>
                  <a:ext uri="{FF2B5EF4-FFF2-40B4-BE49-F238E27FC236}">
                    <a16:creationId xmlns:a16="http://schemas.microsoft.com/office/drawing/2014/main" id="{F8D946F1-4940-7359-DAEA-53CC62C24F6F}"/>
                  </a:ext>
                </a:extLst>
              </p:cNvPr>
              <p:cNvPicPr/>
              <p:nvPr/>
            </p:nvPicPr>
            <p:blipFill>
              <a:blip r:embed="rId5"/>
              <a:stretch>
                <a:fillRect/>
              </a:stretch>
            </p:blipFill>
            <p:spPr>
              <a:xfrm>
                <a:off x="-2079869" y="280209"/>
                <a:ext cx="36000" cy="36000"/>
              </a:xfrm>
              <a:prstGeom prst="rect">
                <a:avLst/>
              </a:prstGeom>
            </p:spPr>
          </p:pic>
        </mc:Fallback>
      </mc:AlternateContent>
      <p:pic>
        <p:nvPicPr>
          <p:cNvPr id="3" name="Picture 2">
            <a:extLst>
              <a:ext uri="{FF2B5EF4-FFF2-40B4-BE49-F238E27FC236}">
                <a16:creationId xmlns:a16="http://schemas.microsoft.com/office/drawing/2014/main" id="{4214625A-E45C-7195-DE18-F9D53A84D4AB}"/>
              </a:ext>
            </a:extLst>
          </p:cNvPr>
          <p:cNvPicPr>
            <a:picLocks noChangeAspect="1"/>
          </p:cNvPicPr>
          <p:nvPr/>
        </p:nvPicPr>
        <p:blipFill>
          <a:blip r:embed="rId6"/>
          <a:stretch>
            <a:fillRect/>
          </a:stretch>
        </p:blipFill>
        <p:spPr>
          <a:xfrm>
            <a:off x="0" y="0"/>
            <a:ext cx="4913100" cy="6858000"/>
          </a:xfrm>
          <a:prstGeom prst="rect">
            <a:avLst/>
          </a:prstGeom>
        </p:spPr>
      </p:pic>
      <p:graphicFrame>
        <p:nvGraphicFramePr>
          <p:cNvPr id="2" name="Table 2">
            <a:extLst>
              <a:ext uri="{FF2B5EF4-FFF2-40B4-BE49-F238E27FC236}">
                <a16:creationId xmlns:a16="http://schemas.microsoft.com/office/drawing/2014/main" id="{6D4324F8-4AF6-7082-867E-1AAF8993DF87}"/>
              </a:ext>
            </a:extLst>
          </p:cNvPr>
          <p:cNvGraphicFramePr>
            <a:graphicFrameLocks noGrp="1"/>
          </p:cNvGraphicFramePr>
          <p:nvPr/>
        </p:nvGraphicFramePr>
        <p:xfrm>
          <a:off x="603115" y="457200"/>
          <a:ext cx="4455268" cy="5943600"/>
        </p:xfrm>
        <a:graphic>
          <a:graphicData uri="http://schemas.openxmlformats.org/drawingml/2006/table">
            <a:tbl>
              <a:tblPr firstRow="1" bandRow="1">
                <a:solidFill>
                  <a:srgbClr val="FFFFFF">
                    <a:alpha val="27843"/>
                  </a:srgbClr>
                </a:solidFill>
                <a:tableStyleId>{5C22544A-7EE6-4342-B048-85BDC9FD1C3A}</a:tableStyleId>
              </a:tblPr>
              <a:tblGrid>
                <a:gridCol w="4455268">
                  <a:extLst>
                    <a:ext uri="{9D8B030D-6E8A-4147-A177-3AD203B41FA5}">
                      <a16:colId xmlns:a16="http://schemas.microsoft.com/office/drawing/2014/main" val="2632151374"/>
                    </a:ext>
                  </a:extLst>
                </a:gridCol>
              </a:tblGrid>
              <a:tr h="1068097">
                <a:tc>
                  <a:txBody>
                    <a:bodyPr/>
                    <a:lstStyle/>
                    <a:p>
                      <a:r>
                        <a:rPr lang="en-US" sz="7200" b="1" dirty="0">
                          <a:solidFill>
                            <a:schemeClr val="tx1"/>
                          </a:solidFill>
                          <a:latin typeface="Avenir Next" panose="020B0503020202020204" pitchFamily="34" charset="0"/>
                        </a:rPr>
                        <a:t>G</a:t>
                      </a:r>
                      <a:r>
                        <a:rPr lang="en-US" sz="3600" b="0" dirty="0">
                          <a:solidFill>
                            <a:schemeClr val="tx1"/>
                          </a:solidFill>
                          <a:latin typeface="Avenir Next" panose="020B0503020202020204" pitchFamily="34" charset="0"/>
                        </a:rPr>
                        <a:t>rowth oriented</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7E6E6">
                        <a:alpha val="58039"/>
                      </a:srgbClr>
                    </a:solidFill>
                  </a:tcPr>
                </a:tc>
                <a:extLst>
                  <a:ext uri="{0D108BD9-81ED-4DB2-BD59-A6C34878D82A}">
                    <a16:rowId xmlns:a16="http://schemas.microsoft.com/office/drawing/2014/main" val="3393904257"/>
                  </a:ext>
                </a:extLst>
              </a:tr>
              <a:tr h="1068097">
                <a:tc>
                  <a:txBody>
                    <a:bodyPr/>
                    <a:lstStyle/>
                    <a:p>
                      <a:r>
                        <a:rPr lang="en-US" sz="7200" b="1" dirty="0">
                          <a:solidFill>
                            <a:schemeClr val="tx1"/>
                          </a:solidFill>
                          <a:latin typeface="Avenir Next" panose="020B0503020202020204" pitchFamily="34" charset="0"/>
                        </a:rPr>
                        <a:t>R</a:t>
                      </a:r>
                      <a:r>
                        <a:rPr lang="en-US" sz="3600" b="0" dirty="0">
                          <a:solidFill>
                            <a:schemeClr val="tx1"/>
                          </a:solidFill>
                          <a:latin typeface="Avenir Next" panose="020B0503020202020204" pitchFamily="34" charset="0"/>
                        </a:rPr>
                        <a:t>eal</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7E6E6">
                        <a:alpha val="58039"/>
                      </a:srgbClr>
                    </a:solidFill>
                  </a:tcPr>
                </a:tc>
                <a:extLst>
                  <a:ext uri="{0D108BD9-81ED-4DB2-BD59-A6C34878D82A}">
                    <a16:rowId xmlns:a16="http://schemas.microsoft.com/office/drawing/2014/main" val="1673760448"/>
                  </a:ext>
                </a:extLst>
              </a:tr>
              <a:tr h="1068097">
                <a:tc>
                  <a:txBody>
                    <a:bodyPr/>
                    <a:lstStyle/>
                    <a:p>
                      <a:r>
                        <a:rPr lang="en-US" sz="7200" b="1" dirty="0">
                          <a:solidFill>
                            <a:schemeClr val="tx1"/>
                          </a:solidFill>
                          <a:latin typeface="Avenir Next" panose="020B0503020202020204" pitchFamily="34" charset="0"/>
                        </a:rPr>
                        <a:t>E</a:t>
                      </a:r>
                      <a:r>
                        <a:rPr lang="en-US" sz="3600" b="0" dirty="0">
                          <a:solidFill>
                            <a:schemeClr val="tx1"/>
                          </a:solidFill>
                          <a:latin typeface="Avenir Next" panose="020B0503020202020204" pitchFamily="34" charset="0"/>
                        </a:rPr>
                        <a:t>mpathetic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6E6">
                        <a:alpha val="58039"/>
                      </a:srgbClr>
                    </a:solidFill>
                  </a:tcPr>
                </a:tc>
                <a:extLst>
                  <a:ext uri="{0D108BD9-81ED-4DB2-BD59-A6C34878D82A}">
                    <a16:rowId xmlns:a16="http://schemas.microsoft.com/office/drawing/2014/main" val="2893553865"/>
                  </a:ext>
                </a:extLst>
              </a:tr>
              <a:tr h="1068097">
                <a:tc>
                  <a:txBody>
                    <a:bodyPr/>
                    <a:lstStyle/>
                    <a:p>
                      <a:r>
                        <a:rPr lang="en-US" sz="7200" b="1" dirty="0">
                          <a:solidFill>
                            <a:schemeClr val="tx1"/>
                          </a:solidFill>
                          <a:latin typeface="Avenir Next" panose="020B0503020202020204" pitchFamily="34" charset="0"/>
                        </a:rPr>
                        <a:t>A</a:t>
                      </a:r>
                      <a:r>
                        <a:rPr lang="en-US" sz="3600" b="0" dirty="0">
                          <a:solidFill>
                            <a:schemeClr val="tx1"/>
                          </a:solidFill>
                          <a:latin typeface="Avenir Next" panose="020B0503020202020204" pitchFamily="34" charset="0"/>
                        </a:rPr>
                        <a:t>sked for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6E6">
                        <a:alpha val="58039"/>
                      </a:srgbClr>
                    </a:solidFill>
                  </a:tcPr>
                </a:tc>
                <a:extLst>
                  <a:ext uri="{0D108BD9-81ED-4DB2-BD59-A6C34878D82A}">
                    <a16:rowId xmlns:a16="http://schemas.microsoft.com/office/drawing/2014/main" val="907282485"/>
                  </a:ext>
                </a:extLst>
              </a:tr>
              <a:tr h="1068097">
                <a:tc>
                  <a:txBody>
                    <a:bodyPr/>
                    <a:lstStyle/>
                    <a:p>
                      <a:r>
                        <a:rPr lang="en-US" sz="7200" b="1" dirty="0">
                          <a:solidFill>
                            <a:schemeClr val="tx1"/>
                          </a:solidFill>
                          <a:latin typeface="Avenir Next" panose="020B0503020202020204" pitchFamily="34" charset="0"/>
                        </a:rPr>
                        <a:t>T</a:t>
                      </a:r>
                      <a:r>
                        <a:rPr lang="en-US" sz="3600" b="0" dirty="0">
                          <a:solidFill>
                            <a:schemeClr val="tx1"/>
                          </a:solidFill>
                          <a:latin typeface="Avenir Next" panose="020B0503020202020204" pitchFamily="34" charset="0"/>
                        </a:rPr>
                        <a:t>imely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E6E6">
                        <a:alpha val="58039"/>
                      </a:srgbClr>
                    </a:solidFill>
                  </a:tcPr>
                </a:tc>
                <a:extLst>
                  <a:ext uri="{0D108BD9-81ED-4DB2-BD59-A6C34878D82A}">
                    <a16:rowId xmlns:a16="http://schemas.microsoft.com/office/drawing/2014/main" val="1481591239"/>
                  </a:ext>
                </a:extLst>
              </a:tr>
            </a:tbl>
          </a:graphicData>
        </a:graphic>
      </p:graphicFrame>
      <p:sp>
        <p:nvSpPr>
          <p:cNvPr id="4" name="Frame 3">
            <a:extLst>
              <a:ext uri="{FF2B5EF4-FFF2-40B4-BE49-F238E27FC236}">
                <a16:creationId xmlns:a16="http://schemas.microsoft.com/office/drawing/2014/main" id="{2E2993F3-F87E-249A-C098-1718C68CB207}"/>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7157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448BF1-D0F5-995C-39D5-8982215D1857}"/>
              </a:ext>
            </a:extLst>
          </p:cNvPr>
          <p:cNvSpPr/>
          <p:nvPr/>
        </p:nvSpPr>
        <p:spPr>
          <a:xfrm rot="16200000">
            <a:off x="8172853" y="2838853"/>
            <a:ext cx="6858004" cy="1180289"/>
          </a:xfrm>
          <a:prstGeom prst="rect">
            <a:avLst/>
          </a:prstGeom>
          <a:solidFill>
            <a:srgbClr val="792C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6">
            <a:extLst>
              <a:ext uri="{FF2B5EF4-FFF2-40B4-BE49-F238E27FC236}">
                <a16:creationId xmlns:a16="http://schemas.microsoft.com/office/drawing/2014/main" id="{7E954FBE-D794-D620-B560-4C42E69C2B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40110" y="375554"/>
            <a:ext cx="6532790" cy="610688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16053F7-E155-643B-B76E-AEC13D98A610}"/>
              </a:ext>
            </a:extLst>
          </p:cNvPr>
          <p:cNvSpPr txBox="1"/>
          <p:nvPr/>
        </p:nvSpPr>
        <p:spPr>
          <a:xfrm>
            <a:off x="6977743" y="6611778"/>
            <a:ext cx="437605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Image Source: https://</a:t>
            </a:r>
            <a:r>
              <a:rPr kumimoji="0" lang="en-US" sz="1000" b="0"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mn-cs"/>
              </a:rPr>
              <a:t>mymodernmet.com</a:t>
            </a:r>
            <a:endParaRPr kumimoji="0" lang="en-US" sz="1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7" name="Title 1">
            <a:extLst>
              <a:ext uri="{FF2B5EF4-FFF2-40B4-BE49-F238E27FC236}">
                <a16:creationId xmlns:a16="http://schemas.microsoft.com/office/drawing/2014/main" id="{DB5E1B8D-C260-01CE-0A95-252336D7ED45}"/>
              </a:ext>
            </a:extLst>
          </p:cNvPr>
          <p:cNvSpPr txBox="1">
            <a:spLocks/>
          </p:cNvSpPr>
          <p:nvPr/>
        </p:nvSpPr>
        <p:spPr>
          <a:xfrm>
            <a:off x="1145092" y="3930507"/>
            <a:ext cx="3186575"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Model </a:t>
            </a:r>
            <a:b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br>
            <a:r>
              <a:rPr kumimoji="0" lang="en-US" sz="4400" b="0" i="0" u="none" strike="noStrike" kern="1200" cap="none" spc="0" normalizeH="0" baseline="0" noProof="0" dirty="0">
                <a:ln>
                  <a:noFill/>
                </a:ln>
                <a:solidFill>
                  <a:prstClr val="black"/>
                </a:solidFill>
                <a:effectLst/>
                <a:uLnTx/>
                <a:uFillTx/>
                <a:latin typeface="Century Gothic" panose="020B0502020202020204" pitchFamily="34" charset="0"/>
                <a:ea typeface="+mj-ea"/>
                <a:cs typeface="+mj-cs"/>
              </a:rPr>
              <a:t>Seeking Feedback</a:t>
            </a:r>
          </a:p>
        </p:txBody>
      </p:sp>
      <p:sp>
        <p:nvSpPr>
          <p:cNvPr id="8" name="Oval Callout 7">
            <a:extLst>
              <a:ext uri="{FF2B5EF4-FFF2-40B4-BE49-F238E27FC236}">
                <a16:creationId xmlns:a16="http://schemas.microsoft.com/office/drawing/2014/main" id="{4D8564DE-8D58-CFF1-42F8-93D5FB10A412}"/>
              </a:ext>
            </a:extLst>
          </p:cNvPr>
          <p:cNvSpPr/>
          <p:nvPr/>
        </p:nvSpPr>
        <p:spPr>
          <a:xfrm>
            <a:off x="218916" y="375554"/>
            <a:ext cx="5038928" cy="2445467"/>
          </a:xfrm>
          <a:prstGeom prst="wedgeEllipseCallout">
            <a:avLst>
              <a:gd name="adj1" fmla="val 74534"/>
              <a:gd name="adj2" fmla="val 59539"/>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1">
            <a:extLst>
              <a:ext uri="{FF2B5EF4-FFF2-40B4-BE49-F238E27FC236}">
                <a16:creationId xmlns:a16="http://schemas.microsoft.com/office/drawing/2014/main" id="{0B8C2ED3-75DD-BC9D-BD7B-8C4C96E3534B}"/>
              </a:ext>
            </a:extLst>
          </p:cNvPr>
          <p:cNvSpPr txBox="1">
            <a:spLocks/>
          </p:cNvSpPr>
          <p:nvPr/>
        </p:nvSpPr>
        <p:spPr>
          <a:xfrm>
            <a:off x="1136226" y="935505"/>
            <a:ext cx="3186575"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entury Gothic" panose="020B0502020202020204" pitchFamily="34" charset="0"/>
                <a:ea typeface="+mj-ea"/>
                <a:cs typeface="+mj-cs"/>
              </a:rPr>
              <a:t>Tell me more…I’m all ears.</a:t>
            </a:r>
          </a:p>
        </p:txBody>
      </p:sp>
      <p:sp>
        <p:nvSpPr>
          <p:cNvPr id="10" name="TextBox 9">
            <a:extLst>
              <a:ext uri="{FF2B5EF4-FFF2-40B4-BE49-F238E27FC236}">
                <a16:creationId xmlns:a16="http://schemas.microsoft.com/office/drawing/2014/main" id="{E6751C9F-AD25-8081-DB7F-B9150253A4D1}"/>
              </a:ext>
            </a:extLst>
          </p:cNvPr>
          <p:cNvSpPr txBox="1"/>
          <p:nvPr/>
        </p:nvSpPr>
        <p:spPr>
          <a:xfrm>
            <a:off x="2070888" y="6365556"/>
            <a:ext cx="8547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 120</a:t>
            </a:r>
          </a:p>
        </p:txBody>
      </p:sp>
    </p:spTree>
    <p:extLst>
      <p:ext uri="{BB962C8B-B14F-4D97-AF65-F5344CB8AC3E}">
        <p14:creationId xmlns:p14="http://schemas.microsoft.com/office/powerpoint/2010/main" val="206260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4CFF3705-EB47-F96D-4507-22C361571C05}"/>
              </a:ext>
            </a:extLst>
          </p:cNvPr>
          <p:cNvSpPr/>
          <p:nvPr/>
        </p:nvSpPr>
        <p:spPr>
          <a:xfrm rot="16200000">
            <a:off x="2667001" y="-2667000"/>
            <a:ext cx="6857999" cy="12192000"/>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374D7063-930A-42CE-A604-DC789544C988}"/>
              </a:ext>
            </a:extLst>
          </p:cNvPr>
          <p:cNvSpPr/>
          <p:nvPr/>
        </p:nvSpPr>
        <p:spPr>
          <a:xfrm rot="16200000">
            <a:off x="7812932" y="2478931"/>
            <a:ext cx="6858004" cy="1900133"/>
          </a:xfrm>
          <a:prstGeom prst="rect">
            <a:avLst/>
          </a:prstGeom>
          <a:solidFill>
            <a:srgbClr val="792C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chart with text on it&#10;&#10;Description automatically generated">
            <a:extLst>
              <a:ext uri="{FF2B5EF4-FFF2-40B4-BE49-F238E27FC236}">
                <a16:creationId xmlns:a16="http://schemas.microsoft.com/office/drawing/2014/main" id="{D39B649F-08AD-4A58-581D-E5483EB0DC85}"/>
              </a:ext>
            </a:extLst>
          </p:cNvPr>
          <p:cNvPicPr>
            <a:picLocks noChangeAspect="1"/>
          </p:cNvPicPr>
          <p:nvPr/>
        </p:nvPicPr>
        <p:blipFill>
          <a:blip r:embed="rId3"/>
          <a:stretch>
            <a:fillRect/>
          </a:stretch>
        </p:blipFill>
        <p:spPr>
          <a:xfrm>
            <a:off x="6017302" y="625176"/>
            <a:ext cx="5224632" cy="5607641"/>
          </a:xfrm>
          <a:prstGeom prst="rect">
            <a:avLst/>
          </a:prstGeom>
          <a:ln>
            <a:solidFill>
              <a:schemeClr val="tx1"/>
            </a:solidFill>
          </a:ln>
        </p:spPr>
      </p:pic>
      <p:sp>
        <p:nvSpPr>
          <p:cNvPr id="6" name="TextBox 5">
            <a:extLst>
              <a:ext uri="{FF2B5EF4-FFF2-40B4-BE49-F238E27FC236}">
                <a16:creationId xmlns:a16="http://schemas.microsoft.com/office/drawing/2014/main" id="{9BD1BB3C-22E8-1175-5F80-4354164D680C}"/>
              </a:ext>
            </a:extLst>
          </p:cNvPr>
          <p:cNvSpPr txBox="1"/>
          <p:nvPr/>
        </p:nvSpPr>
        <p:spPr>
          <a:xfrm>
            <a:off x="2415043" y="5950178"/>
            <a:ext cx="610262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 121</a:t>
            </a:r>
          </a:p>
        </p:txBody>
      </p:sp>
      <p:sp>
        <p:nvSpPr>
          <p:cNvPr id="7" name="TextBox 6">
            <a:extLst>
              <a:ext uri="{FF2B5EF4-FFF2-40B4-BE49-F238E27FC236}">
                <a16:creationId xmlns:a16="http://schemas.microsoft.com/office/drawing/2014/main" id="{068234B7-C141-9F8C-F181-363F7EB71D74}"/>
              </a:ext>
            </a:extLst>
          </p:cNvPr>
          <p:cNvSpPr txBox="1"/>
          <p:nvPr/>
        </p:nvSpPr>
        <p:spPr>
          <a:xfrm>
            <a:off x="550946" y="1831442"/>
            <a:ext cx="4915410"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How do you model that you’re that you’re also a learner?</a:t>
            </a:r>
          </a:p>
        </p:txBody>
      </p:sp>
    </p:spTree>
    <p:extLst>
      <p:ext uri="{BB962C8B-B14F-4D97-AF65-F5344CB8AC3E}">
        <p14:creationId xmlns:p14="http://schemas.microsoft.com/office/powerpoint/2010/main" val="18856704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D8E6E9">
            <a:alpha val="36078"/>
          </a:srgb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ECE6AD-6DED-8ABE-97AD-406D6EE727E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034905" y="447097"/>
            <a:ext cx="7544473" cy="58230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EA4C59E3-5694-DA5D-B683-F2BB4401B67C}"/>
              </a:ext>
            </a:extLst>
          </p:cNvPr>
          <p:cNvSpPr txBox="1"/>
          <p:nvPr/>
        </p:nvSpPr>
        <p:spPr>
          <a:xfrm>
            <a:off x="477753" y="2144572"/>
            <a:ext cx="2803779"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Self Assessment of Writing </a:t>
            </a:r>
          </a:p>
        </p:txBody>
      </p:sp>
      <p:sp>
        <p:nvSpPr>
          <p:cNvPr id="5" name="TextBox 4">
            <a:extLst>
              <a:ext uri="{FF2B5EF4-FFF2-40B4-BE49-F238E27FC236}">
                <a16:creationId xmlns:a16="http://schemas.microsoft.com/office/drawing/2014/main" id="{6A0853EE-299D-AB12-F649-948AB77753FD}"/>
              </a:ext>
            </a:extLst>
          </p:cNvPr>
          <p:cNvSpPr txBox="1"/>
          <p:nvPr/>
        </p:nvSpPr>
        <p:spPr>
          <a:xfrm>
            <a:off x="983592" y="5779254"/>
            <a:ext cx="610262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 122-123</a:t>
            </a:r>
          </a:p>
        </p:txBody>
      </p:sp>
      <p:sp>
        <p:nvSpPr>
          <p:cNvPr id="3" name="Frame 2">
            <a:extLst>
              <a:ext uri="{FF2B5EF4-FFF2-40B4-BE49-F238E27FC236}">
                <a16:creationId xmlns:a16="http://schemas.microsoft.com/office/drawing/2014/main" id="{5C5744FB-FDFB-EBE8-F840-EC0E09256846}"/>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9050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15542" y="4285049"/>
            <a:ext cx="3889659" cy="1443278"/>
          </a:xfrm>
          <a:prstGeom prst="rect">
            <a:avLst/>
          </a:prstGeom>
          <a:solidFill>
            <a:srgbClr val="244F4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7203" y="1162091"/>
            <a:ext cx="2389250" cy="456623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8B84EFBE-8B19-0946-86D1-7CB810E63736}"/>
              </a:ext>
            </a:extLst>
          </p:cNvPr>
          <p:cNvSpPr txBox="1"/>
          <p:nvPr/>
        </p:nvSpPr>
        <p:spPr>
          <a:xfrm>
            <a:off x="7016640" y="1600007"/>
            <a:ext cx="2159601" cy="3565356"/>
          </a:xfrm>
          <a:prstGeom prst="rect">
            <a:avLst/>
          </a:prstGeom>
        </p:spPr>
        <p:txBody>
          <a:bodyPr vert="horz" lIns="91440" tIns="45720" rIns="91440" bIns="45720" rtlCol="0" anchor="ctr">
            <a:normAutofit/>
          </a:bodyPr>
          <a:lstStyle/>
          <a:p>
            <a:pPr marL="0" marR="0" lvl="0" indent="0" algn="ctr" defTabSz="667512" rtl="0" eaLnBrk="1" fontAlgn="auto" latinLnBrk="0" hangingPunct="1">
              <a:lnSpc>
                <a:spcPct val="90000"/>
              </a:lnSpc>
              <a:spcBef>
                <a:spcPts val="0"/>
              </a:spcBef>
              <a:spcAft>
                <a:spcPts val="438"/>
              </a:spcAft>
              <a:buClrTx/>
              <a:buSzTx/>
              <a:buFontTx/>
              <a:buNone/>
              <a:tabLst/>
              <a:defRPr/>
            </a:pPr>
            <a:r>
              <a:rPr kumimoji="0" lang="en-US" sz="2628" b="0" i="0" u="none" strike="noStrike" kern="1200" cap="none" spc="0" normalizeH="0" baseline="0" noProof="0">
                <a:ln>
                  <a:noFill/>
                </a:ln>
                <a:solidFill>
                  <a:srgbClr val="FFFFFF"/>
                </a:solidFill>
                <a:effectLst/>
                <a:uLnTx/>
                <a:uFillTx/>
                <a:latin typeface="Calibri" panose="020F0502020204030204"/>
                <a:ea typeface="+mn-ea"/>
                <a:cs typeface="+mn-cs"/>
              </a:rPr>
              <a:t>9. Constraints of mental effort and working memory. </a:t>
            </a:r>
            <a:endParaRPr kumimoji="0" lang="en-US"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B6E883C-32C7-EF40-AE3A-7B25C5B66F2B}"/>
              </a:ext>
            </a:extLst>
          </p:cNvPr>
          <p:cNvSpPr txBox="1"/>
          <p:nvPr/>
        </p:nvSpPr>
        <p:spPr>
          <a:xfrm>
            <a:off x="3355791" y="4362177"/>
            <a:ext cx="3220600" cy="1350626"/>
          </a:xfrm>
          <a:prstGeom prst="rect">
            <a:avLst/>
          </a:prstGeom>
          <a:noFill/>
        </p:spPr>
        <p:txBody>
          <a:bodyPr wrap="square" rtlCol="0">
            <a:spAutoFit/>
          </a:bodyPr>
          <a:lstStyle/>
          <a:p>
            <a:pPr marL="0" marR="0" lvl="0" indent="0" algn="ctr" defTabSz="333756" rtl="0" eaLnBrk="1" fontAlgn="auto" latinLnBrk="0" hangingPunct="1">
              <a:lnSpc>
                <a:spcPct val="100000"/>
              </a:lnSpc>
              <a:spcBef>
                <a:spcPts val="0"/>
              </a:spcBef>
              <a:spcAft>
                <a:spcPts val="600"/>
              </a:spcAft>
              <a:buClrTx/>
              <a:buSzTx/>
              <a:buFontTx/>
              <a:buNone/>
              <a:tabLst/>
              <a:defRPr/>
            </a:pPr>
            <a:r>
              <a:rPr kumimoji="0" lang="en-US" sz="2044" b="0" i="1" u="none" strike="noStrike" kern="1200" cap="none" spc="0" normalizeH="0" baseline="0" noProof="0">
                <a:ln>
                  <a:noFill/>
                </a:ln>
                <a:solidFill>
                  <a:prstClr val="white"/>
                </a:solidFill>
                <a:effectLst/>
                <a:uLnTx/>
                <a:uFillTx/>
                <a:latin typeface="Calibri" panose="020F0502020204030204"/>
                <a:ea typeface="+mn-ea"/>
                <a:cs typeface="+mn-cs"/>
              </a:rPr>
              <a:t>The students is trying to concentrate on too complex of a task, or to remember too much information. </a:t>
            </a:r>
            <a:endParaRPr kumimoji="0" lang="en-US" sz="2800" b="0" i="1"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person with his hand on his head&#10;&#10;Description automatically generated with medium confidence">
            <a:extLst>
              <a:ext uri="{FF2B5EF4-FFF2-40B4-BE49-F238E27FC236}">
                <a16:creationId xmlns:a16="http://schemas.microsoft.com/office/drawing/2014/main" id="{4FDF28D6-AB28-1545-A6F1-B8127441C6E8}"/>
              </a:ext>
            </a:extLst>
          </p:cNvPr>
          <p:cNvPicPr>
            <a:picLocks noChangeAspect="1"/>
          </p:cNvPicPr>
          <p:nvPr/>
        </p:nvPicPr>
        <p:blipFill rotWithShape="1">
          <a:blip r:embed="rId2">
            <a:extLst>
              <a:ext uri="{28A0092B-C50C-407E-A947-70E740481C1C}">
                <a14:useLocalDpi xmlns:a14="http://schemas.microsoft.com/office/drawing/2010/main"/>
              </a:ext>
            </a:extLst>
          </a:blip>
          <a:srcRect t="-3"/>
          <a:stretch/>
        </p:blipFill>
        <p:spPr>
          <a:xfrm>
            <a:off x="3286412" y="1123527"/>
            <a:ext cx="3359356" cy="3122958"/>
          </a:xfrm>
          <a:prstGeom prst="rect">
            <a:avLst/>
          </a:prstGeom>
        </p:spPr>
      </p:pic>
    </p:spTree>
    <p:extLst>
      <p:ext uri="{BB962C8B-B14F-4D97-AF65-F5344CB8AC3E}">
        <p14:creationId xmlns:p14="http://schemas.microsoft.com/office/powerpoint/2010/main" val="665581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F281D-9B89-A1E6-6316-2D4670EACDD6}"/>
              </a:ext>
            </a:extLst>
          </p:cNvPr>
          <p:cNvSpPr>
            <a:spLocks noGrp="1"/>
          </p:cNvSpPr>
          <p:nvPr>
            <p:ph type="title"/>
          </p:nvPr>
        </p:nvSpPr>
        <p:spPr/>
        <p:txBody>
          <a:bodyPr/>
          <a:lstStyle/>
          <a:p>
            <a:pPr algn="ctr"/>
            <a:r>
              <a:rPr lang="en-US" dirty="0"/>
              <a:t>What is confirmatory? What is surprising? </a:t>
            </a:r>
            <a:br>
              <a:rPr lang="en-US" dirty="0"/>
            </a:br>
            <a:r>
              <a:rPr lang="en-US" dirty="0"/>
              <a:t>What are you inspired to do? </a:t>
            </a:r>
          </a:p>
        </p:txBody>
      </p:sp>
      <p:pic>
        <p:nvPicPr>
          <p:cNvPr id="5" name="Content Placeholder 4" descr="A group of people sitting in chairs talking&#10;&#10;Description automatically generated">
            <a:extLst>
              <a:ext uri="{FF2B5EF4-FFF2-40B4-BE49-F238E27FC236}">
                <a16:creationId xmlns:a16="http://schemas.microsoft.com/office/drawing/2014/main" id="{2FACCA03-3E01-2061-2480-C54096D5242F}"/>
              </a:ext>
            </a:extLst>
          </p:cNvPr>
          <p:cNvPicPr>
            <a:picLocks noGrp="1" noChangeAspect="1"/>
          </p:cNvPicPr>
          <p:nvPr>
            <p:ph idx="1"/>
          </p:nvPr>
        </p:nvPicPr>
        <p:blipFill rotWithShape="1">
          <a:blip r:embed="rId3">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p:blipFill>
        <p:spPr>
          <a:xfrm>
            <a:off x="1926077" y="1690688"/>
            <a:ext cx="8852170" cy="4874106"/>
          </a:xfrm>
        </p:spPr>
      </p:pic>
      <p:sp>
        <p:nvSpPr>
          <p:cNvPr id="6" name="Frame 5">
            <a:extLst>
              <a:ext uri="{FF2B5EF4-FFF2-40B4-BE49-F238E27FC236}">
                <a16:creationId xmlns:a16="http://schemas.microsoft.com/office/drawing/2014/main" id="{971496D2-E927-1FEB-D6A6-7B138F0C3BFD}"/>
              </a:ext>
            </a:extLst>
          </p:cNvPr>
          <p:cNvSpPr/>
          <p:nvPr/>
        </p:nvSpPr>
        <p:spPr>
          <a:xfrm rot="16200000">
            <a:off x="2667002" y="-2667003"/>
            <a:ext cx="6857999" cy="12192003"/>
          </a:xfrm>
          <a:prstGeom prst="frame">
            <a:avLst>
              <a:gd name="adj1" fmla="val 4054"/>
            </a:avLst>
          </a:prstGeom>
          <a:solidFill>
            <a:srgbClr val="792C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47950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4F4D"/>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4DB236B-B4C2-17E6-091E-E86D70F51E5E}"/>
              </a:ext>
            </a:extLst>
          </p:cNvPr>
          <p:cNvPicPr>
            <a:picLocks noChangeAspect="1"/>
          </p:cNvPicPr>
          <p:nvPr/>
        </p:nvPicPr>
        <p:blipFill>
          <a:blip r:embed="rId3"/>
          <a:stretch>
            <a:fillRect/>
          </a:stretch>
        </p:blipFill>
        <p:spPr>
          <a:xfrm rot="16200000">
            <a:off x="10139849" y="4805849"/>
            <a:ext cx="2194560" cy="1909741"/>
          </a:xfrm>
          <a:prstGeom prst="rect">
            <a:avLst/>
          </a:prstGeom>
        </p:spPr>
      </p:pic>
      <p:sp>
        <p:nvSpPr>
          <p:cNvPr id="2" name="Title 1">
            <a:extLst>
              <a:ext uri="{FF2B5EF4-FFF2-40B4-BE49-F238E27FC236}">
                <a16:creationId xmlns:a16="http://schemas.microsoft.com/office/drawing/2014/main" id="{2F75C941-77C7-F8F5-212A-EEC9410930FE}"/>
              </a:ext>
            </a:extLst>
          </p:cNvPr>
          <p:cNvSpPr>
            <a:spLocks noGrp="1"/>
          </p:cNvSpPr>
          <p:nvPr>
            <p:ph type="title"/>
          </p:nvPr>
        </p:nvSpPr>
        <p:spPr>
          <a:xfrm>
            <a:off x="4004005" y="1242992"/>
            <a:ext cx="7090346" cy="4990625"/>
          </a:xfrm>
        </p:spPr>
        <p:txBody>
          <a:bodyPr>
            <a:noAutofit/>
          </a:bodyPr>
          <a:lstStyle/>
          <a:p>
            <a:pPr algn="ctr"/>
            <a:r>
              <a:rPr lang="en-US" sz="5400" dirty="0">
                <a:solidFill>
                  <a:srgbClr val="89BA79"/>
                </a:solidFill>
                <a:effectLst/>
                <a:latin typeface="Avenir Next" panose="020B0503020202020204" pitchFamily="34" charset="0"/>
              </a:rPr>
              <a:t>Learners Recognize Their Learning</a:t>
            </a:r>
            <a:br>
              <a:rPr lang="en-US" sz="5400" dirty="0">
                <a:solidFill>
                  <a:srgbClr val="89BA79"/>
                </a:solidFill>
                <a:effectLst/>
                <a:latin typeface="Avenir Next" panose="020B0503020202020204" pitchFamily="34" charset="0"/>
              </a:rPr>
            </a:br>
            <a:r>
              <a:rPr lang="en-US" sz="5400" dirty="0">
                <a:solidFill>
                  <a:srgbClr val="89BA79"/>
                </a:solidFill>
                <a:effectLst/>
                <a:latin typeface="Avenir Next" panose="020B0503020202020204" pitchFamily="34" charset="0"/>
              </a:rPr>
              <a:t>and Teach Others </a:t>
            </a:r>
            <a:br>
              <a:rPr lang="en-US" sz="5400" dirty="0">
                <a:solidFill>
                  <a:srgbClr val="89BA79"/>
                </a:solidFill>
                <a:latin typeface="Avenir Next" panose="020B0503020202020204" pitchFamily="34" charset="0"/>
              </a:rPr>
            </a:br>
            <a:endParaRPr lang="en-US" sz="5400" dirty="0">
              <a:solidFill>
                <a:srgbClr val="89BA79"/>
              </a:solidFill>
              <a:latin typeface="Avenir Next" panose="020B0503020202020204" pitchFamily="34" charset="0"/>
              <a:cs typeface="Poppins" pitchFamily="2" charset="77"/>
            </a:endParaRPr>
          </a:p>
        </p:txBody>
      </p:sp>
      <p:pic>
        <p:nvPicPr>
          <p:cNvPr id="4" name="Picture 3">
            <a:extLst>
              <a:ext uri="{FF2B5EF4-FFF2-40B4-BE49-F238E27FC236}">
                <a16:creationId xmlns:a16="http://schemas.microsoft.com/office/drawing/2014/main" id="{0953612F-2B01-B1BF-DB5A-A8EAFBCBB563}"/>
              </a:ext>
            </a:extLst>
          </p:cNvPr>
          <p:cNvPicPr>
            <a:picLocks noChangeAspect="1"/>
          </p:cNvPicPr>
          <p:nvPr/>
        </p:nvPicPr>
        <p:blipFill>
          <a:blip r:embed="rId4"/>
          <a:stretch>
            <a:fillRect/>
          </a:stretch>
        </p:blipFill>
        <p:spPr>
          <a:xfrm>
            <a:off x="199762" y="1"/>
            <a:ext cx="3654860" cy="3738304"/>
          </a:xfrm>
          <a:prstGeom prst="rect">
            <a:avLst/>
          </a:prstGeom>
        </p:spPr>
      </p:pic>
      <p:sp>
        <p:nvSpPr>
          <p:cNvPr id="3" name="TextBox 2">
            <a:extLst>
              <a:ext uri="{FF2B5EF4-FFF2-40B4-BE49-F238E27FC236}">
                <a16:creationId xmlns:a16="http://schemas.microsoft.com/office/drawing/2014/main" id="{1984DBD6-5D71-76B8-128A-BC767F89751E}"/>
              </a:ext>
            </a:extLst>
          </p:cNvPr>
          <p:cNvSpPr txBox="1"/>
          <p:nvPr/>
        </p:nvSpPr>
        <p:spPr>
          <a:xfrm>
            <a:off x="199762" y="4162823"/>
            <a:ext cx="5995968"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6" name="TextBox 5">
            <a:extLst>
              <a:ext uri="{FF2B5EF4-FFF2-40B4-BE49-F238E27FC236}">
                <a16:creationId xmlns:a16="http://schemas.microsoft.com/office/drawing/2014/main" id="{04AE209A-E7AE-624D-76CE-4A74E2A0346D}"/>
              </a:ext>
            </a:extLst>
          </p:cNvPr>
          <p:cNvSpPr txBox="1"/>
          <p:nvPr/>
        </p:nvSpPr>
        <p:spPr>
          <a:xfrm>
            <a:off x="7260923" y="5817263"/>
            <a:ext cx="18473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7769189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4132F88-7392-4D1B-5EF1-FC08BE4C21B4}"/>
              </a:ext>
            </a:extLst>
          </p:cNvPr>
          <p:cNvSpPr>
            <a:spLocks noGrp="1"/>
          </p:cNvSpPr>
          <p:nvPr>
            <p:ph type="title"/>
          </p:nvPr>
        </p:nvSpPr>
        <p:spPr>
          <a:xfrm>
            <a:off x="836679" y="723898"/>
            <a:ext cx="6002110" cy="5648218"/>
          </a:xfrm>
        </p:spPr>
        <p:txBody>
          <a:bodyPr>
            <a:normAutofit/>
          </a:bodyPr>
          <a:lstStyle/>
          <a:p>
            <a:pPr algn="ctr"/>
            <a:r>
              <a:rPr lang="en-US" sz="4000" dirty="0">
                <a:latin typeface="Century Gothic" panose="020B0502020202020204" pitchFamily="34" charset="0"/>
              </a:rPr>
              <a:t>We typically focus on getting information in…</a:t>
            </a:r>
            <a:br>
              <a:rPr lang="en-US" sz="4000" dirty="0">
                <a:latin typeface="Century Gothic" panose="020B0502020202020204" pitchFamily="34" charset="0"/>
              </a:rPr>
            </a:br>
            <a:br>
              <a:rPr lang="en-US" sz="4000" dirty="0">
                <a:latin typeface="Century Gothic" panose="020B0502020202020204" pitchFamily="34" charset="0"/>
              </a:rPr>
            </a:br>
            <a:br>
              <a:rPr lang="en-US" sz="4000" dirty="0">
                <a:latin typeface="Century Gothic" panose="020B0502020202020204" pitchFamily="34" charset="0"/>
              </a:rPr>
            </a:br>
            <a:r>
              <a:rPr lang="en-US" sz="4000" dirty="0">
                <a:latin typeface="Century Gothic" panose="020B0502020202020204" pitchFamily="34" charset="0"/>
              </a:rPr>
              <a:t>Let’s focus on getting information out.</a:t>
            </a:r>
          </a:p>
        </p:txBody>
      </p:sp>
      <p:pic>
        <p:nvPicPr>
          <p:cNvPr id="5" name="Content Placeholder 4" descr="A person sitting at a table with papers on it&#10;&#10;Description automatically generated">
            <a:extLst>
              <a:ext uri="{FF2B5EF4-FFF2-40B4-BE49-F238E27FC236}">
                <a16:creationId xmlns:a16="http://schemas.microsoft.com/office/drawing/2014/main" id="{E3DF91F8-0F7A-2A90-CC02-28A3DE5764C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371305" y="485883"/>
            <a:ext cx="4285129" cy="5886233"/>
          </a:xfrm>
          <a:prstGeom prst="rect">
            <a:avLst/>
          </a:prstGeom>
          <a:effectLst/>
        </p:spPr>
      </p:pic>
      <p:sp>
        <p:nvSpPr>
          <p:cNvPr id="7" name="Frame 6">
            <a:extLst>
              <a:ext uri="{FF2B5EF4-FFF2-40B4-BE49-F238E27FC236}">
                <a16:creationId xmlns:a16="http://schemas.microsoft.com/office/drawing/2014/main" id="{A7B237CE-350F-A8ED-D13D-4913EEFB4718}"/>
              </a:ext>
            </a:extLst>
          </p:cNvPr>
          <p:cNvSpPr/>
          <p:nvPr/>
        </p:nvSpPr>
        <p:spPr>
          <a:xfrm>
            <a:off x="0" y="0"/>
            <a:ext cx="12188951" cy="6858000"/>
          </a:xfrm>
          <a:prstGeom prst="frame">
            <a:avLst>
              <a:gd name="adj1" fmla="val 3873"/>
            </a:avLst>
          </a:prstGeom>
          <a:solidFill>
            <a:srgbClr val="AD80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83904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4132F88-7392-4D1B-5EF1-FC08BE4C21B4}"/>
              </a:ext>
            </a:extLst>
          </p:cNvPr>
          <p:cNvSpPr>
            <a:spLocks noGrp="1"/>
          </p:cNvSpPr>
          <p:nvPr>
            <p:ph type="title"/>
          </p:nvPr>
        </p:nvSpPr>
        <p:spPr>
          <a:xfrm>
            <a:off x="4449093" y="3076484"/>
            <a:ext cx="7275682" cy="107576"/>
          </a:xfrm>
        </p:spPr>
        <p:txBody>
          <a:bodyPr>
            <a:normAutofit fontScale="90000"/>
          </a:bodyPr>
          <a:lstStyle/>
          <a:p>
            <a:pPr algn="ctr"/>
            <a:r>
              <a:rPr lang="en-US" sz="4000" dirty="0">
                <a:latin typeface="Century Gothic" panose="020B0502020202020204" pitchFamily="34" charset="0"/>
              </a:rPr>
              <a:t>“Here’s what we did last week.”</a:t>
            </a:r>
            <a:br>
              <a:rPr lang="en-US" sz="4000" dirty="0">
                <a:latin typeface="Century Gothic" panose="020B0502020202020204" pitchFamily="34" charset="0"/>
              </a:rPr>
            </a:br>
            <a:br>
              <a:rPr lang="en-US" sz="4000" dirty="0">
                <a:latin typeface="Century Gothic" panose="020B0502020202020204" pitchFamily="34" charset="0"/>
              </a:rPr>
            </a:br>
            <a:br>
              <a:rPr lang="en-US" sz="4000" dirty="0">
                <a:latin typeface="Century Gothic" panose="020B0502020202020204" pitchFamily="34" charset="0"/>
              </a:rPr>
            </a:br>
            <a:endParaRPr lang="en-US" sz="4000" dirty="0">
              <a:latin typeface="Century Gothic" panose="020B0502020202020204" pitchFamily="34" charset="0"/>
            </a:endParaRPr>
          </a:p>
        </p:txBody>
      </p:sp>
      <p:sp>
        <p:nvSpPr>
          <p:cNvPr id="7" name="Frame 6">
            <a:extLst>
              <a:ext uri="{FF2B5EF4-FFF2-40B4-BE49-F238E27FC236}">
                <a16:creationId xmlns:a16="http://schemas.microsoft.com/office/drawing/2014/main" id="{A7B237CE-350F-A8ED-D13D-4913EEFB4718}"/>
              </a:ext>
            </a:extLst>
          </p:cNvPr>
          <p:cNvSpPr/>
          <p:nvPr/>
        </p:nvSpPr>
        <p:spPr>
          <a:xfrm>
            <a:off x="0" y="0"/>
            <a:ext cx="12188951" cy="6858000"/>
          </a:xfrm>
          <a:prstGeom prst="frame">
            <a:avLst>
              <a:gd name="adj1" fmla="val 3873"/>
            </a:avLst>
          </a:prstGeom>
          <a:solidFill>
            <a:srgbClr val="AD80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2C9568B-BF9B-8EA9-CF67-57D4005C0B9B}"/>
              </a:ext>
            </a:extLst>
          </p:cNvPr>
          <p:cNvSpPr txBox="1"/>
          <p:nvPr/>
        </p:nvSpPr>
        <p:spPr>
          <a:xfrm>
            <a:off x="4866015" y="411276"/>
            <a:ext cx="611436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Make a simple switch:</a:t>
            </a:r>
          </a:p>
        </p:txBody>
      </p:sp>
      <p:sp>
        <p:nvSpPr>
          <p:cNvPr id="8" name="Triangle 7">
            <a:extLst>
              <a:ext uri="{FF2B5EF4-FFF2-40B4-BE49-F238E27FC236}">
                <a16:creationId xmlns:a16="http://schemas.microsoft.com/office/drawing/2014/main" id="{A2C00954-9EE2-004D-6098-13AFE4155B7F}"/>
              </a:ext>
            </a:extLst>
          </p:cNvPr>
          <p:cNvSpPr/>
          <p:nvPr/>
        </p:nvSpPr>
        <p:spPr>
          <a:xfrm rot="5400000">
            <a:off x="-144373" y="4804144"/>
            <a:ext cx="2423405" cy="1200211"/>
          </a:xfrm>
          <a:prstGeom prst="triangle">
            <a:avLst>
              <a:gd name="adj" fmla="val 5212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DF0C9734-78EB-EBC4-359C-5A24A4210EC1}"/>
              </a:ext>
            </a:extLst>
          </p:cNvPr>
          <p:cNvSpPr txBox="1"/>
          <p:nvPr/>
        </p:nvSpPr>
        <p:spPr>
          <a:xfrm>
            <a:off x="1868580" y="2505558"/>
            <a:ext cx="191270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encod</a:t>
            </a: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e</a:t>
            </a:r>
          </a:p>
        </p:txBody>
      </p:sp>
      <p:sp>
        <p:nvSpPr>
          <p:cNvPr id="11" name="TextBox 10">
            <a:extLst>
              <a:ext uri="{FF2B5EF4-FFF2-40B4-BE49-F238E27FC236}">
                <a16:creationId xmlns:a16="http://schemas.microsoft.com/office/drawing/2014/main" id="{F6E396BC-5DBD-00FA-1A8D-F4399F4F6DC7}"/>
              </a:ext>
            </a:extLst>
          </p:cNvPr>
          <p:cNvSpPr txBox="1"/>
          <p:nvPr/>
        </p:nvSpPr>
        <p:spPr>
          <a:xfrm>
            <a:off x="9118386" y="6094771"/>
            <a:ext cx="315591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mn-cs"/>
              </a:rPr>
              <a:t>Retrievalpractice.org</a:t>
            </a:r>
            <a:endPar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pic>
        <p:nvPicPr>
          <p:cNvPr id="15" name="Picture 14" descr="A blue and green arrows with white text&#10;&#10;Description automatically generated">
            <a:extLst>
              <a:ext uri="{FF2B5EF4-FFF2-40B4-BE49-F238E27FC236}">
                <a16:creationId xmlns:a16="http://schemas.microsoft.com/office/drawing/2014/main" id="{BC2B35BE-3B87-7AE8-1922-512B46B43468}"/>
              </a:ext>
            </a:extLst>
          </p:cNvPr>
          <p:cNvPicPr>
            <a:picLocks noChangeAspect="1"/>
          </p:cNvPicPr>
          <p:nvPr/>
        </p:nvPicPr>
        <p:blipFill>
          <a:blip r:embed="rId3"/>
          <a:stretch>
            <a:fillRect/>
          </a:stretch>
        </p:blipFill>
        <p:spPr>
          <a:xfrm>
            <a:off x="625385" y="992293"/>
            <a:ext cx="3649279" cy="5287144"/>
          </a:xfrm>
          <a:prstGeom prst="rect">
            <a:avLst/>
          </a:prstGeom>
        </p:spPr>
      </p:pic>
      <p:sp>
        <p:nvSpPr>
          <p:cNvPr id="17" name="TextBox 16">
            <a:extLst>
              <a:ext uri="{FF2B5EF4-FFF2-40B4-BE49-F238E27FC236}">
                <a16:creationId xmlns:a16="http://schemas.microsoft.com/office/drawing/2014/main" id="{7573E6B0-E45C-08D0-FA87-A62D91B22D6C}"/>
              </a:ext>
            </a:extLst>
          </p:cNvPr>
          <p:cNvSpPr txBox="1"/>
          <p:nvPr/>
        </p:nvSpPr>
        <p:spPr>
          <a:xfrm>
            <a:off x="4449093" y="4818216"/>
            <a:ext cx="703937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“What did we do last week?”</a:t>
            </a:r>
            <a:endParaRPr kumimoji="0" lang="en-US" sz="3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94483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A1BE5-F1A9-8396-AD83-5AD19890F857}"/>
              </a:ext>
            </a:extLst>
          </p:cNvPr>
          <p:cNvSpPr>
            <a:spLocks noGrp="1"/>
          </p:cNvSpPr>
          <p:nvPr>
            <p:ph type="title"/>
          </p:nvPr>
        </p:nvSpPr>
        <p:spPr>
          <a:xfrm>
            <a:off x="7186087" y="791026"/>
            <a:ext cx="4761781" cy="4137864"/>
          </a:xfrm>
        </p:spPr>
        <p:txBody>
          <a:bodyPr>
            <a:normAutofit/>
          </a:bodyPr>
          <a:lstStyle/>
          <a:p>
            <a:pPr algn="ctr"/>
            <a:r>
              <a:rPr lang="en-US" sz="3200" dirty="0">
                <a:effectLst/>
                <a:latin typeface="Century Gothic" panose="020B0502020202020204" pitchFamily="34" charset="0"/>
              </a:rPr>
              <a:t>Practice tests provide students an opportunity to take short quizzes to understand their command of the subject or topic. </a:t>
            </a:r>
            <a:br>
              <a:rPr lang="en-US" sz="2800" dirty="0">
                <a:latin typeface="Avenir Next" panose="020B0503020202020204" pitchFamily="34" charset="0"/>
              </a:rPr>
            </a:br>
            <a:endParaRPr lang="en-US" sz="2800" dirty="0">
              <a:latin typeface="Avenir Next" panose="020B0503020202020204" pitchFamily="34" charset="0"/>
            </a:endParaRPr>
          </a:p>
        </p:txBody>
      </p:sp>
      <p:sp>
        <p:nvSpPr>
          <p:cNvPr id="4" name="Rectangle 3">
            <a:extLst>
              <a:ext uri="{FF2B5EF4-FFF2-40B4-BE49-F238E27FC236}">
                <a16:creationId xmlns:a16="http://schemas.microsoft.com/office/drawing/2014/main" id="{99A317CB-EBED-8102-84CE-DB17CA347602}"/>
              </a:ext>
            </a:extLst>
          </p:cNvPr>
          <p:cNvSpPr/>
          <p:nvPr/>
        </p:nvSpPr>
        <p:spPr>
          <a:xfrm>
            <a:off x="0" y="5079249"/>
            <a:ext cx="11524892" cy="987725"/>
          </a:xfrm>
          <a:prstGeom prst="rect">
            <a:avLst/>
          </a:prstGeom>
          <a:solidFill>
            <a:srgbClr val="AD8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314" name="Picture 2" descr="Rehearsal Of Ballet Dancers On Stage Stock Photo - Download Image Now -  Ballet, Females, Males - iStock">
            <a:extLst>
              <a:ext uri="{FF2B5EF4-FFF2-40B4-BE49-F238E27FC236}">
                <a16:creationId xmlns:a16="http://schemas.microsoft.com/office/drawing/2014/main" id="{B89843B9-D749-D371-0DBA-7CBBABD4B362}"/>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b="-1"/>
          <a:stretch/>
        </p:blipFill>
        <p:spPr bwMode="auto">
          <a:xfrm>
            <a:off x="462335" y="365125"/>
            <a:ext cx="6482670" cy="614981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D37B6AA-93D0-9A40-30AC-EC15AAD3815B}"/>
              </a:ext>
            </a:extLst>
          </p:cNvPr>
          <p:cNvSpPr/>
          <p:nvPr/>
        </p:nvSpPr>
        <p:spPr>
          <a:xfrm>
            <a:off x="11626140" y="5079246"/>
            <a:ext cx="259839" cy="987725"/>
          </a:xfrm>
          <a:prstGeom prst="rect">
            <a:avLst/>
          </a:prstGeom>
          <a:solidFill>
            <a:srgbClr val="AD8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09EE09C-F49F-476E-539E-3F710E0DBAAD}"/>
              </a:ext>
            </a:extLst>
          </p:cNvPr>
          <p:cNvSpPr/>
          <p:nvPr/>
        </p:nvSpPr>
        <p:spPr>
          <a:xfrm>
            <a:off x="11987227" y="5079247"/>
            <a:ext cx="248429" cy="987725"/>
          </a:xfrm>
          <a:prstGeom prst="rect">
            <a:avLst/>
          </a:prstGeom>
          <a:solidFill>
            <a:srgbClr val="AD8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15009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EA38B2-5C63-429A-01C8-EA8420102582}"/>
              </a:ext>
            </a:extLst>
          </p:cNvPr>
          <p:cNvSpPr/>
          <p:nvPr/>
        </p:nvSpPr>
        <p:spPr>
          <a:xfrm>
            <a:off x="0" y="5890319"/>
            <a:ext cx="12192000" cy="987725"/>
          </a:xfrm>
          <a:prstGeom prst="rect">
            <a:avLst/>
          </a:prstGeom>
          <a:solidFill>
            <a:srgbClr val="AD8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2" name="Table 2">
            <a:extLst>
              <a:ext uri="{FF2B5EF4-FFF2-40B4-BE49-F238E27FC236}">
                <a16:creationId xmlns:a16="http://schemas.microsoft.com/office/drawing/2014/main" id="{3B9E5EAC-2526-1100-5F37-47CBB73DD8D4}"/>
              </a:ext>
            </a:extLst>
          </p:cNvPr>
          <p:cNvGraphicFramePr>
            <a:graphicFrameLocks noGrp="1"/>
          </p:cNvGraphicFramePr>
          <p:nvPr/>
        </p:nvGraphicFramePr>
        <p:xfrm>
          <a:off x="716692" y="899251"/>
          <a:ext cx="10849232" cy="5425888"/>
        </p:xfrm>
        <a:graphic>
          <a:graphicData uri="http://schemas.openxmlformats.org/drawingml/2006/table">
            <a:tbl>
              <a:tblPr firstRow="1" bandRow="1">
                <a:tableStyleId>{5C22544A-7EE6-4342-B048-85BDC9FD1C3A}</a:tableStyleId>
              </a:tblPr>
              <a:tblGrid>
                <a:gridCol w="2712308">
                  <a:extLst>
                    <a:ext uri="{9D8B030D-6E8A-4147-A177-3AD203B41FA5}">
                      <a16:colId xmlns:a16="http://schemas.microsoft.com/office/drawing/2014/main" val="26578111"/>
                    </a:ext>
                  </a:extLst>
                </a:gridCol>
                <a:gridCol w="2712308">
                  <a:extLst>
                    <a:ext uri="{9D8B030D-6E8A-4147-A177-3AD203B41FA5}">
                      <a16:colId xmlns:a16="http://schemas.microsoft.com/office/drawing/2014/main" val="2449112146"/>
                    </a:ext>
                  </a:extLst>
                </a:gridCol>
                <a:gridCol w="2712308">
                  <a:extLst>
                    <a:ext uri="{9D8B030D-6E8A-4147-A177-3AD203B41FA5}">
                      <a16:colId xmlns:a16="http://schemas.microsoft.com/office/drawing/2014/main" val="1493750008"/>
                    </a:ext>
                  </a:extLst>
                </a:gridCol>
                <a:gridCol w="2712308">
                  <a:extLst>
                    <a:ext uri="{9D8B030D-6E8A-4147-A177-3AD203B41FA5}">
                      <a16:colId xmlns:a16="http://schemas.microsoft.com/office/drawing/2014/main" val="967435236"/>
                    </a:ext>
                  </a:extLst>
                </a:gridCol>
              </a:tblGrid>
              <a:tr h="370840">
                <a:tc gridSpan="2">
                  <a:txBody>
                    <a:bodyPr/>
                    <a:lstStyle/>
                    <a:p>
                      <a:r>
                        <a:rPr lang="en-US" dirty="0">
                          <a:solidFill>
                            <a:schemeClr val="tx1"/>
                          </a:solidFill>
                          <a:latin typeface="Avenir Next" panose="020B0503020202020204" pitchFamily="34" charset="0"/>
                        </a:rPr>
                        <a:t>Complex Items I Got Wrong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gridSpan="2">
                  <a:txBody>
                    <a:bodyPr/>
                    <a:lstStyle/>
                    <a:p>
                      <a:r>
                        <a:rPr lang="en-US" dirty="0">
                          <a:solidFill>
                            <a:schemeClr val="tx1"/>
                          </a:solidFill>
                          <a:latin typeface="Avenir Next" panose="020B0503020202020204" pitchFamily="34" charset="0"/>
                        </a:rPr>
                        <a:t>Complex Items I Got Right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extLst>
                  <a:ext uri="{0D108BD9-81ED-4DB2-BD59-A6C34878D82A}">
                    <a16:rowId xmlns:a16="http://schemas.microsoft.com/office/drawing/2014/main" val="359587688"/>
                  </a:ext>
                </a:extLst>
              </a:tr>
              <a:tr h="370840">
                <a:tc gridSpan="2">
                  <a:txBody>
                    <a:bodyPr/>
                    <a:lstStyle/>
                    <a:p>
                      <a:endParaRPr lang="en-US" dirty="0">
                        <a:latin typeface="Avenir Next" panose="020B0503020202020204" pitchFamily="34" charset="0"/>
                      </a:endParaRPr>
                    </a:p>
                    <a:p>
                      <a:endParaRPr lang="en-US" dirty="0">
                        <a:latin typeface="Avenir Next" panose="020B0503020202020204" pitchFamily="34" charset="0"/>
                      </a:endParaRPr>
                    </a:p>
                    <a:p>
                      <a:endParaRPr lang="en-US" dirty="0">
                        <a:latin typeface="Avenir Next" panose="020B0503020202020204" pitchFamily="34" charset="0"/>
                      </a:endParaRPr>
                    </a:p>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gridSpan="2">
                  <a:txBody>
                    <a:bodyPr/>
                    <a:lstStyle/>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1328916626"/>
                  </a:ext>
                </a:extLst>
              </a:tr>
              <a:tr h="370840">
                <a:tc gridSpan="2">
                  <a:txBody>
                    <a:bodyPr/>
                    <a:lstStyle/>
                    <a:p>
                      <a:r>
                        <a:rPr lang="en-US" b="1" dirty="0">
                          <a:solidFill>
                            <a:schemeClr val="tx1"/>
                          </a:solidFill>
                          <a:latin typeface="Avenir Next" panose="020B0503020202020204" pitchFamily="34" charset="0"/>
                        </a:rPr>
                        <a:t>Foundational Items I Got Wrong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tc gridSpan="2">
                  <a:txBody>
                    <a:bodyPr/>
                    <a:lstStyle/>
                    <a:p>
                      <a:r>
                        <a:rPr lang="en-US" b="1" dirty="0">
                          <a:solidFill>
                            <a:schemeClr val="tx1"/>
                          </a:solidFill>
                          <a:latin typeface="Avenir Next" panose="020B0503020202020204" pitchFamily="34" charset="0"/>
                        </a:rPr>
                        <a:t>Foundational Items I Got Right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en-US"/>
                    </a:p>
                  </a:txBody>
                  <a:tcPr/>
                </a:tc>
                <a:extLst>
                  <a:ext uri="{0D108BD9-81ED-4DB2-BD59-A6C34878D82A}">
                    <a16:rowId xmlns:a16="http://schemas.microsoft.com/office/drawing/2014/main" val="935244027"/>
                  </a:ext>
                </a:extLst>
              </a:tr>
              <a:tr h="1118048">
                <a:tc gridSpan="2">
                  <a:txBody>
                    <a:bodyPr/>
                    <a:lstStyle/>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gridSpan="2">
                  <a:txBody>
                    <a:bodyPr/>
                    <a:lstStyle/>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1939670975"/>
                  </a:ext>
                </a:extLst>
              </a:tr>
              <a:tr h="370840">
                <a:tc>
                  <a:txBody>
                    <a:bodyPr/>
                    <a:lstStyle/>
                    <a:p>
                      <a:r>
                        <a:rPr lang="en-US" b="1" dirty="0">
                          <a:latin typeface="Avenir Next" panose="020B0503020202020204" pitchFamily="34" charset="0"/>
                        </a:rPr>
                        <a:t>What did I do well?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b="1" dirty="0">
                          <a:latin typeface="Avenir Next" panose="020B0503020202020204" pitchFamily="34" charset="0"/>
                        </a:rPr>
                        <a:t>What can I teach others?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b="1" dirty="0">
                          <a:latin typeface="Avenir Next" panose="020B0503020202020204" pitchFamily="34" charset="0"/>
                        </a:rPr>
                        <a:t>What do I need to practice?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lang="en-US" b="1" dirty="0">
                          <a:latin typeface="Avenir Next" panose="020B0503020202020204" pitchFamily="34" charset="0"/>
                        </a:rPr>
                        <a:t>What do I need someone to teach me?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150312736"/>
                  </a:ext>
                </a:extLst>
              </a:tr>
              <a:tr h="370840">
                <a:tc>
                  <a:txBody>
                    <a:bodyPr/>
                    <a:lstStyle/>
                    <a:p>
                      <a:endParaRPr lang="en-US" dirty="0">
                        <a:latin typeface="Avenir Next" panose="020B0503020202020204" pitchFamily="34" charset="0"/>
                      </a:endParaRPr>
                    </a:p>
                    <a:p>
                      <a:endParaRPr lang="en-US" dirty="0">
                        <a:latin typeface="Avenir Next" panose="020B0503020202020204" pitchFamily="34" charset="0"/>
                      </a:endParaRPr>
                    </a:p>
                    <a:p>
                      <a:endParaRPr lang="en-US" dirty="0">
                        <a:latin typeface="Avenir Next" panose="020B0503020202020204" pitchFamily="34" charset="0"/>
                      </a:endParaRPr>
                    </a:p>
                    <a:p>
                      <a:endParaRPr lang="en-US" dirty="0">
                        <a:latin typeface="Avenir Next" panose="020B0503020202020204" pitchFamily="34" charset="0"/>
                      </a:endParaRPr>
                    </a:p>
                    <a:p>
                      <a:endParaRPr lang="en-US" dirty="0">
                        <a:latin typeface="Avenir Next" panose="020B0503020202020204" pitchFamily="34" charset="0"/>
                      </a:endParaRPr>
                    </a:p>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7616945"/>
                  </a:ext>
                </a:extLst>
              </a:tr>
            </a:tbl>
          </a:graphicData>
        </a:graphic>
      </p:graphicFrame>
      <p:sp>
        <p:nvSpPr>
          <p:cNvPr id="3" name="TextBox 2">
            <a:extLst>
              <a:ext uri="{FF2B5EF4-FFF2-40B4-BE49-F238E27FC236}">
                <a16:creationId xmlns:a16="http://schemas.microsoft.com/office/drawing/2014/main" id="{70F8E0EB-622E-2FC8-B6E7-EEC20E6793C0}"/>
              </a:ext>
            </a:extLst>
          </p:cNvPr>
          <p:cNvSpPr txBox="1"/>
          <p:nvPr/>
        </p:nvSpPr>
        <p:spPr>
          <a:xfrm>
            <a:off x="716692" y="319501"/>
            <a:ext cx="780014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 Next" panose="020B0503020202020204" pitchFamily="34" charset="0"/>
                <a:ea typeface="+mn-ea"/>
                <a:cs typeface="+mn-cs"/>
              </a:rPr>
              <a:t>Figure 7.1. Analysis of Practice Test </a:t>
            </a:r>
          </a:p>
        </p:txBody>
      </p:sp>
      <p:sp>
        <p:nvSpPr>
          <p:cNvPr id="4" name="TextBox 3">
            <a:extLst>
              <a:ext uri="{FF2B5EF4-FFF2-40B4-BE49-F238E27FC236}">
                <a16:creationId xmlns:a16="http://schemas.microsoft.com/office/drawing/2014/main" id="{ABFFD5A2-AC81-BB67-DC96-D7FED8C1C6A3}"/>
              </a:ext>
            </a:extLst>
          </p:cNvPr>
          <p:cNvSpPr txBox="1"/>
          <p:nvPr/>
        </p:nvSpPr>
        <p:spPr>
          <a:xfrm>
            <a:off x="10041380" y="6443224"/>
            <a:ext cx="30490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 141</a:t>
            </a:r>
          </a:p>
        </p:txBody>
      </p:sp>
    </p:spTree>
    <p:extLst>
      <p:ext uri="{BB962C8B-B14F-4D97-AF65-F5344CB8AC3E}">
        <p14:creationId xmlns:p14="http://schemas.microsoft.com/office/powerpoint/2010/main" val="33729458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C0813-81E0-11F7-C4FD-9EBF0121EFAC}"/>
              </a:ext>
            </a:extLst>
          </p:cNvPr>
          <p:cNvSpPr>
            <a:spLocks noGrp="1"/>
          </p:cNvSpPr>
          <p:nvPr>
            <p:ph type="title"/>
          </p:nvPr>
        </p:nvSpPr>
        <p:spPr>
          <a:xfrm>
            <a:off x="564777" y="2288502"/>
            <a:ext cx="4950805" cy="5101393"/>
          </a:xfrm>
        </p:spPr>
        <p:txBody>
          <a:bodyPr anchor="t">
            <a:normAutofit/>
          </a:bodyPr>
          <a:lstStyle/>
          <a:p>
            <a:pPr algn="ctr"/>
            <a:r>
              <a:rPr lang="en-US" sz="5400" dirty="0">
                <a:latin typeface="Century Gothic" panose="020B0502020202020204" pitchFamily="34" charset="0"/>
              </a:rPr>
              <a:t>Opportunities </a:t>
            </a:r>
            <a:br>
              <a:rPr lang="en-US" sz="5400" dirty="0">
                <a:latin typeface="Century Gothic" panose="020B0502020202020204" pitchFamily="34" charset="0"/>
              </a:rPr>
            </a:br>
            <a:r>
              <a:rPr lang="en-US" sz="5400" dirty="0">
                <a:latin typeface="Century Gothic" panose="020B0502020202020204" pitchFamily="34" charset="0"/>
              </a:rPr>
              <a:t>to Teach Others</a:t>
            </a:r>
          </a:p>
        </p:txBody>
      </p:sp>
      <p:cxnSp>
        <p:nvCxnSpPr>
          <p:cNvPr id="12" name="Straight Connector 11">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5" name="Content Placeholder 4" descr="A group of young boys drawing&#10;&#10;Description automatically generated">
            <a:extLst>
              <a:ext uri="{FF2B5EF4-FFF2-40B4-BE49-F238E27FC236}">
                <a16:creationId xmlns:a16="http://schemas.microsoft.com/office/drawing/2014/main" id="{76ACF62F-7D04-CCC8-1E42-8D8D3B87B6FF}"/>
              </a:ext>
            </a:extLst>
          </p:cNvPr>
          <p:cNvPicPr>
            <a:picLocks noChangeAspect="1"/>
          </p:cNvPicPr>
          <p:nvPr/>
        </p:nvPicPr>
        <p:blipFill rotWithShape="1">
          <a:blip r:embed="rId3">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p:blipFill>
        <p:spPr>
          <a:xfrm>
            <a:off x="5712805" y="206791"/>
            <a:ext cx="6281972" cy="6586400"/>
          </a:xfrm>
          <a:prstGeom prst="rect">
            <a:avLst/>
          </a:prstGeom>
        </p:spPr>
      </p:pic>
      <p:sp>
        <p:nvSpPr>
          <p:cNvPr id="6" name="Frame 5">
            <a:extLst>
              <a:ext uri="{FF2B5EF4-FFF2-40B4-BE49-F238E27FC236}">
                <a16:creationId xmlns:a16="http://schemas.microsoft.com/office/drawing/2014/main" id="{51AFF5C5-6CC1-463F-19BB-6AC1AACEBF0A}"/>
              </a:ext>
            </a:extLst>
          </p:cNvPr>
          <p:cNvSpPr/>
          <p:nvPr/>
        </p:nvSpPr>
        <p:spPr>
          <a:xfrm>
            <a:off x="0" y="0"/>
            <a:ext cx="12192000" cy="6858000"/>
          </a:xfrm>
          <a:prstGeom prst="frame">
            <a:avLst>
              <a:gd name="adj1" fmla="val 3088"/>
            </a:avLst>
          </a:prstGeom>
          <a:solidFill>
            <a:srgbClr val="AD80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60317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creenshot, colorfulness, circle&#10;&#10;Description automatically generated">
            <a:extLst>
              <a:ext uri="{FF2B5EF4-FFF2-40B4-BE49-F238E27FC236}">
                <a16:creationId xmlns:a16="http://schemas.microsoft.com/office/drawing/2014/main" id="{EABB1A1B-FA35-284B-824A-5FA4BCD162AE}"/>
              </a:ext>
            </a:extLst>
          </p:cNvPr>
          <p:cNvPicPr>
            <a:picLocks noChangeAspect="1"/>
          </p:cNvPicPr>
          <p:nvPr/>
        </p:nvPicPr>
        <p:blipFill>
          <a:blip r:embed="rId2"/>
          <a:stretch>
            <a:fillRect/>
          </a:stretch>
        </p:blipFill>
        <p:spPr>
          <a:xfrm>
            <a:off x="2157104" y="2375781"/>
            <a:ext cx="7696612" cy="2106441"/>
          </a:xfrm>
          <a:prstGeom prst="rect">
            <a:avLst/>
          </a:prstGeom>
        </p:spPr>
      </p:pic>
      <p:sp>
        <p:nvSpPr>
          <p:cNvPr id="5" name="Oval 4">
            <a:extLst>
              <a:ext uri="{FF2B5EF4-FFF2-40B4-BE49-F238E27FC236}">
                <a16:creationId xmlns:a16="http://schemas.microsoft.com/office/drawing/2014/main" id="{5DED568C-A821-E442-8BFA-DFED08218541}"/>
              </a:ext>
            </a:extLst>
          </p:cNvPr>
          <p:cNvSpPr/>
          <p:nvPr/>
        </p:nvSpPr>
        <p:spPr>
          <a:xfrm>
            <a:off x="5821564" y="3275633"/>
            <a:ext cx="1230923" cy="557852"/>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0.48</a:t>
            </a:r>
          </a:p>
        </p:txBody>
      </p:sp>
      <p:sp>
        <p:nvSpPr>
          <p:cNvPr id="7" name="TextBox 6">
            <a:extLst>
              <a:ext uri="{FF2B5EF4-FFF2-40B4-BE49-F238E27FC236}">
                <a16:creationId xmlns:a16="http://schemas.microsoft.com/office/drawing/2014/main" id="{FC6F0378-CCE6-F845-BB21-6507464FBCDE}"/>
              </a:ext>
            </a:extLst>
          </p:cNvPr>
          <p:cNvSpPr txBox="1"/>
          <p:nvPr/>
        </p:nvSpPr>
        <p:spPr>
          <a:xfrm>
            <a:off x="3303374" y="1218722"/>
            <a:ext cx="5869227" cy="523220"/>
          </a:xfrm>
          <a:prstGeom prst="rect">
            <a:avLst/>
          </a:prstGeom>
          <a:noFill/>
        </p:spPr>
        <p:txBody>
          <a:bodyPr wrap="square">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 charset="0"/>
                <a:ea typeface="ＭＳ Ｐゴシック" charset="0"/>
                <a:cs typeface="+mn-cs"/>
              </a:rPr>
              <a:t>Providing Peer Tutoring</a:t>
            </a:r>
            <a:endParaRPr kumimoji="0" lang="en-US" sz="3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3C0C2CFC-82A1-EC42-AABC-E2C0F4E471CC}"/>
              </a:ext>
            </a:extLst>
          </p:cNvPr>
          <p:cNvSpPr txBox="1"/>
          <p:nvPr/>
        </p:nvSpPr>
        <p:spPr>
          <a:xfrm>
            <a:off x="4274271" y="5370042"/>
            <a:ext cx="4573544" cy="415498"/>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err="1">
                <a:ln>
                  <a:noFill/>
                </a:ln>
                <a:solidFill>
                  <a:prstClr val="black"/>
                </a:solidFill>
                <a:effectLst/>
                <a:uLnTx/>
                <a:uFillTx/>
                <a:latin typeface="Calibri" panose="020F0502020204030204"/>
                <a:ea typeface="+mn-ea"/>
                <a:cs typeface="+mn-cs"/>
              </a:rPr>
              <a:t>www.visiblelearningmetax.com</a:t>
            </a:r>
            <a:endParaRPr kumimoji="0" lang="en-US" sz="2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76992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18F08-BFEE-11C5-0112-B6732C3FFD31}"/>
              </a:ext>
            </a:extLst>
          </p:cNvPr>
          <p:cNvSpPr>
            <a:spLocks noGrp="1"/>
          </p:cNvSpPr>
          <p:nvPr>
            <p:ph type="title"/>
          </p:nvPr>
        </p:nvSpPr>
        <p:spPr>
          <a:xfrm>
            <a:off x="533400" y="324433"/>
            <a:ext cx="10515600" cy="1325563"/>
          </a:xfrm>
        </p:spPr>
        <p:txBody>
          <a:bodyPr/>
          <a:lstStyle/>
          <a:p>
            <a:r>
              <a:rPr lang="en-US" dirty="0">
                <a:latin typeface="Century Gothic" panose="020B0502020202020204" pitchFamily="34" charset="0"/>
              </a:rPr>
              <a:t>Peer Tutoring</a:t>
            </a:r>
          </a:p>
        </p:txBody>
      </p:sp>
      <p:cxnSp>
        <p:nvCxnSpPr>
          <p:cNvPr id="5" name="Straight Connector 4">
            <a:extLst>
              <a:ext uri="{FF2B5EF4-FFF2-40B4-BE49-F238E27FC236}">
                <a16:creationId xmlns:a16="http://schemas.microsoft.com/office/drawing/2014/main" id="{06673855-51DC-3422-56AD-C91271920F6F}"/>
              </a:ext>
            </a:extLst>
          </p:cNvPr>
          <p:cNvCxnSpPr>
            <a:cxnSpLocks/>
          </p:cNvCxnSpPr>
          <p:nvPr/>
        </p:nvCxnSpPr>
        <p:spPr>
          <a:xfrm>
            <a:off x="361950" y="1649996"/>
            <a:ext cx="3981450" cy="0"/>
          </a:xfrm>
          <a:prstGeom prst="line">
            <a:avLst/>
          </a:prstGeom>
          <a:ln w="28575">
            <a:solidFill>
              <a:srgbClr val="ECD15E"/>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80B9652-B9D8-06CB-B43C-70135DC0FFAF}"/>
              </a:ext>
            </a:extLst>
          </p:cNvPr>
          <p:cNvSpPr txBox="1"/>
          <p:nvPr/>
        </p:nvSpPr>
        <p:spPr>
          <a:xfrm>
            <a:off x="52084" y="1955561"/>
            <a:ext cx="5372100" cy="41242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a:t>
            </a: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Class wide Peer Tutoring (CWPT)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Cross-Age Peer Tutoring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Peer-Assisted Learning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Strategies (PALS)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Same-Age Peer Tutoring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Reciprocal Peer Tutoring (RPT)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
        <p:nvSpPr>
          <p:cNvPr id="4" name="Rectangle 3">
            <a:extLst>
              <a:ext uri="{FF2B5EF4-FFF2-40B4-BE49-F238E27FC236}">
                <a16:creationId xmlns:a16="http://schemas.microsoft.com/office/drawing/2014/main" id="{BF6F7838-D8E3-9520-8F97-687990B9B8C6}"/>
              </a:ext>
            </a:extLst>
          </p:cNvPr>
          <p:cNvSpPr/>
          <p:nvPr/>
        </p:nvSpPr>
        <p:spPr>
          <a:xfrm rot="16200000">
            <a:off x="7805815" y="2471813"/>
            <a:ext cx="7066790" cy="1705584"/>
          </a:xfrm>
          <a:prstGeom prst="rect">
            <a:avLst/>
          </a:prstGeom>
          <a:solidFill>
            <a:srgbClr val="AD8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9458" name="Picture 2" descr="woman reading book while sitting on chair">
            <a:extLst>
              <a:ext uri="{FF2B5EF4-FFF2-40B4-BE49-F238E27FC236}">
                <a16:creationId xmlns:a16="http://schemas.microsoft.com/office/drawing/2014/main" id="{6014EAC2-CA39-0960-FA0C-2A10CBDED8D2}"/>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5734050" y="324433"/>
            <a:ext cx="6096000" cy="601249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1647AE1-0B68-197D-78BE-11FB4D84FF45}"/>
              </a:ext>
            </a:extLst>
          </p:cNvPr>
          <p:cNvSpPr txBox="1"/>
          <p:nvPr/>
        </p:nvSpPr>
        <p:spPr>
          <a:xfrm>
            <a:off x="1652282" y="6241179"/>
            <a:ext cx="170558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 147</a:t>
            </a:r>
          </a:p>
        </p:txBody>
      </p:sp>
    </p:spTree>
    <p:extLst>
      <p:ext uri="{BB962C8B-B14F-4D97-AF65-F5344CB8AC3E}">
        <p14:creationId xmlns:p14="http://schemas.microsoft.com/office/powerpoint/2010/main" val="33206586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10800000" flipV="1">
            <a:off x="468351" y="3458096"/>
            <a:ext cx="11206976" cy="286232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“Results indicate that weaker readers, using texts at </a:t>
            </a:r>
            <a:r>
              <a:rPr kumimoji="0" lang="en-US" sz="2800" b="1" i="0" u="none" strike="noStrike" kern="1200" cap="none" spc="0" normalizeH="0" baseline="0" noProof="0" dirty="0">
                <a:ln>
                  <a:noFill/>
                </a:ln>
                <a:solidFill>
                  <a:prstClr val="black"/>
                </a:solidFill>
                <a:effectLst/>
                <a:uLnTx/>
                <a:uFillTx/>
                <a:latin typeface="Calibri"/>
                <a:ea typeface="+mn-ea"/>
                <a:cs typeface="+mn-cs"/>
              </a:rPr>
              <a:t>two, three, and four grade levels above </a:t>
            </a:r>
            <a:r>
              <a:rPr kumimoji="0" lang="en-US" sz="2400" b="0" i="0" u="none" strike="noStrike" kern="1200" cap="none" spc="0" normalizeH="0" baseline="0" noProof="0" dirty="0">
                <a:ln>
                  <a:noFill/>
                </a:ln>
                <a:solidFill>
                  <a:prstClr val="black"/>
                </a:solidFill>
                <a:effectLst/>
                <a:uLnTx/>
                <a:uFillTx/>
                <a:latin typeface="Calibri"/>
                <a:ea typeface="+mn-ea"/>
                <a:cs typeface="+mn-cs"/>
              </a:rPr>
              <a:t>their instructional levels with the assistance of lead readers [other, better reading, third graders]</a:t>
            </a:r>
            <a:r>
              <a:rPr kumimoji="0" lang="en-US" sz="2800" b="1" i="0" u="none" strike="noStrike" kern="1200" cap="none" spc="0" normalizeH="0" baseline="0" noProof="0" dirty="0">
                <a:ln>
                  <a:noFill/>
                </a:ln>
                <a:solidFill>
                  <a:prstClr val="black"/>
                </a:solidFill>
                <a:effectLst/>
                <a:uLnTx/>
                <a:uFillTx/>
                <a:latin typeface="Calibri"/>
                <a:ea typeface="+mn-ea"/>
                <a:cs typeface="+mn-cs"/>
              </a:rPr>
              <a:t>, outscored both proficient and less proficient students</a:t>
            </a:r>
            <a:r>
              <a:rPr kumimoji="0" lang="en-US" sz="2400" b="1" i="0" u="none" strike="noStrike" kern="1200" cap="none" spc="0" normalizeH="0" baseline="0" noProof="0" dirty="0">
                <a:ln>
                  <a:noFill/>
                </a:ln>
                <a:solidFill>
                  <a:prstClr val="black"/>
                </a:solidFill>
                <a:effectLst/>
                <a:uLnTx/>
                <a:uFillTx/>
                <a:latin typeface="Calibri"/>
                <a:ea typeface="+mn-ea"/>
                <a:cs typeface="+mn-cs"/>
              </a:rPr>
              <a:t> </a:t>
            </a:r>
            <a:r>
              <a:rPr kumimoji="0" lang="en-US" sz="2400" b="0" i="0" u="none" strike="noStrike" kern="1200" cap="none" spc="0" normalizeH="0" baseline="0" noProof="0" dirty="0">
                <a:ln>
                  <a:noFill/>
                </a:ln>
                <a:solidFill>
                  <a:prstClr val="black"/>
                </a:solidFill>
                <a:effectLst/>
                <a:uLnTx/>
                <a:uFillTx/>
                <a:latin typeface="Calibri"/>
                <a:ea typeface="+mn-ea"/>
                <a:cs typeface="+mn-cs"/>
              </a:rPr>
              <a:t>in the control group across multiple measures of reading achievement.” (Brown, Mohr, &amp; Wilcox, 2017)</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black"/>
                </a:solidFill>
                <a:effectLst/>
                <a:uLnTx/>
                <a:uFillTx/>
                <a:latin typeface="Calibri"/>
                <a:ea typeface="+mn-ea"/>
                <a:cs typeface="+mn-cs"/>
              </a:rPr>
              <a:t>Learn more about Dyad reading: </a:t>
            </a:r>
            <a:r>
              <a:rPr kumimoji="0" lang="en-US" sz="2400" b="0" i="0" u="none" strike="noStrike" kern="1200" cap="none" spc="0" normalizeH="0" baseline="0" noProof="0" dirty="0">
                <a:ln>
                  <a:noFill/>
                </a:ln>
                <a:solidFill>
                  <a:prstClr val="black"/>
                </a:solidFill>
                <a:effectLst/>
                <a:uLnTx/>
                <a:uFillTx/>
                <a:latin typeface="Calibri"/>
                <a:ea typeface="+mn-ea"/>
                <a:cs typeface="+mn-cs"/>
              </a:rPr>
              <a:t>https://</a:t>
            </a:r>
            <a:r>
              <a:rPr kumimoji="0" lang="en-US" sz="2400" b="0" i="0" u="none" strike="noStrike" kern="1200" cap="none" spc="0" normalizeH="0" baseline="0" noProof="0" dirty="0" err="1">
                <a:ln>
                  <a:noFill/>
                </a:ln>
                <a:solidFill>
                  <a:prstClr val="black"/>
                </a:solidFill>
                <a:effectLst/>
                <a:uLnTx/>
                <a:uFillTx/>
                <a:latin typeface="Calibri"/>
                <a:ea typeface="+mn-ea"/>
                <a:cs typeface="+mn-cs"/>
              </a:rPr>
              <a:t>www.uen.org</a:t>
            </a:r>
            <a:r>
              <a:rPr kumimoji="0" lang="en-US" sz="2400" b="0" i="0" u="none" strike="noStrike" kern="1200" cap="none" spc="0" normalizeH="0" baseline="0" noProof="0" dirty="0">
                <a:ln>
                  <a:noFill/>
                </a:ln>
                <a:solidFill>
                  <a:prstClr val="black"/>
                </a:solidFill>
                <a:effectLst/>
                <a:uLnTx/>
                <a:uFillTx/>
                <a:latin typeface="Calibri"/>
                <a:ea typeface="+mn-ea"/>
                <a:cs typeface="+mn-cs"/>
              </a:rPr>
              <a:t>/</a:t>
            </a:r>
            <a:r>
              <a:rPr kumimoji="0" lang="en-US" sz="2400" b="0" i="0" u="none" strike="noStrike" kern="1200" cap="none" spc="0" normalizeH="0" baseline="0" noProof="0" dirty="0" err="1">
                <a:ln>
                  <a:noFill/>
                </a:ln>
                <a:solidFill>
                  <a:prstClr val="black"/>
                </a:solidFill>
                <a:effectLst/>
                <a:uLnTx/>
                <a:uFillTx/>
                <a:latin typeface="Calibri"/>
                <a:ea typeface="+mn-ea"/>
                <a:cs typeface="+mn-cs"/>
              </a:rPr>
              <a:t>learnathome</a:t>
            </a:r>
            <a:r>
              <a:rPr kumimoji="0" lang="en-US" sz="2400" b="0" i="0" u="none" strike="noStrike" kern="1200" cap="none" spc="0" normalizeH="0" baseline="0" noProof="0" dirty="0">
                <a:ln>
                  <a:noFill/>
                </a:ln>
                <a:solidFill>
                  <a:prstClr val="black"/>
                </a:solidFill>
                <a:effectLst/>
                <a:uLnTx/>
                <a:uFillTx/>
                <a:latin typeface="Calibri"/>
                <a:ea typeface="+mn-ea"/>
                <a:cs typeface="+mn-cs"/>
              </a:rPr>
              <a:t>/parent-subject/</a:t>
            </a:r>
            <a:r>
              <a:rPr kumimoji="0" lang="en-US" sz="2400" b="0" i="0" u="none" strike="noStrike" kern="1200" cap="none" spc="0" normalizeH="0" baseline="0" noProof="0" dirty="0" err="1">
                <a:ln>
                  <a:noFill/>
                </a:ln>
                <a:solidFill>
                  <a:prstClr val="black"/>
                </a:solidFill>
                <a:effectLst/>
                <a:uLnTx/>
                <a:uFillTx/>
                <a:latin typeface="Calibri"/>
                <a:ea typeface="+mn-ea"/>
                <a:cs typeface="+mn-cs"/>
              </a:rPr>
              <a:t>dyad.shtml</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TextBox 1"/>
          <p:cNvSpPr txBox="1"/>
          <p:nvPr/>
        </p:nvSpPr>
        <p:spPr>
          <a:xfrm>
            <a:off x="2173906" y="288516"/>
            <a:ext cx="4089147"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a:ea typeface="+mn-ea"/>
                <a:cs typeface="+mn-cs"/>
              </a:rPr>
              <a:t>Paired Oral Reading Using Difficult Text </a:t>
            </a:r>
          </a:p>
        </p:txBody>
      </p:sp>
      <p:sp>
        <p:nvSpPr>
          <p:cNvPr id="3" name="TextBox 2"/>
          <p:cNvSpPr txBox="1"/>
          <p:nvPr/>
        </p:nvSpPr>
        <p:spPr>
          <a:xfrm>
            <a:off x="6671507" y="352258"/>
            <a:ext cx="3369127" cy="2677656"/>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Share 1 book</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Sit side-by-side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One smooth finger</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Two Voices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Not too fast, not too slow</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Write down crazy words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Have fun!</a:t>
            </a:r>
          </a:p>
        </p:txBody>
      </p:sp>
      <p:pic>
        <p:nvPicPr>
          <p:cNvPr id="5" name="Picture 4" descr="Paired-Reading-March-2011-008.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54885" y="1365735"/>
            <a:ext cx="2789814" cy="209236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85611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2" name="Rectangle 141">
            <a:extLst>
              <a:ext uri="{FF2B5EF4-FFF2-40B4-BE49-F238E27FC236}">
                <a16:creationId xmlns:a16="http://schemas.microsoft.com/office/drawing/2014/main" id="{DA2E7C1E-2B5A-4BBA-AE51-1CD8C19309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4" name="Rectangle 6">
            <a:extLst>
              <a:ext uri="{FF2B5EF4-FFF2-40B4-BE49-F238E27FC236}">
                <a16:creationId xmlns:a16="http://schemas.microsoft.com/office/drawing/2014/main" id="{43DF76B1-5174-4FAF-9D19-FFEE984268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38200" y="720953"/>
            <a:ext cx="10515600" cy="5416094"/>
          </a:xfrm>
          <a:custGeom>
            <a:avLst/>
            <a:gdLst>
              <a:gd name="connsiteX0" fmla="*/ 0 w 10515600"/>
              <a:gd name="connsiteY0" fmla="*/ 0 h 5416094"/>
              <a:gd name="connsiteX1" fmla="*/ 552069 w 10515600"/>
              <a:gd name="connsiteY1" fmla="*/ 0 h 5416094"/>
              <a:gd name="connsiteX2" fmla="*/ 893826 w 10515600"/>
              <a:gd name="connsiteY2" fmla="*/ 0 h 5416094"/>
              <a:gd name="connsiteX3" fmla="*/ 1761363 w 10515600"/>
              <a:gd name="connsiteY3" fmla="*/ 0 h 5416094"/>
              <a:gd name="connsiteX4" fmla="*/ 2313432 w 10515600"/>
              <a:gd name="connsiteY4" fmla="*/ 0 h 5416094"/>
              <a:gd name="connsiteX5" fmla="*/ 2865501 w 10515600"/>
              <a:gd name="connsiteY5" fmla="*/ 0 h 5416094"/>
              <a:gd name="connsiteX6" fmla="*/ 3733038 w 10515600"/>
              <a:gd name="connsiteY6" fmla="*/ 0 h 5416094"/>
              <a:gd name="connsiteX7" fmla="*/ 4179951 w 10515600"/>
              <a:gd name="connsiteY7" fmla="*/ 0 h 5416094"/>
              <a:gd name="connsiteX8" fmla="*/ 5047488 w 10515600"/>
              <a:gd name="connsiteY8" fmla="*/ 0 h 5416094"/>
              <a:gd name="connsiteX9" fmla="*/ 5915025 w 10515600"/>
              <a:gd name="connsiteY9" fmla="*/ 0 h 5416094"/>
              <a:gd name="connsiteX10" fmla="*/ 6572250 w 10515600"/>
              <a:gd name="connsiteY10" fmla="*/ 0 h 5416094"/>
              <a:gd name="connsiteX11" fmla="*/ 7439787 w 10515600"/>
              <a:gd name="connsiteY11" fmla="*/ 0 h 5416094"/>
              <a:gd name="connsiteX12" fmla="*/ 7991856 w 10515600"/>
              <a:gd name="connsiteY12" fmla="*/ 0 h 5416094"/>
              <a:gd name="connsiteX13" fmla="*/ 8543925 w 10515600"/>
              <a:gd name="connsiteY13" fmla="*/ 0 h 5416094"/>
              <a:gd name="connsiteX14" fmla="*/ 9306306 w 10515600"/>
              <a:gd name="connsiteY14" fmla="*/ 0 h 5416094"/>
              <a:gd name="connsiteX15" fmla="*/ 9858375 w 10515600"/>
              <a:gd name="connsiteY15" fmla="*/ 0 h 5416094"/>
              <a:gd name="connsiteX16" fmla="*/ 10515600 w 10515600"/>
              <a:gd name="connsiteY16" fmla="*/ 0 h 5416094"/>
              <a:gd name="connsiteX17" fmla="*/ 10515600 w 10515600"/>
              <a:gd name="connsiteY17" fmla="*/ 785334 h 5416094"/>
              <a:gd name="connsiteX18" fmla="*/ 10515600 w 10515600"/>
              <a:gd name="connsiteY18" fmla="*/ 1516506 h 5416094"/>
              <a:gd name="connsiteX19" fmla="*/ 10515600 w 10515600"/>
              <a:gd name="connsiteY19" fmla="*/ 2247679 h 5416094"/>
              <a:gd name="connsiteX20" fmla="*/ 10515600 w 10515600"/>
              <a:gd name="connsiteY20" fmla="*/ 2762208 h 5416094"/>
              <a:gd name="connsiteX21" fmla="*/ 10515600 w 10515600"/>
              <a:gd name="connsiteY21" fmla="*/ 3330898 h 5416094"/>
              <a:gd name="connsiteX22" fmla="*/ 10515600 w 10515600"/>
              <a:gd name="connsiteY22" fmla="*/ 4062071 h 5416094"/>
              <a:gd name="connsiteX23" fmla="*/ 10515600 w 10515600"/>
              <a:gd name="connsiteY23" fmla="*/ 4684921 h 5416094"/>
              <a:gd name="connsiteX24" fmla="*/ 10515600 w 10515600"/>
              <a:gd name="connsiteY24" fmla="*/ 5416094 h 5416094"/>
              <a:gd name="connsiteX25" fmla="*/ 9753219 w 10515600"/>
              <a:gd name="connsiteY25" fmla="*/ 5416094 h 5416094"/>
              <a:gd name="connsiteX26" fmla="*/ 9411462 w 10515600"/>
              <a:gd name="connsiteY26" fmla="*/ 5416094 h 5416094"/>
              <a:gd name="connsiteX27" fmla="*/ 8754237 w 10515600"/>
              <a:gd name="connsiteY27" fmla="*/ 5416094 h 5416094"/>
              <a:gd name="connsiteX28" fmla="*/ 8307324 w 10515600"/>
              <a:gd name="connsiteY28" fmla="*/ 5416094 h 5416094"/>
              <a:gd name="connsiteX29" fmla="*/ 7544943 w 10515600"/>
              <a:gd name="connsiteY29" fmla="*/ 5416094 h 5416094"/>
              <a:gd name="connsiteX30" fmla="*/ 7098030 w 10515600"/>
              <a:gd name="connsiteY30" fmla="*/ 5416094 h 5416094"/>
              <a:gd name="connsiteX31" fmla="*/ 6335649 w 10515600"/>
              <a:gd name="connsiteY31" fmla="*/ 5416094 h 5416094"/>
              <a:gd name="connsiteX32" fmla="*/ 5993892 w 10515600"/>
              <a:gd name="connsiteY32" fmla="*/ 5416094 h 5416094"/>
              <a:gd name="connsiteX33" fmla="*/ 5231511 w 10515600"/>
              <a:gd name="connsiteY33" fmla="*/ 5416094 h 5416094"/>
              <a:gd name="connsiteX34" fmla="*/ 4784598 w 10515600"/>
              <a:gd name="connsiteY34" fmla="*/ 5416094 h 5416094"/>
              <a:gd name="connsiteX35" fmla="*/ 4442841 w 10515600"/>
              <a:gd name="connsiteY35" fmla="*/ 5416094 h 5416094"/>
              <a:gd name="connsiteX36" fmla="*/ 3995928 w 10515600"/>
              <a:gd name="connsiteY36" fmla="*/ 5416094 h 5416094"/>
              <a:gd name="connsiteX37" fmla="*/ 3233547 w 10515600"/>
              <a:gd name="connsiteY37" fmla="*/ 5416094 h 5416094"/>
              <a:gd name="connsiteX38" fmla="*/ 2786634 w 10515600"/>
              <a:gd name="connsiteY38" fmla="*/ 5416094 h 5416094"/>
              <a:gd name="connsiteX39" fmla="*/ 2444877 w 10515600"/>
              <a:gd name="connsiteY39" fmla="*/ 5416094 h 5416094"/>
              <a:gd name="connsiteX40" fmla="*/ 1997964 w 10515600"/>
              <a:gd name="connsiteY40" fmla="*/ 5416094 h 5416094"/>
              <a:gd name="connsiteX41" fmla="*/ 1445895 w 10515600"/>
              <a:gd name="connsiteY41" fmla="*/ 5416094 h 5416094"/>
              <a:gd name="connsiteX42" fmla="*/ 788670 w 10515600"/>
              <a:gd name="connsiteY42" fmla="*/ 5416094 h 5416094"/>
              <a:gd name="connsiteX43" fmla="*/ 0 w 10515600"/>
              <a:gd name="connsiteY43" fmla="*/ 5416094 h 5416094"/>
              <a:gd name="connsiteX44" fmla="*/ 0 w 10515600"/>
              <a:gd name="connsiteY44" fmla="*/ 4630760 h 5416094"/>
              <a:gd name="connsiteX45" fmla="*/ 0 w 10515600"/>
              <a:gd name="connsiteY45" fmla="*/ 3953749 h 5416094"/>
              <a:gd name="connsiteX46" fmla="*/ 0 w 10515600"/>
              <a:gd name="connsiteY46" fmla="*/ 3276737 h 5416094"/>
              <a:gd name="connsiteX47" fmla="*/ 0 w 10515600"/>
              <a:gd name="connsiteY47" fmla="*/ 2599725 h 5416094"/>
              <a:gd name="connsiteX48" fmla="*/ 0 w 10515600"/>
              <a:gd name="connsiteY48" fmla="*/ 1922713 h 5416094"/>
              <a:gd name="connsiteX49" fmla="*/ 0 w 10515600"/>
              <a:gd name="connsiteY49" fmla="*/ 1299863 h 5416094"/>
              <a:gd name="connsiteX50" fmla="*/ 0 w 10515600"/>
              <a:gd name="connsiteY5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4762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5" name="Rectangle 134">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98781" y="4312694"/>
            <a:ext cx="4232592" cy="1570525"/>
          </a:xfrm>
          <a:prstGeom prst="rect">
            <a:avLst/>
          </a:prstGeom>
          <a:solidFill>
            <a:srgbClr val="4D606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7" name="Rectangle 136">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20604" y="914400"/>
            <a:ext cx="2599899" cy="49688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7D2F2E1-D702-F74B-A5E3-9F9FAA8C3E6F}"/>
              </a:ext>
            </a:extLst>
          </p:cNvPr>
          <p:cNvSpPr txBox="1"/>
          <p:nvPr/>
        </p:nvSpPr>
        <p:spPr>
          <a:xfrm>
            <a:off x="7041112" y="1390925"/>
            <a:ext cx="2369871" cy="3879697"/>
          </a:xfrm>
          <a:prstGeom prst="rect">
            <a:avLst/>
          </a:prstGeom>
        </p:spPr>
        <p:txBody>
          <a:bodyPr vert="horz" lIns="91440" tIns="45720" rIns="91440" bIns="45720" rtlCol="0" anchor="ctr">
            <a:normAutofit/>
          </a:bodyPr>
          <a:lstStyle/>
          <a:p>
            <a:pPr marL="0" marR="0" lvl="0" indent="0" algn="ctr" defTabSz="722376" rtl="0" eaLnBrk="1" fontAlgn="auto" latinLnBrk="0" hangingPunct="1">
              <a:lnSpc>
                <a:spcPct val="90000"/>
              </a:lnSpc>
              <a:spcBef>
                <a:spcPts val="0"/>
              </a:spcBef>
              <a:spcAft>
                <a:spcPts val="474"/>
              </a:spcAft>
              <a:buClrTx/>
              <a:buSzTx/>
              <a:buFontTx/>
              <a:buNone/>
              <a:tabLst/>
              <a:defRPr/>
            </a:pPr>
            <a:r>
              <a:rPr kumimoji="0" lang="en-US" sz="2844" b="0" i="0" u="none" strike="noStrike" kern="1200" cap="none" spc="0" normalizeH="0" baseline="0" noProof="0">
                <a:ln>
                  <a:noFill/>
                </a:ln>
                <a:solidFill>
                  <a:srgbClr val="FFFFFF"/>
                </a:solidFill>
                <a:effectLst/>
                <a:uLnTx/>
                <a:uFillTx/>
                <a:latin typeface="Calibri" panose="020F0502020204030204"/>
                <a:ea typeface="+mn-ea"/>
                <a:cs typeface="+mn-cs"/>
              </a:rPr>
              <a:t>9. Constraints of mental effort and working memory. </a:t>
            </a:r>
            <a:endParaRPr kumimoji="0" lang="en-US"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7DEB6AB5-A0FF-6447-B020-39A35C25B4C9}"/>
              </a:ext>
            </a:extLst>
          </p:cNvPr>
          <p:cNvSpPr txBox="1"/>
          <p:nvPr/>
        </p:nvSpPr>
        <p:spPr>
          <a:xfrm>
            <a:off x="2704817" y="4470448"/>
            <a:ext cx="4122770" cy="959721"/>
          </a:xfrm>
          <a:prstGeom prst="rect">
            <a:avLst/>
          </a:prstGeom>
          <a:noFill/>
        </p:spPr>
        <p:txBody>
          <a:bodyPr wrap="square" rtlCol="0">
            <a:spAutoFit/>
          </a:bodyPr>
          <a:lstStyle/>
          <a:p>
            <a:pPr marL="0" marR="0" lvl="0" indent="0" algn="ctr" defTabSz="361188" rtl="0" eaLnBrk="1" fontAlgn="auto" latinLnBrk="0" hangingPunct="1">
              <a:lnSpc>
                <a:spcPct val="100000"/>
              </a:lnSpc>
              <a:spcBef>
                <a:spcPts val="0"/>
              </a:spcBef>
              <a:spcAft>
                <a:spcPts val="600"/>
              </a:spcAft>
              <a:buClrTx/>
              <a:buSzTx/>
              <a:buFontTx/>
              <a:buNone/>
              <a:tabLst/>
              <a:defRPr/>
            </a:pPr>
            <a:r>
              <a:rPr kumimoji="0" lang="en-US" sz="1896" b="0" i="0" u="none" strike="noStrike" kern="1200" cap="none" spc="0" normalizeH="0" baseline="0" noProof="0">
                <a:ln>
                  <a:noFill/>
                </a:ln>
                <a:solidFill>
                  <a:prstClr val="white"/>
                </a:solidFill>
                <a:effectLst/>
                <a:uLnTx/>
                <a:uFillTx/>
                <a:latin typeface="Calibri" panose="020F0502020204030204"/>
                <a:ea typeface="+mn-ea"/>
                <a:cs typeface="+mn-cs"/>
              </a:rPr>
              <a:t>Organize information and chunk it, use both visual and auditory cues (dual coding), and use retrieval practice. </a:t>
            </a: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person, holding, hand, arm&#10;&#10;Description automatically generated">
            <a:extLst>
              <a:ext uri="{FF2B5EF4-FFF2-40B4-BE49-F238E27FC236}">
                <a16:creationId xmlns:a16="http://schemas.microsoft.com/office/drawing/2014/main" id="{D43F052F-4714-2541-8FDE-FCF29EE7700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95296" y="914400"/>
            <a:ext cx="4232291" cy="2821214"/>
          </a:xfrm>
          <a:prstGeom prst="rect">
            <a:avLst/>
          </a:prstGeom>
        </p:spPr>
      </p:pic>
      <p:sp>
        <p:nvSpPr>
          <p:cNvPr id="6" name="TextBox 5">
            <a:extLst>
              <a:ext uri="{FF2B5EF4-FFF2-40B4-BE49-F238E27FC236}">
                <a16:creationId xmlns:a16="http://schemas.microsoft.com/office/drawing/2014/main" id="{B7D04B7B-A8AD-354A-85F1-8DD8B1E6CE8C}"/>
              </a:ext>
            </a:extLst>
          </p:cNvPr>
          <p:cNvSpPr txBox="1"/>
          <p:nvPr/>
        </p:nvSpPr>
        <p:spPr>
          <a:xfrm>
            <a:off x="3327494" y="3746705"/>
            <a:ext cx="3102324" cy="578620"/>
          </a:xfrm>
          <a:prstGeom prst="rect">
            <a:avLst/>
          </a:prstGeom>
          <a:noFill/>
        </p:spPr>
        <p:txBody>
          <a:bodyPr wrap="none" rtlCol="0">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3160" b="0" i="0" u="none" strike="noStrike" kern="1200" cap="none" spc="0" normalizeH="0" baseline="0" noProof="0">
                <a:ln>
                  <a:noFill/>
                </a:ln>
                <a:solidFill>
                  <a:prstClr val="black"/>
                </a:solidFill>
                <a:effectLst/>
                <a:uLnTx/>
                <a:uFillTx/>
                <a:latin typeface="Calibri" panose="020F0502020204030204"/>
                <a:ea typeface="+mn-ea"/>
                <a:cs typeface="+mn-cs"/>
              </a:rPr>
              <a:t>Recommendation</a:t>
            </a:r>
            <a:endParaRPr kumimoji="0" lang="en-US" sz="4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6B03133F-F3EF-CD46-84F5-56E79B42B791}"/>
              </a:ext>
            </a:extLst>
          </p:cNvPr>
          <p:cNvSpPr/>
          <p:nvPr/>
        </p:nvSpPr>
        <p:spPr>
          <a:xfrm>
            <a:off x="5962926" y="3251161"/>
            <a:ext cx="226344" cy="311175"/>
          </a:xfrm>
          <a:prstGeom prst="rect">
            <a:avLst/>
          </a:prstGeom>
        </p:spPr>
        <p:txBody>
          <a:bodyPr wrap="none">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1422"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D5FFF7-ACF3-0B4E-8C36-19BB4579EFDB}"/>
              </a:ext>
            </a:extLst>
          </p:cNvPr>
          <p:cNvSpPr/>
          <p:nvPr/>
        </p:nvSpPr>
        <p:spPr>
          <a:xfrm>
            <a:off x="5962926" y="3251161"/>
            <a:ext cx="226344" cy="311175"/>
          </a:xfrm>
          <a:prstGeom prst="rect">
            <a:avLst/>
          </a:prstGeom>
        </p:spPr>
        <p:txBody>
          <a:bodyPr wrap="none">
            <a:spAutoFit/>
          </a:bodyPr>
          <a:lstStyle/>
          <a:p>
            <a:pPr marL="0" marR="0" lvl="0" indent="0" algn="l" defTabSz="361188" rtl="0" eaLnBrk="1" fontAlgn="auto" latinLnBrk="0" hangingPunct="1">
              <a:lnSpc>
                <a:spcPct val="100000"/>
              </a:lnSpc>
              <a:spcBef>
                <a:spcPts val="0"/>
              </a:spcBef>
              <a:spcAft>
                <a:spcPts val="600"/>
              </a:spcAft>
              <a:buClrTx/>
              <a:buSzTx/>
              <a:buFontTx/>
              <a:buNone/>
              <a:tabLst/>
              <a:defRPr/>
            </a:pPr>
            <a:r>
              <a:rPr kumimoji="0" lang="en-US" sz="1422" b="0"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2250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cartoon of a child walking in a hallway&#10;&#10;Description automatically generated">
            <a:extLst>
              <a:ext uri="{FF2B5EF4-FFF2-40B4-BE49-F238E27FC236}">
                <a16:creationId xmlns:a16="http://schemas.microsoft.com/office/drawing/2014/main" id="{1A21CD58-4FFD-AB96-1DBC-9ED031935BF3}"/>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 name="TextBox 1">
            <a:extLst>
              <a:ext uri="{FF2B5EF4-FFF2-40B4-BE49-F238E27FC236}">
                <a16:creationId xmlns:a16="http://schemas.microsoft.com/office/drawing/2014/main" id="{C30DD217-1049-4CAC-3523-AC4E7646338F}"/>
              </a:ext>
            </a:extLst>
          </p:cNvPr>
          <p:cNvSpPr txBox="1"/>
          <p:nvPr/>
        </p:nvSpPr>
        <p:spPr>
          <a:xfrm>
            <a:off x="268014" y="2659559"/>
            <a:ext cx="4414345"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alibri" panose="020F0502020204030204"/>
                <a:ea typeface="+mn-ea"/>
                <a:cs typeface="+mn-cs"/>
              </a:rPr>
              <a:t>What will you do next?</a:t>
            </a:r>
          </a:p>
        </p:txBody>
      </p:sp>
    </p:spTree>
    <p:extLst>
      <p:ext uri="{BB962C8B-B14F-4D97-AF65-F5344CB8AC3E}">
        <p14:creationId xmlns:p14="http://schemas.microsoft.com/office/powerpoint/2010/main" val="427270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everal colorful erasers arranged in a star shape&#10;&#10;AI-generated content may be incorrect.">
            <a:extLst>
              <a:ext uri="{FF2B5EF4-FFF2-40B4-BE49-F238E27FC236}">
                <a16:creationId xmlns:a16="http://schemas.microsoft.com/office/drawing/2014/main" id="{9A9A3B35-1E71-5BC2-4B47-E6693CE3023B}"/>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457200" y="457200"/>
            <a:ext cx="11277600" cy="5943600"/>
          </a:xfrm>
          <a:prstGeom prst="rect">
            <a:avLst/>
          </a:prstGeom>
        </p:spPr>
      </p:pic>
      <p:sp>
        <p:nvSpPr>
          <p:cNvPr id="4" name="TextBox 3">
            <a:extLst>
              <a:ext uri="{FF2B5EF4-FFF2-40B4-BE49-F238E27FC236}">
                <a16:creationId xmlns:a16="http://schemas.microsoft.com/office/drawing/2014/main" id="{AA435289-F6B1-B888-29FA-6AE5E20B3EB3}"/>
              </a:ext>
            </a:extLst>
          </p:cNvPr>
          <p:cNvSpPr txBox="1"/>
          <p:nvPr/>
        </p:nvSpPr>
        <p:spPr>
          <a:xfrm>
            <a:off x="853805" y="1378019"/>
            <a:ext cx="4588885" cy="584775"/>
          </a:xfrm>
          <a:prstGeom prst="rect">
            <a:avLst/>
          </a:prstGeom>
          <a:noFill/>
        </p:spPr>
        <p:txBody>
          <a:bodyPr wrap="none" rtlCol="0">
            <a:spAutoFit/>
          </a:bodyPr>
          <a:lstStyle/>
          <a:p>
            <a:pPr algn="ctr"/>
            <a:r>
              <a:rPr lang="en-US" sz="3200" dirty="0"/>
              <a:t>From Research to Reality</a:t>
            </a:r>
          </a:p>
        </p:txBody>
      </p:sp>
      <p:sp>
        <p:nvSpPr>
          <p:cNvPr id="5" name="TextBox 4">
            <a:extLst>
              <a:ext uri="{FF2B5EF4-FFF2-40B4-BE49-F238E27FC236}">
                <a16:creationId xmlns:a16="http://schemas.microsoft.com/office/drawing/2014/main" id="{F7F20B82-84FF-CECC-5044-7464E140DF62}"/>
              </a:ext>
            </a:extLst>
          </p:cNvPr>
          <p:cNvSpPr txBox="1"/>
          <p:nvPr/>
        </p:nvSpPr>
        <p:spPr>
          <a:xfrm>
            <a:off x="7198697" y="1378018"/>
            <a:ext cx="3739678" cy="584775"/>
          </a:xfrm>
          <a:prstGeom prst="rect">
            <a:avLst/>
          </a:prstGeom>
          <a:noFill/>
        </p:spPr>
        <p:txBody>
          <a:bodyPr wrap="none" rtlCol="0">
            <a:spAutoFit/>
          </a:bodyPr>
          <a:lstStyle/>
          <a:p>
            <a:r>
              <a:rPr lang="en-US" sz="3200" dirty="0"/>
              <a:t>Potential to Practice</a:t>
            </a:r>
          </a:p>
        </p:txBody>
      </p:sp>
      <p:sp>
        <p:nvSpPr>
          <p:cNvPr id="6" name="TextBox 5">
            <a:extLst>
              <a:ext uri="{FF2B5EF4-FFF2-40B4-BE49-F238E27FC236}">
                <a16:creationId xmlns:a16="http://schemas.microsoft.com/office/drawing/2014/main" id="{B910499A-AD2F-76A1-6B20-C8C152AB2F7A}"/>
              </a:ext>
            </a:extLst>
          </p:cNvPr>
          <p:cNvSpPr txBox="1"/>
          <p:nvPr/>
        </p:nvSpPr>
        <p:spPr>
          <a:xfrm>
            <a:off x="4249502" y="5479981"/>
            <a:ext cx="4200830" cy="584775"/>
          </a:xfrm>
          <a:prstGeom prst="rect">
            <a:avLst/>
          </a:prstGeom>
          <a:noFill/>
        </p:spPr>
        <p:txBody>
          <a:bodyPr wrap="none" rtlCol="0">
            <a:spAutoFit/>
          </a:bodyPr>
          <a:lstStyle/>
          <a:p>
            <a:r>
              <a:rPr lang="en-US" sz="3200" dirty="0"/>
              <a:t>Intention to Integration</a:t>
            </a:r>
          </a:p>
        </p:txBody>
      </p:sp>
    </p:spTree>
    <p:extLst>
      <p:ext uri="{BB962C8B-B14F-4D97-AF65-F5344CB8AC3E}">
        <p14:creationId xmlns:p14="http://schemas.microsoft.com/office/powerpoint/2010/main" val="14344767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mpty road with rocky cliffs on the side">
            <a:extLst>
              <a:ext uri="{FF2B5EF4-FFF2-40B4-BE49-F238E27FC236}">
                <a16:creationId xmlns:a16="http://schemas.microsoft.com/office/drawing/2014/main" id="{1DAB0F8A-16DE-DE2A-AE77-9BF72C91D7D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5" name="TextBox 4">
            <a:extLst>
              <a:ext uri="{FF2B5EF4-FFF2-40B4-BE49-F238E27FC236}">
                <a16:creationId xmlns:a16="http://schemas.microsoft.com/office/drawing/2014/main" id="{A4FC749F-EC14-5254-BAB7-2BCA29FED133}"/>
              </a:ext>
            </a:extLst>
          </p:cNvPr>
          <p:cNvSpPr txBox="1"/>
          <p:nvPr/>
        </p:nvSpPr>
        <p:spPr>
          <a:xfrm>
            <a:off x="594804" y="640263"/>
            <a:ext cx="6619811" cy="134497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3" name="TextBox 2">
            <a:extLst>
              <a:ext uri="{FF2B5EF4-FFF2-40B4-BE49-F238E27FC236}">
                <a16:creationId xmlns:a16="http://schemas.microsoft.com/office/drawing/2014/main" id="{33B12B24-6C44-2E68-C6BD-651F9B4F9CB8}"/>
              </a:ext>
            </a:extLst>
          </p:cNvPr>
          <p:cNvSpPr txBox="1"/>
          <p:nvPr/>
        </p:nvSpPr>
        <p:spPr>
          <a:xfrm>
            <a:off x="625517" y="522514"/>
            <a:ext cx="7183882" cy="6164036"/>
          </a:xfrm>
          <a:prstGeom prst="rect">
            <a:avLst/>
          </a:prstGeom>
          <a:solidFill>
            <a:srgbClr val="F2F2F2">
              <a:alpha val="78039"/>
            </a:srgbClr>
          </a:solidFill>
        </p:spPr>
        <p:txBody>
          <a:bodyPr vert="horz" lIns="91440" tIns="45720" rIns="91440" bIns="45720" rtlCol="0">
            <a:normAutofit fontScale="92500" lnSpcReduction="20000"/>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3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Six Characteristics of Students Who Drive Their Learning </a:t>
            </a: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sz="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Know their current level of understanding</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Know where they’re going and confident to  take on the challenge </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Select tools to guide their learning</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Seek feedback and recognize that errors are opportunities to learn</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Monitor their progress and adjust their learning</a:t>
            </a:r>
          </a:p>
          <a:p>
            <a:pPr marL="4572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endPar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a:p>
            <a:pPr marL="228600" marR="0" lvl="0" indent="-4572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Recognize their learning and teach others</a:t>
            </a:r>
            <a:endParaRPr kumimoji="0" lang="en-US" sz="16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pic>
        <p:nvPicPr>
          <p:cNvPr id="2" name="Picture 1" descr="A picture containing icon&#10;&#10;Description automatically generated">
            <a:extLst>
              <a:ext uri="{FF2B5EF4-FFF2-40B4-BE49-F238E27FC236}">
                <a16:creationId xmlns:a16="http://schemas.microsoft.com/office/drawing/2014/main" id="{DA2C692E-2D51-28AE-53A1-B8FC10C7986B}"/>
              </a:ext>
            </a:extLst>
          </p:cNvPr>
          <p:cNvPicPr>
            <a:picLocks noChangeAspect="1"/>
          </p:cNvPicPr>
          <p:nvPr/>
        </p:nvPicPr>
        <p:blipFill>
          <a:blip r:embed="rId4"/>
          <a:stretch>
            <a:fillRect/>
          </a:stretch>
        </p:blipFill>
        <p:spPr>
          <a:xfrm>
            <a:off x="11079121" y="5582586"/>
            <a:ext cx="974724" cy="919252"/>
          </a:xfrm>
          <a:prstGeom prst="rect">
            <a:avLst/>
          </a:prstGeom>
        </p:spPr>
      </p:pic>
      <p:sp>
        <p:nvSpPr>
          <p:cNvPr id="4" name="TextBox 3">
            <a:extLst>
              <a:ext uri="{FF2B5EF4-FFF2-40B4-BE49-F238E27FC236}">
                <a16:creationId xmlns:a16="http://schemas.microsoft.com/office/drawing/2014/main" id="{7278FB2C-3F10-AD5E-257B-E3AD9C263447}"/>
              </a:ext>
            </a:extLst>
          </p:cNvPr>
          <p:cNvSpPr txBox="1"/>
          <p:nvPr/>
        </p:nvSpPr>
        <p:spPr>
          <a:xfrm>
            <a:off x="11098795" y="5888323"/>
            <a:ext cx="68275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bel" panose="02000506030000020004" pitchFamily="2" charset="0"/>
                <a:ea typeface="+mn-ea"/>
                <a:cs typeface="+mn-cs"/>
              </a:rPr>
              <a:t>Page 1</a:t>
            </a:r>
          </a:p>
        </p:txBody>
      </p:sp>
    </p:spTree>
    <p:extLst>
      <p:ext uri="{BB962C8B-B14F-4D97-AF65-F5344CB8AC3E}">
        <p14:creationId xmlns:p14="http://schemas.microsoft.com/office/powerpoint/2010/main" val="20266386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5" name="Picture 4" descr="A group of blue and white chat bubbles&#10;&#10;AI-generated content may be incorrect.">
            <a:extLst>
              <a:ext uri="{FF2B5EF4-FFF2-40B4-BE49-F238E27FC236}">
                <a16:creationId xmlns:a16="http://schemas.microsoft.com/office/drawing/2014/main" id="{22495E37-9A05-DDEA-351F-EACFBC27DB82}"/>
              </a:ext>
            </a:extLst>
          </p:cNvPr>
          <p:cNvPicPr>
            <a:picLocks noChangeAspect="1"/>
          </p:cNvPicPr>
          <p:nvPr/>
        </p:nvPicPr>
        <p:blipFill>
          <a:blip r:embed="rId3">
            <a:extLst>
              <a:ext uri="{28A0092B-C50C-407E-A947-70E740481C1C}">
                <a14:useLocalDpi xmlns:a14="http://schemas.microsoft.com/office/drawing/2010/main"/>
              </a:ext>
            </a:extLst>
          </a:blip>
          <a:srcRect b="-1"/>
          <a:stretch/>
        </p:blipFill>
        <p:spPr>
          <a:xfrm>
            <a:off x="1" y="10"/>
            <a:ext cx="9669642" cy="6857990"/>
          </a:xfrm>
          <a:prstGeom prst="rect">
            <a:avLst/>
          </a:prstGeom>
        </p:spPr>
      </p:pic>
      <p:sp>
        <p:nvSpPr>
          <p:cNvPr id="23" name="Rectangle 2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BD0212F2-F57A-79F8-9B97-D723E26ACA0B}"/>
              </a:ext>
            </a:extLst>
          </p:cNvPr>
          <p:cNvSpPr txBox="1"/>
          <p:nvPr/>
        </p:nvSpPr>
        <p:spPr>
          <a:xfrm>
            <a:off x="1911420" y="5339643"/>
            <a:ext cx="4667130" cy="534157"/>
          </a:xfrm>
          <a:prstGeom prst="rect">
            <a:avLst/>
          </a:prstGeom>
        </p:spPr>
        <p:txBody>
          <a:bodyPr vert="horz" lIns="91440" tIns="45720" rIns="91440" bIns="45720" rtlCol="0">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ptos" panose="02110004020202020204"/>
                <a:ea typeface="+mn-ea"/>
                <a:cs typeface="+mn-cs"/>
              </a:rPr>
              <a:t>Change Talk vs. Sustain Talk</a:t>
            </a:r>
          </a:p>
        </p:txBody>
      </p:sp>
      <p:sp>
        <p:nvSpPr>
          <p:cNvPr id="7" name="TextBox 6">
            <a:extLst>
              <a:ext uri="{FF2B5EF4-FFF2-40B4-BE49-F238E27FC236}">
                <a16:creationId xmlns:a16="http://schemas.microsoft.com/office/drawing/2014/main" id="{0351E143-EFCB-4C9A-FBA1-4EBB8EC7FDD5}"/>
              </a:ext>
            </a:extLst>
          </p:cNvPr>
          <p:cNvSpPr txBox="1"/>
          <p:nvPr/>
        </p:nvSpPr>
        <p:spPr>
          <a:xfrm>
            <a:off x="6490010" y="401444"/>
            <a:ext cx="5464097" cy="3978012"/>
          </a:xfrm>
          <a:prstGeom prst="rect">
            <a:avLst/>
          </a:prstGeom>
          <a:noFill/>
        </p:spPr>
        <p:txBody>
          <a:bodyPr wrap="square" rtlCol="0">
            <a:spAutoFit/>
          </a:bodyPr>
          <a:lstStyle/>
          <a:p>
            <a:pPr marL="0" marR="0" lvl="0" indent="0" algn="l" defTabSz="914400" rtl="0" eaLnBrk="1" fontAlgn="ctr" latinLnBrk="0" hangingPunct="1">
              <a:lnSpc>
                <a:spcPct val="100000"/>
              </a:lnSpc>
              <a:spcBef>
                <a:spcPts val="600"/>
              </a:spcBef>
              <a:spcAft>
                <a:spcPts val="1500"/>
              </a:spcAft>
              <a:buClrTx/>
              <a:buSzTx/>
              <a:buFontTx/>
              <a:buNone/>
              <a:tabLst/>
              <a:defRPr/>
            </a:pPr>
            <a:r>
              <a:rPr kumimoji="0" lang="en-US" sz="2000" b="1" i="0" u="none" strike="noStrike" kern="1200" cap="none" spc="0" normalizeH="0" baseline="0" noProof="0" dirty="0">
                <a:ln>
                  <a:noFill/>
                </a:ln>
                <a:solidFill>
                  <a:srgbClr val="001D35"/>
                </a:solidFill>
                <a:effectLst/>
                <a:uLnTx/>
                <a:uFillTx/>
                <a:latin typeface="Google Sans"/>
                <a:ea typeface="+mn-ea"/>
                <a:cs typeface="+mn-cs"/>
              </a:rPr>
              <a:t>Change Talk </a:t>
            </a:r>
            <a:r>
              <a:rPr kumimoji="0" lang="en-US" sz="2000" b="0" i="0" u="none" strike="noStrike" kern="1200" cap="none" spc="0" normalizeH="0" baseline="0" noProof="0" dirty="0">
                <a:ln>
                  <a:noFill/>
                </a:ln>
                <a:solidFill>
                  <a:srgbClr val="001D35"/>
                </a:solidFill>
                <a:effectLst/>
                <a:uLnTx/>
                <a:uFillTx/>
                <a:latin typeface="Google Sans"/>
                <a:ea typeface="+mn-ea"/>
                <a:cs typeface="+mn-cs"/>
              </a:rPr>
              <a:t>is when a person expresses a desire, willingness, or readiness to modify their approach  or try something new, indicating a positive shift towards change. </a:t>
            </a:r>
            <a:r>
              <a:rPr kumimoji="0" lang="en-US" sz="2000" b="1" i="1" u="none" strike="noStrike" kern="1200" cap="none" spc="0" normalizeH="0" baseline="0" noProof="0" dirty="0">
                <a:ln>
                  <a:noFill/>
                </a:ln>
                <a:solidFill>
                  <a:prstClr val="black"/>
                </a:solidFill>
                <a:effectLst/>
                <a:uLnTx/>
                <a:uFillTx/>
                <a:latin typeface="Google Sans"/>
                <a:ea typeface="+mn-ea"/>
                <a:cs typeface="+mn-cs"/>
              </a:rPr>
              <a:t>"I've been noticing some students are struggling with this concept, and I'd like to find a better way to explain 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1D35"/>
                </a:solidFill>
                <a:effectLst/>
                <a:uLnTx/>
                <a:uFillTx/>
                <a:latin typeface="Google Sans"/>
                <a:ea typeface="+mn-ea"/>
                <a:cs typeface="+mn-cs"/>
              </a:rPr>
              <a:t> Sustain Talk </a:t>
            </a:r>
            <a:r>
              <a:rPr kumimoji="0" lang="en-US" sz="2000" b="0" i="0" u="none" strike="noStrike" kern="1200" cap="none" spc="0" normalizeH="0" baseline="0" noProof="0" dirty="0">
                <a:ln>
                  <a:noFill/>
                </a:ln>
                <a:solidFill>
                  <a:srgbClr val="001D35"/>
                </a:solidFill>
                <a:effectLst/>
                <a:uLnTx/>
                <a:uFillTx/>
                <a:latin typeface="Google Sans"/>
                <a:ea typeface="+mn-ea"/>
                <a:cs typeface="+mn-cs"/>
              </a:rPr>
              <a:t>represents statements that indicate a person wants to maintain the status quo and resist change, often highlighting reasons why they might not want to alter their </a:t>
            </a:r>
            <a:r>
              <a:rPr kumimoji="0" lang="en-US" sz="2000" b="0" i="0" u="none" strike="noStrike" kern="1200" cap="none" spc="0" normalizeH="0" baseline="0" noProof="0">
                <a:ln>
                  <a:noFill/>
                </a:ln>
                <a:solidFill>
                  <a:srgbClr val="001D35"/>
                </a:solidFill>
                <a:effectLst/>
                <a:uLnTx/>
                <a:uFillTx/>
                <a:latin typeface="Google Sans"/>
                <a:ea typeface="+mn-ea"/>
                <a:cs typeface="+mn-cs"/>
              </a:rPr>
              <a:t>current approach.</a:t>
            </a:r>
            <a:br>
              <a:rPr kumimoji="0" lang="en-US" sz="2000" b="0" i="0" u="none" strike="noStrike" kern="1200" cap="none" spc="0" normalizeH="0" baseline="0" noProof="0" dirty="0">
                <a:ln>
                  <a:noFill/>
                </a:ln>
                <a:solidFill>
                  <a:prstClr val="black"/>
                </a:solidFill>
                <a:effectLst/>
                <a:uLnTx/>
                <a:uFillTx/>
                <a:latin typeface="Aptos" panose="02110004020202020204"/>
                <a:ea typeface="+mn-ea"/>
                <a:cs typeface="+mn-cs"/>
              </a:rPr>
            </a:br>
            <a:r>
              <a:rPr kumimoji="0" lang="en-US" sz="2000" b="1" i="1" u="none" strike="noStrike" kern="1200" cap="none" spc="0" normalizeH="0" baseline="0" noProof="0" dirty="0">
                <a:ln>
                  <a:noFill/>
                </a:ln>
                <a:solidFill>
                  <a:prstClr val="black"/>
                </a:solidFill>
                <a:effectLst/>
                <a:uLnTx/>
                <a:uFillTx/>
                <a:latin typeface="Google Sans"/>
                <a:ea typeface="+mn-ea"/>
                <a:cs typeface="+mn-cs"/>
              </a:rPr>
              <a:t>"Adding another new initiative would just add to my already busy schedule."</a:t>
            </a:r>
            <a:endParaRPr kumimoji="0" lang="en-US" sz="2000" b="1" i="1"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0079D7EB-BB43-68AC-65C6-CDF42332BE61}"/>
              </a:ext>
            </a:extLst>
          </p:cNvPr>
          <p:cNvSpPr txBox="1"/>
          <p:nvPr/>
        </p:nvSpPr>
        <p:spPr>
          <a:xfrm>
            <a:off x="7504770" y="4702230"/>
            <a:ext cx="3757961" cy="1754326"/>
          </a:xfrm>
          <a:prstGeom prst="rect">
            <a:avLst/>
          </a:prstGeom>
          <a:solidFill>
            <a:schemeClr val="accent1">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Aptos" panose="02110004020202020204"/>
                <a:ea typeface="+mn-ea"/>
                <a:cs typeface="+mn-cs"/>
              </a:rPr>
              <a:t>What examples do we hear in our organization? </a:t>
            </a:r>
          </a:p>
        </p:txBody>
      </p:sp>
    </p:spTree>
    <p:extLst>
      <p:ext uri="{BB962C8B-B14F-4D97-AF65-F5344CB8AC3E}">
        <p14:creationId xmlns:p14="http://schemas.microsoft.com/office/powerpoint/2010/main" val="7256682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F281D-9B89-A1E6-6316-2D4670EACDD6}"/>
              </a:ext>
            </a:extLst>
          </p:cNvPr>
          <p:cNvSpPr>
            <a:spLocks noGrp="1"/>
          </p:cNvSpPr>
          <p:nvPr>
            <p:ph type="title"/>
          </p:nvPr>
        </p:nvSpPr>
        <p:spPr/>
        <p:txBody>
          <a:bodyPr/>
          <a:lstStyle/>
          <a:p>
            <a:pPr algn="ctr"/>
            <a:r>
              <a:rPr lang="en-US" dirty="0">
                <a:latin typeface="Century Gothic" panose="020B0502020202020204" pitchFamily="34" charset="0"/>
              </a:rPr>
              <a:t>Team Discussion</a:t>
            </a:r>
          </a:p>
        </p:txBody>
      </p:sp>
      <p:pic>
        <p:nvPicPr>
          <p:cNvPr id="5" name="Content Placeholder 4" descr="A group of people sitting in chairs talking&#10;&#10;Description automatically generated">
            <a:extLst>
              <a:ext uri="{FF2B5EF4-FFF2-40B4-BE49-F238E27FC236}">
                <a16:creationId xmlns:a16="http://schemas.microsoft.com/office/drawing/2014/main" id="{2FACCA03-3E01-2061-2480-C54096D5242F}"/>
              </a:ext>
            </a:extLst>
          </p:cNvPr>
          <p:cNvPicPr>
            <a:picLocks noGrp="1" noChangeAspect="1"/>
          </p:cNvPicPr>
          <p:nvPr>
            <p:ph idx="1"/>
          </p:nvPr>
        </p:nvPicPr>
        <p:blipFill rotWithShape="1">
          <a:blip r:embed="rId3">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p:blipFill>
        <p:spPr>
          <a:xfrm>
            <a:off x="1926077" y="1690688"/>
            <a:ext cx="8852170" cy="4874106"/>
          </a:xfrm>
        </p:spPr>
      </p:pic>
      <p:sp>
        <p:nvSpPr>
          <p:cNvPr id="6" name="Frame 5">
            <a:extLst>
              <a:ext uri="{FF2B5EF4-FFF2-40B4-BE49-F238E27FC236}">
                <a16:creationId xmlns:a16="http://schemas.microsoft.com/office/drawing/2014/main" id="{971496D2-E927-1FEB-D6A6-7B138F0C3BFD}"/>
              </a:ext>
            </a:extLst>
          </p:cNvPr>
          <p:cNvSpPr/>
          <p:nvPr/>
        </p:nvSpPr>
        <p:spPr>
          <a:xfrm rot="16200000">
            <a:off x="2667002" y="-2667003"/>
            <a:ext cx="6857999" cy="12192003"/>
          </a:xfrm>
          <a:prstGeom prst="frame">
            <a:avLst>
              <a:gd name="adj1" fmla="val 4054"/>
            </a:avLst>
          </a:prstGeom>
          <a:solidFill>
            <a:srgbClr val="AD807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97983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close up of a thank you message&#10;&#10;Description automatically generated">
            <a:extLst>
              <a:ext uri="{FF2B5EF4-FFF2-40B4-BE49-F238E27FC236}">
                <a16:creationId xmlns:a16="http://schemas.microsoft.com/office/drawing/2014/main" id="{64E56CBF-311B-AC5C-9776-5FAD64B4FE03}"/>
              </a:ext>
            </a:extLst>
          </p:cNvPr>
          <p:cNvPicPr>
            <a:picLocks noGrp="1" noChangeAspect="1"/>
          </p:cNvPicPr>
          <p:nvPr>
            <p:ph idx="1"/>
          </p:nvPr>
        </p:nvPicPr>
        <p:blipFill rotWithShape="1">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2935392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26BB552-EE84-D88A-6D15-8786B162ABDD}"/>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9FCFFEF-E30B-A6C8-9921-9B58063122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a:extLst>
              <a:ext uri="{FF2B5EF4-FFF2-40B4-BE49-F238E27FC236}">
                <a16:creationId xmlns:a16="http://schemas.microsoft.com/office/drawing/2014/main" id="{EDAE6CB7-7E0A-4A4F-9ADE-55505F79F0FF}"/>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8" name="sketch line">
            <a:extLst>
              <a:ext uri="{FF2B5EF4-FFF2-40B4-BE49-F238E27FC236}">
                <a16:creationId xmlns:a16="http://schemas.microsoft.com/office/drawing/2014/main" id="{FDFFB490-826D-A19B-E3A9-46449C7213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D888E2F2-09C3-7D2B-1376-903A31544B5B}"/>
              </a:ext>
            </a:extLst>
          </p:cNvPr>
          <p:cNvSpPr txBox="1"/>
          <p:nvPr/>
        </p:nvSpPr>
        <p:spPr>
          <a:xfrm>
            <a:off x="4654294" y="4777739"/>
            <a:ext cx="6897626" cy="139922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0A15D1BC-51F0-3363-413F-3E2B79522B58}"/>
              </a:ext>
            </a:extLst>
          </p:cNvPr>
          <p:cNvSpPr txBox="1"/>
          <p:nvPr/>
        </p:nvSpPr>
        <p:spPr>
          <a:xfrm>
            <a:off x="5055107" y="4777739"/>
            <a:ext cx="6897626" cy="954107"/>
          </a:xfrm>
          <a:prstGeom prst="rect">
            <a:avLst/>
          </a:prstGeom>
          <a:noFill/>
        </p:spPr>
        <p:txBody>
          <a:bodyPr wrap="square">
            <a:spAutoFit/>
          </a:bodyPr>
          <a:lstStyle/>
          <a:p>
            <a:r>
              <a:rPr lang="en-US" sz="2800" kern="0" dirty="0">
                <a:solidFill>
                  <a:srgbClr val="000000"/>
                </a:solidFill>
                <a:effectLst/>
                <a:ea typeface="Aptos" panose="020B0004020202020204" pitchFamily="34" charset="0"/>
              </a:rPr>
              <a:t>The solution isn’t technology. It’s not more money. It’s not more class time. </a:t>
            </a:r>
            <a:r>
              <a:rPr lang="en-US" sz="2800" i="1" kern="0" dirty="0">
                <a:solidFill>
                  <a:srgbClr val="000000"/>
                </a:solidFill>
                <a:effectLst/>
                <a:ea typeface="Aptos" panose="020B0004020202020204" pitchFamily="34" charset="0"/>
              </a:rPr>
              <a:t>Curious</a:t>
            </a:r>
            <a:r>
              <a:rPr lang="en-US" sz="2800" kern="0" dirty="0">
                <a:solidFill>
                  <a:srgbClr val="000000"/>
                </a:solidFill>
                <a:effectLst/>
                <a:ea typeface="Aptos" panose="020B0004020202020204" pitchFamily="34" charset="0"/>
              </a:rPr>
              <a:t>?</a:t>
            </a:r>
            <a:endParaRPr lang="en-US" sz="2800" dirty="0"/>
          </a:p>
        </p:txBody>
      </p:sp>
      <p:sp>
        <p:nvSpPr>
          <p:cNvPr id="6" name="TextBox 5">
            <a:extLst>
              <a:ext uri="{FF2B5EF4-FFF2-40B4-BE49-F238E27FC236}">
                <a16:creationId xmlns:a16="http://schemas.microsoft.com/office/drawing/2014/main" id="{1CE2F717-5E20-E4BC-31B0-1A492EE67CB4}"/>
              </a:ext>
            </a:extLst>
          </p:cNvPr>
          <p:cNvSpPr txBox="1"/>
          <p:nvPr/>
        </p:nvSpPr>
        <p:spPr>
          <a:xfrm>
            <a:off x="239267" y="4558430"/>
            <a:ext cx="3777995" cy="1815882"/>
          </a:xfrm>
          <a:prstGeom prst="rect">
            <a:avLst/>
          </a:prstGeom>
          <a:noFill/>
        </p:spPr>
        <p:txBody>
          <a:bodyPr wrap="square">
            <a:spAutoFit/>
          </a:bodyPr>
          <a:lstStyle/>
          <a:p>
            <a:pPr algn="ctr"/>
            <a:r>
              <a:rPr lang="en-US" sz="2800" b="1" kern="0" dirty="0">
                <a:solidFill>
                  <a:srgbClr val="000000"/>
                </a:solidFill>
                <a:effectLst/>
                <a:ea typeface="Aptos" panose="020B0004020202020204" pitchFamily="34" charset="0"/>
              </a:rPr>
              <a:t>What if you could raise students’ grades from a </a:t>
            </a:r>
          </a:p>
          <a:p>
            <a:pPr algn="ctr"/>
            <a:r>
              <a:rPr lang="en-US" sz="2800" b="1" kern="0" dirty="0">
                <a:solidFill>
                  <a:srgbClr val="000000"/>
                </a:solidFill>
                <a:effectLst/>
                <a:ea typeface="Aptos" panose="020B0004020202020204" pitchFamily="34" charset="0"/>
              </a:rPr>
              <a:t>C to an A? </a:t>
            </a:r>
            <a:endParaRPr lang="en-US" sz="2800" b="1" dirty="0"/>
          </a:p>
        </p:txBody>
      </p:sp>
    </p:spTree>
    <p:extLst>
      <p:ext uri="{BB962C8B-B14F-4D97-AF65-F5344CB8AC3E}">
        <p14:creationId xmlns:p14="http://schemas.microsoft.com/office/powerpoint/2010/main" val="96801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rcRect/>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8"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p:cNvSpPr txBox="1"/>
          <p:nvPr/>
        </p:nvSpPr>
        <p:spPr>
          <a:xfrm>
            <a:off x="4654294" y="4777739"/>
            <a:ext cx="6897626" cy="139922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40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67900A5D-0963-7718-6176-C33E4AE4D45D}"/>
              </a:ext>
            </a:extLst>
          </p:cNvPr>
          <p:cNvSpPr txBox="1"/>
          <p:nvPr/>
        </p:nvSpPr>
        <p:spPr>
          <a:xfrm>
            <a:off x="4972810" y="5061851"/>
            <a:ext cx="6897626" cy="954107"/>
          </a:xfrm>
          <a:prstGeom prst="rect">
            <a:avLst/>
          </a:prstGeom>
          <a:noFill/>
        </p:spPr>
        <p:txBody>
          <a:bodyPr wrap="square">
            <a:spAutoFit/>
          </a:bodyPr>
          <a:lstStyle/>
          <a:p>
            <a:pPr marL="0" marR="0" algn="ctr"/>
            <a:r>
              <a:rPr lang="en-US" sz="2800" kern="0" dirty="0">
                <a:solidFill>
                  <a:srgbClr val="000000"/>
                </a:solidFill>
                <a:effectLst/>
                <a:ea typeface="Aptos" panose="020B0004020202020204" pitchFamily="34" charset="0"/>
                <a:cs typeface="Times New Roman" panose="02020603050405020304" pitchFamily="18" charset="0"/>
              </a:rPr>
              <a:t>What if, instead, we focus on getting information </a:t>
            </a:r>
            <a:r>
              <a:rPr lang="en-US" sz="2800" b="1" kern="0" dirty="0">
                <a:solidFill>
                  <a:srgbClr val="000000"/>
                </a:solidFill>
                <a:effectLst/>
                <a:ea typeface="Aptos" panose="020B0004020202020204" pitchFamily="34" charset="0"/>
                <a:cs typeface="Times New Roman" panose="02020603050405020304" pitchFamily="18" charset="0"/>
              </a:rPr>
              <a:t>out</a:t>
            </a:r>
            <a:r>
              <a:rPr lang="en-US" sz="2800" kern="0" dirty="0">
                <a:solidFill>
                  <a:srgbClr val="000000"/>
                </a:solidFill>
                <a:effectLst/>
                <a:ea typeface="Aptos" panose="020B0004020202020204" pitchFamily="34" charset="0"/>
                <a:cs typeface="Times New Roman" panose="02020603050405020304" pitchFamily="18" charset="0"/>
              </a:rPr>
              <a:t> of students’ heads?</a:t>
            </a:r>
            <a:endParaRPr lang="en-US" sz="2800" kern="100" dirty="0">
              <a:effectLst/>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44389E8-49AF-6C6C-EE3A-B5DC429F6F79}"/>
              </a:ext>
            </a:extLst>
          </p:cNvPr>
          <p:cNvSpPr txBox="1"/>
          <p:nvPr/>
        </p:nvSpPr>
        <p:spPr>
          <a:xfrm>
            <a:off x="141825" y="4353964"/>
            <a:ext cx="4205280" cy="2246769"/>
          </a:xfrm>
          <a:prstGeom prst="rect">
            <a:avLst/>
          </a:prstGeom>
          <a:noFill/>
        </p:spPr>
        <p:txBody>
          <a:bodyPr wrap="square">
            <a:spAutoFit/>
          </a:bodyPr>
          <a:lstStyle/>
          <a:p>
            <a:pPr algn="ctr"/>
            <a:r>
              <a:rPr lang="en-US" sz="2800" kern="0" dirty="0">
                <a:solidFill>
                  <a:srgbClr val="000000"/>
                </a:solidFill>
                <a:effectLst/>
                <a:ea typeface="Aptos" panose="020B0004020202020204" pitchFamily="34" charset="0"/>
                <a:cs typeface="Times New Roman" panose="02020603050405020304" pitchFamily="18" charset="0"/>
              </a:rPr>
              <a:t>When we think about learning, we typically focus on getting information </a:t>
            </a:r>
            <a:r>
              <a:rPr lang="en-US" sz="2800" b="1" kern="0" dirty="0">
                <a:solidFill>
                  <a:srgbClr val="000000"/>
                </a:solidFill>
                <a:effectLst/>
                <a:ea typeface="Aptos" panose="020B0004020202020204" pitchFamily="34" charset="0"/>
                <a:cs typeface="Times New Roman" panose="02020603050405020304" pitchFamily="18" charset="0"/>
              </a:rPr>
              <a:t>into</a:t>
            </a:r>
            <a:r>
              <a:rPr lang="en-US" sz="2800" kern="0" dirty="0">
                <a:solidFill>
                  <a:srgbClr val="000000"/>
                </a:solidFill>
                <a:effectLst/>
                <a:ea typeface="Aptos" panose="020B0004020202020204" pitchFamily="34" charset="0"/>
                <a:cs typeface="Times New Roman" panose="02020603050405020304" pitchFamily="18" charset="0"/>
              </a:rPr>
              <a:t> students’ heads. </a:t>
            </a:r>
            <a:endParaRPr lang="en-US" sz="2800" dirty="0"/>
          </a:p>
        </p:txBody>
      </p:sp>
    </p:spTree>
    <p:extLst>
      <p:ext uri="{BB962C8B-B14F-4D97-AF65-F5344CB8AC3E}">
        <p14:creationId xmlns:p14="http://schemas.microsoft.com/office/powerpoint/2010/main" val="1059472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79F4352-9FD2-11D3-7319-D9756516C110}"/>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E5C1803B-B97E-DD1A-E124-64138F7AF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3" name="Picture 2">
            <a:extLst>
              <a:ext uri="{FF2B5EF4-FFF2-40B4-BE49-F238E27FC236}">
                <a16:creationId xmlns:a16="http://schemas.microsoft.com/office/drawing/2014/main" id="{AD2EFA22-9EF7-8886-2104-A163F7C1CA34}"/>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p:spPr>
      </p:pic>
      <p:sp>
        <p:nvSpPr>
          <p:cNvPr id="18" name="sketch line">
            <a:extLst>
              <a:ext uri="{FF2B5EF4-FFF2-40B4-BE49-F238E27FC236}">
                <a16:creationId xmlns:a16="http://schemas.microsoft.com/office/drawing/2014/main" id="{0CF343D0-0290-F4E1-6CB5-3F60136EBC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AF5C79C3-0F9F-FA9B-9189-8E49776BB287}"/>
              </a:ext>
            </a:extLst>
          </p:cNvPr>
          <p:cNvSpPr txBox="1"/>
          <p:nvPr/>
        </p:nvSpPr>
        <p:spPr>
          <a:xfrm>
            <a:off x="4654294" y="4777739"/>
            <a:ext cx="6897626" cy="139922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ptos" panose="02110004020202020204"/>
                <a:ea typeface="+mn-ea"/>
                <a:cs typeface="+mn-cs"/>
              </a:rPr>
              <a:t>Retrieval Practice</a:t>
            </a:r>
          </a:p>
        </p:txBody>
      </p:sp>
    </p:spTree>
    <p:extLst>
      <p:ext uri="{BB962C8B-B14F-4D97-AF65-F5344CB8AC3E}">
        <p14:creationId xmlns:p14="http://schemas.microsoft.com/office/powerpoint/2010/main" val="4205580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1_Title &amp; Bullets">
  <a:themeElements>
    <a:clrScheme name="">
      <a:dk1>
        <a:srgbClr val="000000"/>
      </a:dk1>
      <a:lt1>
        <a:srgbClr val="FFFFFF"/>
      </a:lt1>
      <a:dk2>
        <a:srgbClr val="000000"/>
      </a:dk2>
      <a:lt2>
        <a:srgbClr val="808080"/>
      </a:lt2>
      <a:accent1>
        <a:srgbClr val="191919"/>
      </a:accent1>
      <a:accent2>
        <a:srgbClr val="333399"/>
      </a:accent2>
      <a:accent3>
        <a:srgbClr val="FFFFFF"/>
      </a:accent3>
      <a:accent4>
        <a:srgbClr val="000000"/>
      </a:accent4>
      <a:accent5>
        <a:srgbClr val="ABABAB"/>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ヒラギノ角ゴ ProN W3" charset="0"/>
            <a:cs typeface="ヒラギノ角ゴ ProN W3"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Office Theme">
  <a:themeElements>
    <a:clrScheme name="Scaffolding">
      <a:dk1>
        <a:srgbClr val="000000"/>
      </a:dk1>
      <a:lt1>
        <a:srgbClr val="FFFFFF"/>
      </a:lt1>
      <a:dk2>
        <a:srgbClr val="44546A"/>
      </a:dk2>
      <a:lt2>
        <a:srgbClr val="E7E6E6"/>
      </a:lt2>
      <a:accent1>
        <a:srgbClr val="F3B9D5"/>
      </a:accent1>
      <a:accent2>
        <a:srgbClr val="ED7D31"/>
      </a:accent2>
      <a:accent3>
        <a:srgbClr val="C92480"/>
      </a:accent3>
      <a:accent4>
        <a:srgbClr val="FFC000"/>
      </a:accent4>
      <a:accent5>
        <a:srgbClr val="5B9BD5"/>
      </a:accent5>
      <a:accent6>
        <a:srgbClr val="70AD47"/>
      </a:accent6>
      <a:hlink>
        <a:srgbClr val="0563C1"/>
      </a:hlink>
      <a:folHlink>
        <a:srgbClr val="8652A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Clarity">
  <a:themeElements>
    <a:clrScheme name="Custom 4">
      <a:dk1>
        <a:srgbClr val="292934"/>
      </a:dk1>
      <a:lt1>
        <a:srgbClr val="FFFFFF"/>
      </a:lt1>
      <a:dk2>
        <a:srgbClr val="2A7D89"/>
      </a:dk2>
      <a:lt2>
        <a:srgbClr val="F3F2DC"/>
      </a:lt2>
      <a:accent1>
        <a:srgbClr val="93A299"/>
      </a:accent1>
      <a:accent2>
        <a:srgbClr val="AD8F67"/>
      </a:accent2>
      <a:accent3>
        <a:srgbClr val="726056"/>
      </a:accent3>
      <a:accent4>
        <a:srgbClr val="4C5A6A"/>
      </a:accent4>
      <a:accent5>
        <a:srgbClr val="808DA0"/>
      </a:accent5>
      <a:accent6>
        <a:srgbClr val="79463D"/>
      </a:accent6>
      <a:hlink>
        <a:srgbClr val="116FAF"/>
      </a:hlink>
      <a:folHlink>
        <a:srgbClr val="2C3C8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1082</TotalTime>
  <Words>3254</Words>
  <Application>Microsoft Macintosh PowerPoint</Application>
  <PresentationFormat>Widescreen</PresentationFormat>
  <Paragraphs>386</Paragraphs>
  <Slides>65</Slides>
  <Notes>46</Notes>
  <HiddenSlides>0</HiddenSlides>
  <MMClips>1</MMClips>
  <ScaleCrop>false</ScaleCrop>
  <HeadingPairs>
    <vt:vector size="6" baseType="variant">
      <vt:variant>
        <vt:lpstr>Fonts Used</vt:lpstr>
      </vt:variant>
      <vt:variant>
        <vt:i4>19</vt:i4>
      </vt:variant>
      <vt:variant>
        <vt:lpstr>Theme</vt:lpstr>
      </vt:variant>
      <vt:variant>
        <vt:i4>8</vt:i4>
      </vt:variant>
      <vt:variant>
        <vt:lpstr>Slide Titles</vt:lpstr>
      </vt:variant>
      <vt:variant>
        <vt:i4>65</vt:i4>
      </vt:variant>
    </vt:vector>
  </HeadingPairs>
  <TitlesOfParts>
    <vt:vector size="92" baseType="lpstr">
      <vt:lpstr>Abel</vt:lpstr>
      <vt:lpstr>Aharoni</vt:lpstr>
      <vt:lpstr>Aptos</vt:lpstr>
      <vt:lpstr>Aptos Display</vt:lpstr>
      <vt:lpstr>Arial</vt:lpstr>
      <vt:lpstr>Avenir Next</vt:lpstr>
      <vt:lpstr>Avenir Next Medium</vt:lpstr>
      <vt:lpstr>Calibri</vt:lpstr>
      <vt:lpstr>Calibri Light</vt:lpstr>
      <vt:lpstr>Cambria</vt:lpstr>
      <vt:lpstr>Century Gothic</vt:lpstr>
      <vt:lpstr>Child's Hand</vt:lpstr>
      <vt:lpstr>Gill Sans</vt:lpstr>
      <vt:lpstr>Google Sans</vt:lpstr>
      <vt:lpstr>Helvetica</vt:lpstr>
      <vt:lpstr>Helvetica Neue Light</vt:lpstr>
      <vt:lpstr>Montserrat</vt:lpstr>
      <vt:lpstr>Times</vt:lpstr>
      <vt:lpstr>Verdana</vt:lpstr>
      <vt:lpstr>Office Theme</vt:lpstr>
      <vt:lpstr>1_Office Theme</vt:lpstr>
      <vt:lpstr>2_Office Theme</vt:lpstr>
      <vt:lpstr>4_Office Theme</vt:lpstr>
      <vt:lpstr>1_Title &amp; Bullets</vt:lpstr>
      <vt:lpstr>5_Office Theme</vt:lpstr>
      <vt:lpstr>9_Office Theme</vt:lpstr>
      <vt:lpstr>Clarity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Session 1 and Session 2 Success Criteria</vt:lpstr>
      <vt:lpstr>PowerPoint Presentation</vt:lpstr>
      <vt:lpstr>Learners monitor their progress and adjust their learning.</vt:lpstr>
      <vt:lpstr>PowerPoint Presentation</vt:lpstr>
      <vt:lpstr>PowerPoint Presentation</vt:lpstr>
      <vt:lpstr>PowerPoint Presentation</vt:lpstr>
      <vt:lpstr>Learners Need Effective Success Criteria to Monitor Their Learning</vt:lpstr>
      <vt:lpstr>PowerPoint Presentation</vt:lpstr>
      <vt:lpstr>PowerPoint Presentation</vt:lpstr>
      <vt:lpstr>  • Specific in nature  • Challenging to the student  • Competitively self-referenced  • Based on self-improvement  </vt:lpstr>
      <vt:lpstr>Revisiting Single Point Rubrics</vt:lpstr>
      <vt:lpstr>PowerPoint Presentation</vt:lpstr>
      <vt:lpstr>PowerPoint Presentation</vt:lpstr>
      <vt:lpstr>Learners Seek Feedback and Recognize That Errors Are Opportunities to Learn</vt:lpstr>
      <vt:lpstr>PowerPoint Presentation</vt:lpstr>
      <vt:lpstr>PowerPoint Presentation</vt:lpstr>
      <vt:lpstr>PowerPoint Presentation</vt:lpstr>
      <vt:lpstr>PowerPoint Presentation</vt:lpstr>
      <vt:lpstr>“Students often wrongly believe that errors are evidence of their character, rather than an expected and welcome part of learning.” </vt:lpstr>
      <vt:lpstr>PowerPoint Presentation</vt:lpstr>
      <vt:lpstr>“Students often wrongly believe that errors are evidence of their character, rather than an expected and welcome part of learning.” </vt:lpstr>
      <vt:lpstr>PowerPoint Presentation</vt:lpstr>
      <vt:lpstr>How do we create feedback opportunities?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confirmatory? What is surprising?  What are you inspired to do? </vt:lpstr>
      <vt:lpstr>Learners Recognize Their Learning and Teach Others  </vt:lpstr>
      <vt:lpstr>We typically focus on getting information in…   Let’s focus on getting information out.</vt:lpstr>
      <vt:lpstr>“Here’s what we did last week.”   </vt:lpstr>
      <vt:lpstr>Practice tests provide students an opportunity to take short quizzes to understand their command of the subject or topic.  </vt:lpstr>
      <vt:lpstr>PowerPoint Presentation</vt:lpstr>
      <vt:lpstr>Opportunities  to Teach Others</vt:lpstr>
      <vt:lpstr>PowerPoint Presentation</vt:lpstr>
      <vt:lpstr>Peer Tutoring</vt:lpstr>
      <vt:lpstr>PowerPoint Presentation</vt:lpstr>
      <vt:lpstr>PowerPoint Presentation</vt:lpstr>
      <vt:lpstr>PowerPoint Presentation</vt:lpstr>
      <vt:lpstr>PowerPoint Presentation</vt:lpstr>
      <vt:lpstr>PowerPoint Presentation</vt:lpstr>
      <vt:lpstr>Team Discussion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Nancy Frey</dc:creator>
  <cp:lastModifiedBy>Doris Reed</cp:lastModifiedBy>
  <cp:revision>6</cp:revision>
  <dcterms:created xsi:type="dcterms:W3CDTF">2025-03-25T20:37:35Z</dcterms:created>
  <dcterms:modified xsi:type="dcterms:W3CDTF">2025-03-26T19:36:24Z</dcterms:modified>
</cp:coreProperties>
</file>