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1.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703" r:id="rId3"/>
    <p:sldMasterId id="2147483715" r:id="rId4"/>
    <p:sldMasterId id="2147483740" r:id="rId5"/>
    <p:sldMasterId id="2147483753" r:id="rId6"/>
    <p:sldMasterId id="2147483765" r:id="rId7"/>
    <p:sldMasterId id="2147483777" r:id="rId8"/>
    <p:sldMasterId id="2147483789" r:id="rId9"/>
    <p:sldMasterId id="2147483801" r:id="rId10"/>
    <p:sldMasterId id="2147483819" r:id="rId11"/>
    <p:sldMasterId id="2147483831" r:id="rId12"/>
  </p:sldMasterIdLst>
  <p:notesMasterIdLst>
    <p:notesMasterId r:id="rId111"/>
  </p:notesMasterIdLst>
  <p:sldIdLst>
    <p:sldId id="266" r:id="rId13"/>
    <p:sldId id="2141414824" r:id="rId14"/>
    <p:sldId id="2141414825" r:id="rId15"/>
    <p:sldId id="272" r:id="rId16"/>
    <p:sldId id="2141412647" r:id="rId17"/>
    <p:sldId id="2141414427" r:id="rId18"/>
    <p:sldId id="2141414815" r:id="rId19"/>
    <p:sldId id="2141414428" r:id="rId20"/>
    <p:sldId id="2141414430" r:id="rId21"/>
    <p:sldId id="2141413090" r:id="rId22"/>
    <p:sldId id="2141413556" r:id="rId23"/>
    <p:sldId id="2141413558" r:id="rId24"/>
    <p:sldId id="2141413091" r:id="rId25"/>
    <p:sldId id="2141413554" r:id="rId26"/>
    <p:sldId id="2141413092" r:id="rId27"/>
    <p:sldId id="2141413529" r:id="rId28"/>
    <p:sldId id="2141413530" r:id="rId29"/>
    <p:sldId id="2141414840" r:id="rId30"/>
    <p:sldId id="2141414814" r:id="rId31"/>
    <p:sldId id="2141414429" r:id="rId32"/>
    <p:sldId id="2141414822" r:id="rId33"/>
    <p:sldId id="2141414823" r:id="rId34"/>
    <p:sldId id="2141414821" r:id="rId35"/>
    <p:sldId id="2141412642" r:id="rId36"/>
    <p:sldId id="277" r:id="rId37"/>
    <p:sldId id="2141412654" r:id="rId38"/>
    <p:sldId id="264" r:id="rId39"/>
    <p:sldId id="2141414818" r:id="rId40"/>
    <p:sldId id="2141414817" r:id="rId41"/>
    <p:sldId id="285" r:id="rId42"/>
    <p:sldId id="289" r:id="rId43"/>
    <p:sldId id="2141414816" r:id="rId44"/>
    <p:sldId id="2141414806" r:id="rId45"/>
    <p:sldId id="290" r:id="rId46"/>
    <p:sldId id="286" r:id="rId47"/>
    <p:sldId id="2141412658" r:id="rId48"/>
    <p:sldId id="278" r:id="rId49"/>
    <p:sldId id="2141414819" r:id="rId50"/>
    <p:sldId id="2141412444" r:id="rId51"/>
    <p:sldId id="2141412449" r:id="rId52"/>
    <p:sldId id="2141412423" r:id="rId53"/>
    <p:sldId id="2141412450" r:id="rId54"/>
    <p:sldId id="704" r:id="rId55"/>
    <p:sldId id="263" r:id="rId56"/>
    <p:sldId id="2141414820" r:id="rId57"/>
    <p:sldId id="2141412662" r:id="rId58"/>
    <p:sldId id="2141412663" r:id="rId59"/>
    <p:sldId id="2141414282" r:id="rId60"/>
    <p:sldId id="2141414284" r:id="rId61"/>
    <p:sldId id="2141412431" r:id="rId62"/>
    <p:sldId id="706" r:id="rId63"/>
    <p:sldId id="279" r:id="rId64"/>
    <p:sldId id="2141414286" r:id="rId65"/>
    <p:sldId id="2141414287" r:id="rId66"/>
    <p:sldId id="711" r:id="rId67"/>
    <p:sldId id="2141414289" r:id="rId68"/>
    <p:sldId id="714" r:id="rId69"/>
    <p:sldId id="2141414291" r:id="rId70"/>
    <p:sldId id="718" r:id="rId71"/>
    <p:sldId id="715" r:id="rId72"/>
    <p:sldId id="280" r:id="rId73"/>
    <p:sldId id="275" r:id="rId74"/>
    <p:sldId id="2141414397" r:id="rId75"/>
    <p:sldId id="7120" r:id="rId76"/>
    <p:sldId id="288" r:id="rId77"/>
    <p:sldId id="2141414402" r:id="rId78"/>
    <p:sldId id="7133" r:id="rId79"/>
    <p:sldId id="7138" r:id="rId80"/>
    <p:sldId id="7145" r:id="rId81"/>
    <p:sldId id="281" r:id="rId82"/>
    <p:sldId id="2141414410" r:id="rId83"/>
    <p:sldId id="724" r:id="rId84"/>
    <p:sldId id="728" r:id="rId85"/>
    <p:sldId id="2141414412" r:id="rId86"/>
    <p:sldId id="2141414404" r:id="rId87"/>
    <p:sldId id="2141414406" r:id="rId88"/>
    <p:sldId id="2141414422" r:id="rId89"/>
    <p:sldId id="2141414424" r:id="rId90"/>
    <p:sldId id="257" r:id="rId91"/>
    <p:sldId id="2141414830" r:id="rId92"/>
    <p:sldId id="258" r:id="rId93"/>
    <p:sldId id="2141414826" r:id="rId94"/>
    <p:sldId id="260" r:id="rId95"/>
    <p:sldId id="261" r:id="rId96"/>
    <p:sldId id="262" r:id="rId97"/>
    <p:sldId id="2141414827" r:id="rId98"/>
    <p:sldId id="2141414828" r:id="rId99"/>
    <p:sldId id="265" r:id="rId100"/>
    <p:sldId id="2141414829" r:id="rId101"/>
    <p:sldId id="267" r:id="rId102"/>
    <p:sldId id="268" r:id="rId103"/>
    <p:sldId id="269" r:id="rId104"/>
    <p:sldId id="270" r:id="rId105"/>
    <p:sldId id="271" r:id="rId106"/>
    <p:sldId id="259" r:id="rId107"/>
    <p:sldId id="2141414836" r:id="rId108"/>
    <p:sldId id="2141414837" r:id="rId109"/>
    <p:sldId id="2141414838" r:id="rId1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C8E8"/>
    <a:srgbClr val="AAD8A5"/>
    <a:srgbClr val="FBB796"/>
    <a:srgbClr val="00F4ED"/>
    <a:srgbClr val="FFE77C"/>
    <a:srgbClr val="6DC0CA"/>
    <a:srgbClr val="BAA9CB"/>
    <a:srgbClr val="C1E2BD"/>
    <a:srgbClr val="FCB040"/>
    <a:srgbClr val="FFDE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205"/>
    <p:restoredTop sz="73295"/>
  </p:normalViewPr>
  <p:slideViewPr>
    <p:cSldViewPr snapToGrid="0">
      <p:cViewPr varScale="1">
        <p:scale>
          <a:sx n="68" d="100"/>
          <a:sy n="68" d="100"/>
        </p:scale>
        <p:origin x="216" y="360"/>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12" Type="http://schemas.openxmlformats.org/officeDocument/2006/relationships/presProps" Target="presProps.xml"/><Relationship Id="rId16" Type="http://schemas.openxmlformats.org/officeDocument/2006/relationships/slide" Target="slides/slide4.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slide" Target="slides/slide90.xml"/><Relationship Id="rId5" Type="http://schemas.openxmlformats.org/officeDocument/2006/relationships/slideMaster" Target="slideMasters/slideMaster5.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viewProps" Target="viewProps.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6" Type="http://schemas.openxmlformats.org/officeDocument/2006/relationships/slide" Target="slides/slide94.xml"/><Relationship Id="rId114" Type="http://schemas.openxmlformats.org/officeDocument/2006/relationships/theme" Target="theme/theme1.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tableStyles" Target="tableStyles.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4A373D-023B-C748-861A-5A0718DA7175}" type="doc">
      <dgm:prSet loTypeId="urn:microsoft.com/office/officeart/2005/8/layout/pyramid2" loCatId="" qsTypeId="urn:microsoft.com/office/officeart/2005/8/quickstyle/simple4" qsCatId="simple" csTypeId="urn:microsoft.com/office/officeart/2005/8/colors/accent1_2" csCatId="accent1" phldr="1"/>
      <dgm:spPr/>
    </dgm:pt>
    <dgm:pt modelId="{C71FD838-BC21-C84F-ABB8-12AE4E3A6DA0}">
      <dgm:prSet phldrT="[Text]" custT="1"/>
      <dgm:spPr>
        <a:solidFill>
          <a:schemeClr val="accent4">
            <a:lumMod val="40000"/>
            <a:lumOff val="60000"/>
            <a:alpha val="90000"/>
          </a:schemeClr>
        </a:solidFill>
      </dgm:spPr>
      <dgm:t>
        <a:bodyPr/>
        <a:lstStyle/>
        <a:p>
          <a:r>
            <a:rPr lang="en-US" sz="1600" b="1" dirty="0"/>
            <a:t>Opinions/Arguments,</a:t>
          </a:r>
        </a:p>
        <a:p>
          <a:r>
            <a:rPr lang="en-US" sz="1600" b="1" dirty="0"/>
            <a:t> </a:t>
          </a:r>
          <a:r>
            <a:rPr lang="en-US" sz="1600" b="1" dirty="0" err="1"/>
            <a:t>Intertextual</a:t>
          </a:r>
          <a:r>
            <a:rPr lang="en-US" sz="1600" b="1" dirty="0"/>
            <a:t> Connections</a:t>
          </a:r>
        </a:p>
      </dgm:t>
    </dgm:pt>
    <dgm:pt modelId="{58B10A5A-8B75-3D40-8675-B54C2CAB91F8}" type="parTrans" cxnId="{8E2F8900-2AE5-A549-AD1D-7BB80D6A7DE6}">
      <dgm:prSet/>
      <dgm:spPr/>
      <dgm:t>
        <a:bodyPr/>
        <a:lstStyle/>
        <a:p>
          <a:endParaRPr lang="en-US"/>
        </a:p>
      </dgm:t>
    </dgm:pt>
    <dgm:pt modelId="{5B0D3FA5-B278-FC49-80DA-25E676A3AEF5}" type="sibTrans" cxnId="{8E2F8900-2AE5-A549-AD1D-7BB80D6A7DE6}">
      <dgm:prSet/>
      <dgm:spPr/>
      <dgm:t>
        <a:bodyPr/>
        <a:lstStyle/>
        <a:p>
          <a:endParaRPr lang="en-US"/>
        </a:p>
      </dgm:t>
    </dgm:pt>
    <dgm:pt modelId="{0D165663-183F-7E4E-AF6D-FC34E38BEF4A}">
      <dgm:prSet phldrT="[Text]"/>
      <dgm:spPr>
        <a:solidFill>
          <a:schemeClr val="accent4">
            <a:lumMod val="40000"/>
            <a:lumOff val="60000"/>
            <a:alpha val="90000"/>
          </a:schemeClr>
        </a:solidFill>
      </dgm:spPr>
      <dgm:t>
        <a:bodyPr/>
        <a:lstStyle/>
        <a:p>
          <a:r>
            <a:rPr lang="en-US" b="1" dirty="0"/>
            <a:t>Inferences</a:t>
          </a:r>
        </a:p>
      </dgm:t>
    </dgm:pt>
    <dgm:pt modelId="{8C1B99AB-79E8-8042-B821-AE47F1F1842B}" type="parTrans" cxnId="{BDB6F979-A8CF-0746-A701-1C6F3F42C72D}">
      <dgm:prSet/>
      <dgm:spPr/>
      <dgm:t>
        <a:bodyPr/>
        <a:lstStyle/>
        <a:p>
          <a:endParaRPr lang="en-US"/>
        </a:p>
      </dgm:t>
    </dgm:pt>
    <dgm:pt modelId="{E4C7C5E5-6D4B-0144-B2E4-6A3CC96CA4D4}" type="sibTrans" cxnId="{BDB6F979-A8CF-0746-A701-1C6F3F42C72D}">
      <dgm:prSet/>
      <dgm:spPr/>
      <dgm:t>
        <a:bodyPr/>
        <a:lstStyle/>
        <a:p>
          <a:endParaRPr lang="en-US"/>
        </a:p>
      </dgm:t>
    </dgm:pt>
    <dgm:pt modelId="{1DB75B60-E6FF-F443-9EF8-CE35C693AF6B}">
      <dgm:prSet/>
      <dgm:spPr>
        <a:solidFill>
          <a:schemeClr val="accent2">
            <a:lumMod val="40000"/>
            <a:lumOff val="60000"/>
            <a:alpha val="90000"/>
          </a:schemeClr>
        </a:solidFill>
      </dgm:spPr>
      <dgm:t>
        <a:bodyPr/>
        <a:lstStyle/>
        <a:p>
          <a:r>
            <a:rPr lang="en-US" b="1" dirty="0"/>
            <a:t>Author’s Craft and Purpose</a:t>
          </a:r>
        </a:p>
      </dgm:t>
    </dgm:pt>
    <dgm:pt modelId="{BBBEE8EA-5F39-2D4A-8C35-F3954BE79062}" type="parTrans" cxnId="{381FF0CC-8380-7344-80F9-2F8654799D5D}">
      <dgm:prSet/>
      <dgm:spPr/>
      <dgm:t>
        <a:bodyPr/>
        <a:lstStyle/>
        <a:p>
          <a:endParaRPr lang="en-US"/>
        </a:p>
      </dgm:t>
    </dgm:pt>
    <dgm:pt modelId="{53EDF392-F826-C14D-95D3-FB3551EBF1E0}" type="sibTrans" cxnId="{381FF0CC-8380-7344-80F9-2F8654799D5D}">
      <dgm:prSet/>
      <dgm:spPr/>
      <dgm:t>
        <a:bodyPr/>
        <a:lstStyle/>
        <a:p>
          <a:endParaRPr lang="en-US"/>
        </a:p>
      </dgm:t>
    </dgm:pt>
    <dgm:pt modelId="{B13DBECD-B83A-3B45-9C98-9AA575F7C240}">
      <dgm:prSet/>
      <dgm:spPr>
        <a:solidFill>
          <a:schemeClr val="accent6">
            <a:lumMod val="20000"/>
            <a:lumOff val="80000"/>
            <a:alpha val="90000"/>
          </a:schemeClr>
        </a:solidFill>
      </dgm:spPr>
      <dgm:t>
        <a:bodyPr/>
        <a:lstStyle/>
        <a:p>
          <a:r>
            <a:rPr lang="en-US" b="1" cap="none" spc="0" dirty="0">
              <a:ln w="1905"/>
              <a:solidFill>
                <a:srgbClr val="000000"/>
              </a:solidFill>
              <a:effectLst>
                <a:innerShdw blurRad="69850" dist="43180" dir="5400000">
                  <a:srgbClr val="000000">
                    <a:alpha val="65000"/>
                  </a:srgbClr>
                </a:innerShdw>
              </a:effectLst>
            </a:rPr>
            <a:t>Key Details</a:t>
          </a:r>
        </a:p>
      </dgm:t>
    </dgm:pt>
    <dgm:pt modelId="{F1DB4D09-B087-A14F-93A8-895EF0404424}" type="parTrans" cxnId="{1A5B908F-863B-4C49-8C18-937EDCE63F26}">
      <dgm:prSet/>
      <dgm:spPr/>
      <dgm:t>
        <a:bodyPr/>
        <a:lstStyle/>
        <a:p>
          <a:endParaRPr lang="en-US"/>
        </a:p>
      </dgm:t>
    </dgm:pt>
    <dgm:pt modelId="{A5BE1344-0DC3-7748-80A3-F801E13A19DA}" type="sibTrans" cxnId="{1A5B908F-863B-4C49-8C18-937EDCE63F26}">
      <dgm:prSet/>
      <dgm:spPr/>
      <dgm:t>
        <a:bodyPr/>
        <a:lstStyle/>
        <a:p>
          <a:endParaRPr lang="en-US"/>
        </a:p>
      </dgm:t>
    </dgm:pt>
    <dgm:pt modelId="{0CFCF5B2-7F49-074A-A7B9-C19C233D5593}">
      <dgm:prSet/>
      <dgm:spPr>
        <a:solidFill>
          <a:schemeClr val="accent6">
            <a:lumMod val="20000"/>
            <a:lumOff val="80000"/>
            <a:alpha val="90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r>
            <a:rPr lang="en-US" b="1" cap="none" spc="0" dirty="0">
              <a:ln w="1905"/>
              <a:solidFill>
                <a:srgbClr val="000000"/>
              </a:solidFill>
              <a:effectLst>
                <a:innerShdw blurRad="69850" dist="43180" dir="5400000">
                  <a:srgbClr val="000000">
                    <a:alpha val="65000"/>
                  </a:srgbClr>
                </a:innerShdw>
              </a:effectLst>
            </a:rPr>
            <a:t>General Understandings</a:t>
          </a:r>
        </a:p>
      </dgm:t>
    </dgm:pt>
    <dgm:pt modelId="{6E0239F7-2A6A-404B-B6B0-F2CF89EB0D2F}" type="parTrans" cxnId="{19AF8177-1502-A84B-B090-ABE4BA9C1A7F}">
      <dgm:prSet/>
      <dgm:spPr/>
      <dgm:t>
        <a:bodyPr/>
        <a:lstStyle/>
        <a:p>
          <a:endParaRPr lang="en-US"/>
        </a:p>
      </dgm:t>
    </dgm:pt>
    <dgm:pt modelId="{96A0D5DE-215A-5747-93CB-B6831671FFC8}" type="sibTrans" cxnId="{19AF8177-1502-A84B-B090-ABE4BA9C1A7F}">
      <dgm:prSet/>
      <dgm:spPr/>
      <dgm:t>
        <a:bodyPr/>
        <a:lstStyle/>
        <a:p>
          <a:endParaRPr lang="en-US"/>
        </a:p>
      </dgm:t>
    </dgm:pt>
    <dgm:pt modelId="{759DBB84-B0DB-F043-84E9-BAB973251979}">
      <dgm:prSet/>
      <dgm:spPr>
        <a:solidFill>
          <a:schemeClr val="accent2">
            <a:lumMod val="40000"/>
            <a:lumOff val="60000"/>
            <a:alpha val="90000"/>
          </a:schemeClr>
        </a:solidFill>
      </dgm:spPr>
      <dgm:t>
        <a:bodyPr/>
        <a:lstStyle/>
        <a:p>
          <a:r>
            <a:rPr lang="en-US" b="1" dirty="0"/>
            <a:t>Vocab &amp; Text Structure</a:t>
          </a:r>
        </a:p>
      </dgm:t>
    </dgm:pt>
    <dgm:pt modelId="{DC6FD921-8F8C-F14E-9E88-B1649A9B3D84}" type="parTrans" cxnId="{063EA909-4845-A14E-9ED4-52B80291A8D6}">
      <dgm:prSet/>
      <dgm:spPr/>
      <dgm:t>
        <a:bodyPr/>
        <a:lstStyle/>
        <a:p>
          <a:endParaRPr lang="en-US"/>
        </a:p>
      </dgm:t>
    </dgm:pt>
    <dgm:pt modelId="{1416D7EF-8C6D-C54C-A777-4CE1FD25BBAB}" type="sibTrans" cxnId="{063EA909-4845-A14E-9ED4-52B80291A8D6}">
      <dgm:prSet/>
      <dgm:spPr/>
      <dgm:t>
        <a:bodyPr/>
        <a:lstStyle/>
        <a:p>
          <a:endParaRPr lang="en-US"/>
        </a:p>
      </dgm:t>
    </dgm:pt>
    <dgm:pt modelId="{3E424F75-8C38-1448-BD00-1DEFFB6F2558}" type="pres">
      <dgm:prSet presAssocID="{024A373D-023B-C748-861A-5A0718DA7175}" presName="compositeShape" presStyleCnt="0">
        <dgm:presLayoutVars>
          <dgm:dir/>
          <dgm:resizeHandles/>
        </dgm:presLayoutVars>
      </dgm:prSet>
      <dgm:spPr/>
    </dgm:pt>
    <dgm:pt modelId="{1495163C-DFF8-3C49-A33A-D8EAE30AA542}" type="pres">
      <dgm:prSet presAssocID="{024A373D-023B-C748-861A-5A0718DA7175}" presName="pyramid" presStyleLbl="node1" presStyleIdx="0" presStyleCnt="1" custLinFactNeighborX="10488"/>
      <dgm:spPr/>
    </dgm:pt>
    <dgm:pt modelId="{A3662652-3A20-4844-B402-271765084CA0}" type="pres">
      <dgm:prSet presAssocID="{024A373D-023B-C748-861A-5A0718DA7175}" presName="theList" presStyleCnt="0"/>
      <dgm:spPr/>
    </dgm:pt>
    <dgm:pt modelId="{8B71AC00-B6FC-1D4D-9D98-F5204AF18890}" type="pres">
      <dgm:prSet presAssocID="{C71FD838-BC21-C84F-ABB8-12AE4E3A6DA0}" presName="aNode" presStyleLbl="fgAcc1" presStyleIdx="0" presStyleCnt="6" custScaleY="264964" custLinFactY="452" custLinFactNeighborX="-35136" custLinFactNeighborY="100000">
        <dgm:presLayoutVars>
          <dgm:bulletEnabled val="1"/>
        </dgm:presLayoutVars>
      </dgm:prSet>
      <dgm:spPr/>
    </dgm:pt>
    <dgm:pt modelId="{7C401003-738D-7940-9CB7-7BF6D37C0299}" type="pres">
      <dgm:prSet presAssocID="{C71FD838-BC21-C84F-ABB8-12AE4E3A6DA0}" presName="aSpace" presStyleCnt="0"/>
      <dgm:spPr/>
    </dgm:pt>
    <dgm:pt modelId="{15BE54F6-B140-184E-8234-33BEAACB49A5}" type="pres">
      <dgm:prSet presAssocID="{0D165663-183F-7E4E-AF6D-FC34E38BEF4A}" presName="aNode" presStyleLbl="fgAcc1" presStyleIdx="1" presStyleCnt="6" custLinFactY="14368" custLinFactNeighborX="-33630" custLinFactNeighborY="100000">
        <dgm:presLayoutVars>
          <dgm:bulletEnabled val="1"/>
        </dgm:presLayoutVars>
      </dgm:prSet>
      <dgm:spPr/>
    </dgm:pt>
    <dgm:pt modelId="{543B393B-2D92-AC40-BC05-00C1EA03CA6D}" type="pres">
      <dgm:prSet presAssocID="{0D165663-183F-7E4E-AF6D-FC34E38BEF4A}" presName="aSpace" presStyleCnt="0"/>
      <dgm:spPr/>
    </dgm:pt>
    <dgm:pt modelId="{42C19DFF-2D9A-5643-AE58-D80A9A14D2EC}" type="pres">
      <dgm:prSet presAssocID="{1DB75B60-E6FF-F443-9EF8-CE35C693AF6B}" presName="aNode" presStyleLbl="fgAcc1" presStyleIdx="2" presStyleCnt="6" custLinFactY="28707" custLinFactNeighborX="-34634" custLinFactNeighborY="100000">
        <dgm:presLayoutVars>
          <dgm:bulletEnabled val="1"/>
        </dgm:presLayoutVars>
      </dgm:prSet>
      <dgm:spPr/>
    </dgm:pt>
    <dgm:pt modelId="{28471C83-1A82-5D4A-9565-8F1B8DAD69CC}" type="pres">
      <dgm:prSet presAssocID="{1DB75B60-E6FF-F443-9EF8-CE35C693AF6B}" presName="aSpace" presStyleCnt="0"/>
      <dgm:spPr/>
    </dgm:pt>
    <dgm:pt modelId="{37174BD3-A389-C347-8926-861C96041F9D}" type="pres">
      <dgm:prSet presAssocID="{759DBB84-B0DB-F043-84E9-BAB973251979}" presName="aNode" presStyleLbl="fgAcc1" presStyleIdx="3" presStyleCnt="6" custLinFactY="39660" custLinFactNeighborX="-35079" custLinFactNeighborY="100000">
        <dgm:presLayoutVars>
          <dgm:bulletEnabled val="1"/>
        </dgm:presLayoutVars>
      </dgm:prSet>
      <dgm:spPr/>
    </dgm:pt>
    <dgm:pt modelId="{E2635C50-016B-8346-A4FE-872774A3646E}" type="pres">
      <dgm:prSet presAssocID="{759DBB84-B0DB-F043-84E9-BAB973251979}" presName="aSpace" presStyleCnt="0"/>
      <dgm:spPr/>
    </dgm:pt>
    <dgm:pt modelId="{A378ED57-D1B6-DC40-800B-F48E0FAE9B34}" type="pres">
      <dgm:prSet presAssocID="{B13DBECD-B83A-3B45-9C98-9AA575F7C240}" presName="aNode" presStyleLbl="fgAcc1" presStyleIdx="4" presStyleCnt="6" custLinFactY="49844" custLinFactNeighborX="-35136" custLinFactNeighborY="100000">
        <dgm:presLayoutVars>
          <dgm:bulletEnabled val="1"/>
        </dgm:presLayoutVars>
      </dgm:prSet>
      <dgm:spPr/>
    </dgm:pt>
    <dgm:pt modelId="{A915E300-F0AC-6A4A-BBE1-BAE7ACF59C62}" type="pres">
      <dgm:prSet presAssocID="{B13DBECD-B83A-3B45-9C98-9AA575F7C240}" presName="aSpace" presStyleCnt="0"/>
      <dgm:spPr/>
    </dgm:pt>
    <dgm:pt modelId="{20ED39E7-6F07-7D4C-AF11-3983FAD7FBB0}" type="pres">
      <dgm:prSet presAssocID="{0CFCF5B2-7F49-074A-A7B9-C19C233D5593}" presName="aNode" presStyleLbl="fgAcc1" presStyleIdx="5" presStyleCnt="6" custLinFactY="66916" custLinFactNeighborX="-34633" custLinFactNeighborY="100000">
        <dgm:presLayoutVars>
          <dgm:bulletEnabled val="1"/>
        </dgm:presLayoutVars>
      </dgm:prSet>
      <dgm:spPr/>
    </dgm:pt>
    <dgm:pt modelId="{0D9D5C4E-8D89-284D-BFBD-47E21692A6C3}" type="pres">
      <dgm:prSet presAssocID="{0CFCF5B2-7F49-074A-A7B9-C19C233D5593}" presName="aSpace" presStyleCnt="0"/>
      <dgm:spPr/>
    </dgm:pt>
  </dgm:ptLst>
  <dgm:cxnLst>
    <dgm:cxn modelId="{8E2F8900-2AE5-A549-AD1D-7BB80D6A7DE6}" srcId="{024A373D-023B-C748-861A-5A0718DA7175}" destId="{C71FD838-BC21-C84F-ABB8-12AE4E3A6DA0}" srcOrd="0" destOrd="0" parTransId="{58B10A5A-8B75-3D40-8675-B54C2CAB91F8}" sibTransId="{5B0D3FA5-B278-FC49-80DA-25E676A3AEF5}"/>
    <dgm:cxn modelId="{063EA909-4845-A14E-9ED4-52B80291A8D6}" srcId="{024A373D-023B-C748-861A-5A0718DA7175}" destId="{759DBB84-B0DB-F043-84E9-BAB973251979}" srcOrd="3" destOrd="0" parTransId="{DC6FD921-8F8C-F14E-9E88-B1649A9B3D84}" sibTransId="{1416D7EF-8C6D-C54C-A777-4CE1FD25BBAB}"/>
    <dgm:cxn modelId="{52EDD222-23C5-5845-8685-746ADFFA2520}" type="presOf" srcId="{C71FD838-BC21-C84F-ABB8-12AE4E3A6DA0}" destId="{8B71AC00-B6FC-1D4D-9D98-F5204AF18890}" srcOrd="0" destOrd="0" presId="urn:microsoft.com/office/officeart/2005/8/layout/pyramid2"/>
    <dgm:cxn modelId="{B168584D-7A9C-BA48-9211-C83D374FD19A}" type="presOf" srcId="{0D165663-183F-7E4E-AF6D-FC34E38BEF4A}" destId="{15BE54F6-B140-184E-8234-33BEAACB49A5}" srcOrd="0" destOrd="0" presId="urn:microsoft.com/office/officeart/2005/8/layout/pyramid2"/>
    <dgm:cxn modelId="{0EB5A753-2919-A047-BC54-19BB6DC517CF}" type="presOf" srcId="{1DB75B60-E6FF-F443-9EF8-CE35C693AF6B}" destId="{42C19DFF-2D9A-5643-AE58-D80A9A14D2EC}" srcOrd="0" destOrd="0" presId="urn:microsoft.com/office/officeart/2005/8/layout/pyramid2"/>
    <dgm:cxn modelId="{134F506C-BD22-F544-BC3E-E4FC276B3587}" type="presOf" srcId="{0CFCF5B2-7F49-074A-A7B9-C19C233D5593}" destId="{20ED39E7-6F07-7D4C-AF11-3983FAD7FBB0}" srcOrd="0" destOrd="0" presId="urn:microsoft.com/office/officeart/2005/8/layout/pyramid2"/>
    <dgm:cxn modelId="{F8C03C70-C52C-A345-B613-433521FBE1E6}" type="presOf" srcId="{759DBB84-B0DB-F043-84E9-BAB973251979}" destId="{37174BD3-A389-C347-8926-861C96041F9D}" srcOrd="0" destOrd="0" presId="urn:microsoft.com/office/officeart/2005/8/layout/pyramid2"/>
    <dgm:cxn modelId="{19AF8177-1502-A84B-B090-ABE4BA9C1A7F}" srcId="{024A373D-023B-C748-861A-5A0718DA7175}" destId="{0CFCF5B2-7F49-074A-A7B9-C19C233D5593}" srcOrd="5" destOrd="0" parTransId="{6E0239F7-2A6A-404B-B6B0-F2CF89EB0D2F}" sibTransId="{96A0D5DE-215A-5747-93CB-B6831671FFC8}"/>
    <dgm:cxn modelId="{BDB6F979-A8CF-0746-A701-1C6F3F42C72D}" srcId="{024A373D-023B-C748-861A-5A0718DA7175}" destId="{0D165663-183F-7E4E-AF6D-FC34E38BEF4A}" srcOrd="1" destOrd="0" parTransId="{8C1B99AB-79E8-8042-B821-AE47F1F1842B}" sibTransId="{E4C7C5E5-6D4B-0144-B2E4-6A3CC96CA4D4}"/>
    <dgm:cxn modelId="{1A5B908F-863B-4C49-8C18-937EDCE63F26}" srcId="{024A373D-023B-C748-861A-5A0718DA7175}" destId="{B13DBECD-B83A-3B45-9C98-9AA575F7C240}" srcOrd="4" destOrd="0" parTransId="{F1DB4D09-B087-A14F-93A8-895EF0404424}" sibTransId="{A5BE1344-0DC3-7748-80A3-F801E13A19DA}"/>
    <dgm:cxn modelId="{E801AA95-6B81-214C-9814-A2C446D8B321}" type="presOf" srcId="{B13DBECD-B83A-3B45-9C98-9AA575F7C240}" destId="{A378ED57-D1B6-DC40-800B-F48E0FAE9B34}" srcOrd="0" destOrd="0" presId="urn:microsoft.com/office/officeart/2005/8/layout/pyramid2"/>
    <dgm:cxn modelId="{381FF0CC-8380-7344-80F9-2F8654799D5D}" srcId="{024A373D-023B-C748-861A-5A0718DA7175}" destId="{1DB75B60-E6FF-F443-9EF8-CE35C693AF6B}" srcOrd="2" destOrd="0" parTransId="{BBBEE8EA-5F39-2D4A-8C35-F3954BE79062}" sibTransId="{53EDF392-F826-C14D-95D3-FB3551EBF1E0}"/>
    <dgm:cxn modelId="{36D8FCFA-FC60-9D4C-A456-A3C2AF388276}" type="presOf" srcId="{024A373D-023B-C748-861A-5A0718DA7175}" destId="{3E424F75-8C38-1448-BD00-1DEFFB6F2558}" srcOrd="0" destOrd="0" presId="urn:microsoft.com/office/officeart/2005/8/layout/pyramid2"/>
    <dgm:cxn modelId="{A4075D9C-5334-794E-BA6B-FFA74B8EBAC1}" type="presParOf" srcId="{3E424F75-8C38-1448-BD00-1DEFFB6F2558}" destId="{1495163C-DFF8-3C49-A33A-D8EAE30AA542}" srcOrd="0" destOrd="0" presId="urn:microsoft.com/office/officeart/2005/8/layout/pyramid2"/>
    <dgm:cxn modelId="{36E3144B-7EA5-B94F-9679-BC0CDFED83ED}" type="presParOf" srcId="{3E424F75-8C38-1448-BD00-1DEFFB6F2558}" destId="{A3662652-3A20-4844-B402-271765084CA0}" srcOrd="1" destOrd="0" presId="urn:microsoft.com/office/officeart/2005/8/layout/pyramid2"/>
    <dgm:cxn modelId="{435FFFD9-B59F-1F40-AA8A-BB475903ADB4}" type="presParOf" srcId="{A3662652-3A20-4844-B402-271765084CA0}" destId="{8B71AC00-B6FC-1D4D-9D98-F5204AF18890}" srcOrd="0" destOrd="0" presId="urn:microsoft.com/office/officeart/2005/8/layout/pyramid2"/>
    <dgm:cxn modelId="{02CA7846-4305-7A44-BCF8-F27E3E4400FD}" type="presParOf" srcId="{A3662652-3A20-4844-B402-271765084CA0}" destId="{7C401003-738D-7940-9CB7-7BF6D37C0299}" srcOrd="1" destOrd="0" presId="urn:microsoft.com/office/officeart/2005/8/layout/pyramid2"/>
    <dgm:cxn modelId="{1A6DF579-CA9E-A549-AA07-0E8876178AE4}" type="presParOf" srcId="{A3662652-3A20-4844-B402-271765084CA0}" destId="{15BE54F6-B140-184E-8234-33BEAACB49A5}" srcOrd="2" destOrd="0" presId="urn:microsoft.com/office/officeart/2005/8/layout/pyramid2"/>
    <dgm:cxn modelId="{AA01DF85-26BF-AF45-8855-08CCBF41D34F}" type="presParOf" srcId="{A3662652-3A20-4844-B402-271765084CA0}" destId="{543B393B-2D92-AC40-BC05-00C1EA03CA6D}" srcOrd="3" destOrd="0" presId="urn:microsoft.com/office/officeart/2005/8/layout/pyramid2"/>
    <dgm:cxn modelId="{89CAE407-97FE-8E44-8E10-91DB0F800858}" type="presParOf" srcId="{A3662652-3A20-4844-B402-271765084CA0}" destId="{42C19DFF-2D9A-5643-AE58-D80A9A14D2EC}" srcOrd="4" destOrd="0" presId="urn:microsoft.com/office/officeart/2005/8/layout/pyramid2"/>
    <dgm:cxn modelId="{5B1CDC62-C862-494E-AB99-2AAEEEEA1D64}" type="presParOf" srcId="{A3662652-3A20-4844-B402-271765084CA0}" destId="{28471C83-1A82-5D4A-9565-8F1B8DAD69CC}" srcOrd="5" destOrd="0" presId="urn:microsoft.com/office/officeart/2005/8/layout/pyramid2"/>
    <dgm:cxn modelId="{558E2AFD-2A20-5345-91E6-3256EFCB962E}" type="presParOf" srcId="{A3662652-3A20-4844-B402-271765084CA0}" destId="{37174BD3-A389-C347-8926-861C96041F9D}" srcOrd="6" destOrd="0" presId="urn:microsoft.com/office/officeart/2005/8/layout/pyramid2"/>
    <dgm:cxn modelId="{E8BA9F7B-70DE-994A-9599-C018247D0BAA}" type="presParOf" srcId="{A3662652-3A20-4844-B402-271765084CA0}" destId="{E2635C50-016B-8346-A4FE-872774A3646E}" srcOrd="7" destOrd="0" presId="urn:microsoft.com/office/officeart/2005/8/layout/pyramid2"/>
    <dgm:cxn modelId="{6E292A5F-14C3-0F4E-B91B-9A21B4327B5E}" type="presParOf" srcId="{A3662652-3A20-4844-B402-271765084CA0}" destId="{A378ED57-D1B6-DC40-800B-F48E0FAE9B34}" srcOrd="8" destOrd="0" presId="urn:microsoft.com/office/officeart/2005/8/layout/pyramid2"/>
    <dgm:cxn modelId="{05560E46-EA95-534C-8FAE-ABF5D375EE1B}" type="presParOf" srcId="{A3662652-3A20-4844-B402-271765084CA0}" destId="{A915E300-F0AC-6A4A-BBE1-BAE7ACF59C62}" srcOrd="9" destOrd="0" presId="urn:microsoft.com/office/officeart/2005/8/layout/pyramid2"/>
    <dgm:cxn modelId="{537E380E-2B23-C941-90C0-B9D5DF3CC09A}" type="presParOf" srcId="{A3662652-3A20-4844-B402-271765084CA0}" destId="{20ED39E7-6F07-7D4C-AF11-3983FAD7FBB0}" srcOrd="10" destOrd="0" presId="urn:microsoft.com/office/officeart/2005/8/layout/pyramid2"/>
    <dgm:cxn modelId="{22CD7524-B73A-724E-B45F-C2127E8957E1}" type="presParOf" srcId="{A3662652-3A20-4844-B402-271765084CA0}" destId="{0D9D5C4E-8D89-284D-BFBD-47E21692A6C3}"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4A373D-023B-C748-861A-5A0718DA7175}" type="doc">
      <dgm:prSet loTypeId="urn:microsoft.com/office/officeart/2005/8/layout/pyramid2" loCatId="" qsTypeId="urn:microsoft.com/office/officeart/2005/8/quickstyle/simple4" qsCatId="simple" csTypeId="urn:microsoft.com/office/officeart/2005/8/colors/accent1_2" csCatId="accent1" phldr="1"/>
      <dgm:spPr/>
    </dgm:pt>
    <dgm:pt modelId="{C71FD838-BC21-C84F-ABB8-12AE4E3A6DA0}">
      <dgm:prSet phldrT="[Text]" custT="1"/>
      <dgm:spPr>
        <a:solidFill>
          <a:schemeClr val="accent4">
            <a:lumMod val="40000"/>
            <a:lumOff val="60000"/>
            <a:alpha val="90000"/>
          </a:schemeClr>
        </a:solidFill>
      </dgm:spPr>
      <dgm:t>
        <a:bodyPr/>
        <a:lstStyle/>
        <a:p>
          <a:r>
            <a:rPr lang="en-US" sz="1600" b="1" dirty="0"/>
            <a:t>Opinions/Arguments,</a:t>
          </a:r>
        </a:p>
        <a:p>
          <a:r>
            <a:rPr lang="en-US" sz="1600" b="1" dirty="0"/>
            <a:t> </a:t>
          </a:r>
          <a:r>
            <a:rPr lang="en-US" sz="1600" b="1" dirty="0" err="1"/>
            <a:t>Intertextual</a:t>
          </a:r>
          <a:r>
            <a:rPr lang="en-US" sz="1600" b="1" dirty="0"/>
            <a:t> Connections</a:t>
          </a:r>
        </a:p>
      </dgm:t>
    </dgm:pt>
    <dgm:pt modelId="{58B10A5A-8B75-3D40-8675-B54C2CAB91F8}" type="parTrans" cxnId="{8E2F8900-2AE5-A549-AD1D-7BB80D6A7DE6}">
      <dgm:prSet/>
      <dgm:spPr/>
      <dgm:t>
        <a:bodyPr/>
        <a:lstStyle/>
        <a:p>
          <a:endParaRPr lang="en-US"/>
        </a:p>
      </dgm:t>
    </dgm:pt>
    <dgm:pt modelId="{5B0D3FA5-B278-FC49-80DA-25E676A3AEF5}" type="sibTrans" cxnId="{8E2F8900-2AE5-A549-AD1D-7BB80D6A7DE6}">
      <dgm:prSet/>
      <dgm:spPr/>
      <dgm:t>
        <a:bodyPr/>
        <a:lstStyle/>
        <a:p>
          <a:endParaRPr lang="en-US"/>
        </a:p>
      </dgm:t>
    </dgm:pt>
    <dgm:pt modelId="{0D165663-183F-7E4E-AF6D-FC34E38BEF4A}">
      <dgm:prSet phldrT="[Text]"/>
      <dgm:spPr>
        <a:solidFill>
          <a:schemeClr val="accent4">
            <a:lumMod val="40000"/>
            <a:lumOff val="60000"/>
            <a:alpha val="90000"/>
          </a:schemeClr>
        </a:solidFill>
      </dgm:spPr>
      <dgm:t>
        <a:bodyPr/>
        <a:lstStyle/>
        <a:p>
          <a:r>
            <a:rPr lang="en-US" b="1" dirty="0"/>
            <a:t>Inferences</a:t>
          </a:r>
        </a:p>
      </dgm:t>
    </dgm:pt>
    <dgm:pt modelId="{8C1B99AB-79E8-8042-B821-AE47F1F1842B}" type="parTrans" cxnId="{BDB6F979-A8CF-0746-A701-1C6F3F42C72D}">
      <dgm:prSet/>
      <dgm:spPr/>
      <dgm:t>
        <a:bodyPr/>
        <a:lstStyle/>
        <a:p>
          <a:endParaRPr lang="en-US"/>
        </a:p>
      </dgm:t>
    </dgm:pt>
    <dgm:pt modelId="{E4C7C5E5-6D4B-0144-B2E4-6A3CC96CA4D4}" type="sibTrans" cxnId="{BDB6F979-A8CF-0746-A701-1C6F3F42C72D}">
      <dgm:prSet/>
      <dgm:spPr/>
      <dgm:t>
        <a:bodyPr/>
        <a:lstStyle/>
        <a:p>
          <a:endParaRPr lang="en-US"/>
        </a:p>
      </dgm:t>
    </dgm:pt>
    <dgm:pt modelId="{1DB75B60-E6FF-F443-9EF8-CE35C693AF6B}">
      <dgm:prSet/>
      <dgm:spPr>
        <a:solidFill>
          <a:schemeClr val="accent2">
            <a:lumMod val="40000"/>
            <a:lumOff val="60000"/>
            <a:alpha val="90000"/>
          </a:schemeClr>
        </a:solidFill>
      </dgm:spPr>
      <dgm:t>
        <a:bodyPr/>
        <a:lstStyle/>
        <a:p>
          <a:r>
            <a:rPr lang="en-US" b="1" dirty="0"/>
            <a:t>Author’s Craft and Purpose</a:t>
          </a:r>
        </a:p>
      </dgm:t>
    </dgm:pt>
    <dgm:pt modelId="{BBBEE8EA-5F39-2D4A-8C35-F3954BE79062}" type="parTrans" cxnId="{381FF0CC-8380-7344-80F9-2F8654799D5D}">
      <dgm:prSet/>
      <dgm:spPr/>
      <dgm:t>
        <a:bodyPr/>
        <a:lstStyle/>
        <a:p>
          <a:endParaRPr lang="en-US"/>
        </a:p>
      </dgm:t>
    </dgm:pt>
    <dgm:pt modelId="{53EDF392-F826-C14D-95D3-FB3551EBF1E0}" type="sibTrans" cxnId="{381FF0CC-8380-7344-80F9-2F8654799D5D}">
      <dgm:prSet/>
      <dgm:spPr/>
      <dgm:t>
        <a:bodyPr/>
        <a:lstStyle/>
        <a:p>
          <a:endParaRPr lang="en-US"/>
        </a:p>
      </dgm:t>
    </dgm:pt>
    <dgm:pt modelId="{B13DBECD-B83A-3B45-9C98-9AA575F7C240}">
      <dgm:prSet/>
      <dgm:spPr>
        <a:solidFill>
          <a:schemeClr val="accent6">
            <a:lumMod val="20000"/>
            <a:lumOff val="80000"/>
            <a:alpha val="90000"/>
          </a:schemeClr>
        </a:solidFill>
      </dgm:spPr>
      <dgm:t>
        <a:bodyPr/>
        <a:lstStyle/>
        <a:p>
          <a:r>
            <a:rPr lang="en-US" b="1" cap="none" spc="0" dirty="0">
              <a:ln w="1905"/>
              <a:solidFill>
                <a:srgbClr val="000000"/>
              </a:solidFill>
              <a:effectLst>
                <a:innerShdw blurRad="69850" dist="43180" dir="5400000">
                  <a:srgbClr val="000000">
                    <a:alpha val="65000"/>
                  </a:srgbClr>
                </a:innerShdw>
              </a:effectLst>
            </a:rPr>
            <a:t>Key Details</a:t>
          </a:r>
        </a:p>
      </dgm:t>
    </dgm:pt>
    <dgm:pt modelId="{F1DB4D09-B087-A14F-93A8-895EF0404424}" type="parTrans" cxnId="{1A5B908F-863B-4C49-8C18-937EDCE63F26}">
      <dgm:prSet/>
      <dgm:spPr/>
      <dgm:t>
        <a:bodyPr/>
        <a:lstStyle/>
        <a:p>
          <a:endParaRPr lang="en-US"/>
        </a:p>
      </dgm:t>
    </dgm:pt>
    <dgm:pt modelId="{A5BE1344-0DC3-7748-80A3-F801E13A19DA}" type="sibTrans" cxnId="{1A5B908F-863B-4C49-8C18-937EDCE63F26}">
      <dgm:prSet/>
      <dgm:spPr/>
      <dgm:t>
        <a:bodyPr/>
        <a:lstStyle/>
        <a:p>
          <a:endParaRPr lang="en-US"/>
        </a:p>
      </dgm:t>
    </dgm:pt>
    <dgm:pt modelId="{0CFCF5B2-7F49-074A-A7B9-C19C233D5593}">
      <dgm:prSet/>
      <dgm:spPr>
        <a:solidFill>
          <a:schemeClr val="accent6">
            <a:lumMod val="20000"/>
            <a:lumOff val="80000"/>
            <a:alpha val="90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r>
            <a:rPr lang="en-US" b="1" cap="none" spc="0" dirty="0">
              <a:ln w="1905"/>
              <a:solidFill>
                <a:srgbClr val="000000"/>
              </a:solidFill>
              <a:effectLst>
                <a:innerShdw blurRad="69850" dist="43180" dir="5400000">
                  <a:srgbClr val="000000">
                    <a:alpha val="65000"/>
                  </a:srgbClr>
                </a:innerShdw>
              </a:effectLst>
            </a:rPr>
            <a:t>General Understandings</a:t>
          </a:r>
        </a:p>
      </dgm:t>
    </dgm:pt>
    <dgm:pt modelId="{6E0239F7-2A6A-404B-B6B0-F2CF89EB0D2F}" type="parTrans" cxnId="{19AF8177-1502-A84B-B090-ABE4BA9C1A7F}">
      <dgm:prSet/>
      <dgm:spPr/>
      <dgm:t>
        <a:bodyPr/>
        <a:lstStyle/>
        <a:p>
          <a:endParaRPr lang="en-US"/>
        </a:p>
      </dgm:t>
    </dgm:pt>
    <dgm:pt modelId="{96A0D5DE-215A-5747-93CB-B6831671FFC8}" type="sibTrans" cxnId="{19AF8177-1502-A84B-B090-ABE4BA9C1A7F}">
      <dgm:prSet/>
      <dgm:spPr/>
      <dgm:t>
        <a:bodyPr/>
        <a:lstStyle/>
        <a:p>
          <a:endParaRPr lang="en-US"/>
        </a:p>
      </dgm:t>
    </dgm:pt>
    <dgm:pt modelId="{759DBB84-B0DB-F043-84E9-BAB973251979}">
      <dgm:prSet/>
      <dgm:spPr>
        <a:solidFill>
          <a:schemeClr val="accent2">
            <a:lumMod val="40000"/>
            <a:lumOff val="60000"/>
            <a:alpha val="90000"/>
          </a:schemeClr>
        </a:solidFill>
      </dgm:spPr>
      <dgm:t>
        <a:bodyPr/>
        <a:lstStyle/>
        <a:p>
          <a:r>
            <a:rPr lang="en-US" b="1" dirty="0"/>
            <a:t>Vocab &amp; Text Structure</a:t>
          </a:r>
        </a:p>
      </dgm:t>
    </dgm:pt>
    <dgm:pt modelId="{DC6FD921-8F8C-F14E-9E88-B1649A9B3D84}" type="parTrans" cxnId="{063EA909-4845-A14E-9ED4-52B80291A8D6}">
      <dgm:prSet/>
      <dgm:spPr/>
      <dgm:t>
        <a:bodyPr/>
        <a:lstStyle/>
        <a:p>
          <a:endParaRPr lang="en-US"/>
        </a:p>
      </dgm:t>
    </dgm:pt>
    <dgm:pt modelId="{1416D7EF-8C6D-C54C-A777-4CE1FD25BBAB}" type="sibTrans" cxnId="{063EA909-4845-A14E-9ED4-52B80291A8D6}">
      <dgm:prSet/>
      <dgm:spPr/>
      <dgm:t>
        <a:bodyPr/>
        <a:lstStyle/>
        <a:p>
          <a:endParaRPr lang="en-US"/>
        </a:p>
      </dgm:t>
    </dgm:pt>
    <dgm:pt modelId="{3E424F75-8C38-1448-BD00-1DEFFB6F2558}" type="pres">
      <dgm:prSet presAssocID="{024A373D-023B-C748-861A-5A0718DA7175}" presName="compositeShape" presStyleCnt="0">
        <dgm:presLayoutVars>
          <dgm:dir/>
          <dgm:resizeHandles/>
        </dgm:presLayoutVars>
      </dgm:prSet>
      <dgm:spPr/>
    </dgm:pt>
    <dgm:pt modelId="{1495163C-DFF8-3C49-A33A-D8EAE30AA542}" type="pres">
      <dgm:prSet presAssocID="{024A373D-023B-C748-861A-5A0718DA7175}" presName="pyramid" presStyleLbl="node1" presStyleIdx="0" presStyleCnt="1" custLinFactNeighborX="10488"/>
      <dgm:spPr/>
    </dgm:pt>
    <dgm:pt modelId="{A3662652-3A20-4844-B402-271765084CA0}" type="pres">
      <dgm:prSet presAssocID="{024A373D-023B-C748-861A-5A0718DA7175}" presName="theList" presStyleCnt="0"/>
      <dgm:spPr/>
    </dgm:pt>
    <dgm:pt modelId="{8B71AC00-B6FC-1D4D-9D98-F5204AF18890}" type="pres">
      <dgm:prSet presAssocID="{C71FD838-BC21-C84F-ABB8-12AE4E3A6DA0}" presName="aNode" presStyleLbl="fgAcc1" presStyleIdx="0" presStyleCnt="6" custScaleY="264964" custLinFactY="452" custLinFactNeighborX="-35136" custLinFactNeighborY="100000">
        <dgm:presLayoutVars>
          <dgm:bulletEnabled val="1"/>
        </dgm:presLayoutVars>
      </dgm:prSet>
      <dgm:spPr/>
    </dgm:pt>
    <dgm:pt modelId="{7C401003-738D-7940-9CB7-7BF6D37C0299}" type="pres">
      <dgm:prSet presAssocID="{C71FD838-BC21-C84F-ABB8-12AE4E3A6DA0}" presName="aSpace" presStyleCnt="0"/>
      <dgm:spPr/>
    </dgm:pt>
    <dgm:pt modelId="{15BE54F6-B140-184E-8234-33BEAACB49A5}" type="pres">
      <dgm:prSet presAssocID="{0D165663-183F-7E4E-AF6D-FC34E38BEF4A}" presName="aNode" presStyleLbl="fgAcc1" presStyleIdx="1" presStyleCnt="6" custLinFactY="14368" custLinFactNeighborX="-33630" custLinFactNeighborY="100000">
        <dgm:presLayoutVars>
          <dgm:bulletEnabled val="1"/>
        </dgm:presLayoutVars>
      </dgm:prSet>
      <dgm:spPr/>
    </dgm:pt>
    <dgm:pt modelId="{543B393B-2D92-AC40-BC05-00C1EA03CA6D}" type="pres">
      <dgm:prSet presAssocID="{0D165663-183F-7E4E-AF6D-FC34E38BEF4A}" presName="aSpace" presStyleCnt="0"/>
      <dgm:spPr/>
    </dgm:pt>
    <dgm:pt modelId="{42C19DFF-2D9A-5643-AE58-D80A9A14D2EC}" type="pres">
      <dgm:prSet presAssocID="{1DB75B60-E6FF-F443-9EF8-CE35C693AF6B}" presName="aNode" presStyleLbl="fgAcc1" presStyleIdx="2" presStyleCnt="6" custLinFactY="28707" custLinFactNeighborX="-34634" custLinFactNeighborY="100000">
        <dgm:presLayoutVars>
          <dgm:bulletEnabled val="1"/>
        </dgm:presLayoutVars>
      </dgm:prSet>
      <dgm:spPr/>
    </dgm:pt>
    <dgm:pt modelId="{28471C83-1A82-5D4A-9565-8F1B8DAD69CC}" type="pres">
      <dgm:prSet presAssocID="{1DB75B60-E6FF-F443-9EF8-CE35C693AF6B}" presName="aSpace" presStyleCnt="0"/>
      <dgm:spPr/>
    </dgm:pt>
    <dgm:pt modelId="{37174BD3-A389-C347-8926-861C96041F9D}" type="pres">
      <dgm:prSet presAssocID="{759DBB84-B0DB-F043-84E9-BAB973251979}" presName="aNode" presStyleLbl="fgAcc1" presStyleIdx="3" presStyleCnt="6" custLinFactY="39660" custLinFactNeighborX="-35079" custLinFactNeighborY="100000">
        <dgm:presLayoutVars>
          <dgm:bulletEnabled val="1"/>
        </dgm:presLayoutVars>
      </dgm:prSet>
      <dgm:spPr/>
    </dgm:pt>
    <dgm:pt modelId="{E2635C50-016B-8346-A4FE-872774A3646E}" type="pres">
      <dgm:prSet presAssocID="{759DBB84-B0DB-F043-84E9-BAB973251979}" presName="aSpace" presStyleCnt="0"/>
      <dgm:spPr/>
    </dgm:pt>
    <dgm:pt modelId="{A378ED57-D1B6-DC40-800B-F48E0FAE9B34}" type="pres">
      <dgm:prSet presAssocID="{B13DBECD-B83A-3B45-9C98-9AA575F7C240}" presName="aNode" presStyleLbl="fgAcc1" presStyleIdx="4" presStyleCnt="6" custLinFactY="49844" custLinFactNeighborX="-35136" custLinFactNeighborY="100000">
        <dgm:presLayoutVars>
          <dgm:bulletEnabled val="1"/>
        </dgm:presLayoutVars>
      </dgm:prSet>
      <dgm:spPr/>
    </dgm:pt>
    <dgm:pt modelId="{A915E300-F0AC-6A4A-BBE1-BAE7ACF59C62}" type="pres">
      <dgm:prSet presAssocID="{B13DBECD-B83A-3B45-9C98-9AA575F7C240}" presName="aSpace" presStyleCnt="0"/>
      <dgm:spPr/>
    </dgm:pt>
    <dgm:pt modelId="{20ED39E7-6F07-7D4C-AF11-3983FAD7FBB0}" type="pres">
      <dgm:prSet presAssocID="{0CFCF5B2-7F49-074A-A7B9-C19C233D5593}" presName="aNode" presStyleLbl="fgAcc1" presStyleIdx="5" presStyleCnt="6" custLinFactY="66916" custLinFactNeighborX="-34633" custLinFactNeighborY="100000">
        <dgm:presLayoutVars>
          <dgm:bulletEnabled val="1"/>
        </dgm:presLayoutVars>
      </dgm:prSet>
      <dgm:spPr/>
    </dgm:pt>
    <dgm:pt modelId="{0D9D5C4E-8D89-284D-BFBD-47E21692A6C3}" type="pres">
      <dgm:prSet presAssocID="{0CFCF5B2-7F49-074A-A7B9-C19C233D5593}" presName="aSpace" presStyleCnt="0"/>
      <dgm:spPr/>
    </dgm:pt>
  </dgm:ptLst>
  <dgm:cxnLst>
    <dgm:cxn modelId="{8E2F8900-2AE5-A549-AD1D-7BB80D6A7DE6}" srcId="{024A373D-023B-C748-861A-5A0718DA7175}" destId="{C71FD838-BC21-C84F-ABB8-12AE4E3A6DA0}" srcOrd="0" destOrd="0" parTransId="{58B10A5A-8B75-3D40-8675-B54C2CAB91F8}" sibTransId="{5B0D3FA5-B278-FC49-80DA-25E676A3AEF5}"/>
    <dgm:cxn modelId="{063EA909-4845-A14E-9ED4-52B80291A8D6}" srcId="{024A373D-023B-C748-861A-5A0718DA7175}" destId="{759DBB84-B0DB-F043-84E9-BAB973251979}" srcOrd="3" destOrd="0" parTransId="{DC6FD921-8F8C-F14E-9E88-B1649A9B3D84}" sibTransId="{1416D7EF-8C6D-C54C-A777-4CE1FD25BBAB}"/>
    <dgm:cxn modelId="{52EDD222-23C5-5845-8685-746ADFFA2520}" type="presOf" srcId="{C71FD838-BC21-C84F-ABB8-12AE4E3A6DA0}" destId="{8B71AC00-B6FC-1D4D-9D98-F5204AF18890}" srcOrd="0" destOrd="0" presId="urn:microsoft.com/office/officeart/2005/8/layout/pyramid2"/>
    <dgm:cxn modelId="{B168584D-7A9C-BA48-9211-C83D374FD19A}" type="presOf" srcId="{0D165663-183F-7E4E-AF6D-FC34E38BEF4A}" destId="{15BE54F6-B140-184E-8234-33BEAACB49A5}" srcOrd="0" destOrd="0" presId="urn:microsoft.com/office/officeart/2005/8/layout/pyramid2"/>
    <dgm:cxn modelId="{0EB5A753-2919-A047-BC54-19BB6DC517CF}" type="presOf" srcId="{1DB75B60-E6FF-F443-9EF8-CE35C693AF6B}" destId="{42C19DFF-2D9A-5643-AE58-D80A9A14D2EC}" srcOrd="0" destOrd="0" presId="urn:microsoft.com/office/officeart/2005/8/layout/pyramid2"/>
    <dgm:cxn modelId="{134F506C-BD22-F544-BC3E-E4FC276B3587}" type="presOf" srcId="{0CFCF5B2-7F49-074A-A7B9-C19C233D5593}" destId="{20ED39E7-6F07-7D4C-AF11-3983FAD7FBB0}" srcOrd="0" destOrd="0" presId="urn:microsoft.com/office/officeart/2005/8/layout/pyramid2"/>
    <dgm:cxn modelId="{F8C03C70-C52C-A345-B613-433521FBE1E6}" type="presOf" srcId="{759DBB84-B0DB-F043-84E9-BAB973251979}" destId="{37174BD3-A389-C347-8926-861C96041F9D}" srcOrd="0" destOrd="0" presId="urn:microsoft.com/office/officeart/2005/8/layout/pyramid2"/>
    <dgm:cxn modelId="{19AF8177-1502-A84B-B090-ABE4BA9C1A7F}" srcId="{024A373D-023B-C748-861A-5A0718DA7175}" destId="{0CFCF5B2-7F49-074A-A7B9-C19C233D5593}" srcOrd="5" destOrd="0" parTransId="{6E0239F7-2A6A-404B-B6B0-F2CF89EB0D2F}" sibTransId="{96A0D5DE-215A-5747-93CB-B6831671FFC8}"/>
    <dgm:cxn modelId="{BDB6F979-A8CF-0746-A701-1C6F3F42C72D}" srcId="{024A373D-023B-C748-861A-5A0718DA7175}" destId="{0D165663-183F-7E4E-AF6D-FC34E38BEF4A}" srcOrd="1" destOrd="0" parTransId="{8C1B99AB-79E8-8042-B821-AE47F1F1842B}" sibTransId="{E4C7C5E5-6D4B-0144-B2E4-6A3CC96CA4D4}"/>
    <dgm:cxn modelId="{1A5B908F-863B-4C49-8C18-937EDCE63F26}" srcId="{024A373D-023B-C748-861A-5A0718DA7175}" destId="{B13DBECD-B83A-3B45-9C98-9AA575F7C240}" srcOrd="4" destOrd="0" parTransId="{F1DB4D09-B087-A14F-93A8-895EF0404424}" sibTransId="{A5BE1344-0DC3-7748-80A3-F801E13A19DA}"/>
    <dgm:cxn modelId="{E801AA95-6B81-214C-9814-A2C446D8B321}" type="presOf" srcId="{B13DBECD-B83A-3B45-9C98-9AA575F7C240}" destId="{A378ED57-D1B6-DC40-800B-F48E0FAE9B34}" srcOrd="0" destOrd="0" presId="urn:microsoft.com/office/officeart/2005/8/layout/pyramid2"/>
    <dgm:cxn modelId="{381FF0CC-8380-7344-80F9-2F8654799D5D}" srcId="{024A373D-023B-C748-861A-5A0718DA7175}" destId="{1DB75B60-E6FF-F443-9EF8-CE35C693AF6B}" srcOrd="2" destOrd="0" parTransId="{BBBEE8EA-5F39-2D4A-8C35-F3954BE79062}" sibTransId="{53EDF392-F826-C14D-95D3-FB3551EBF1E0}"/>
    <dgm:cxn modelId="{36D8FCFA-FC60-9D4C-A456-A3C2AF388276}" type="presOf" srcId="{024A373D-023B-C748-861A-5A0718DA7175}" destId="{3E424F75-8C38-1448-BD00-1DEFFB6F2558}" srcOrd="0" destOrd="0" presId="urn:microsoft.com/office/officeart/2005/8/layout/pyramid2"/>
    <dgm:cxn modelId="{A4075D9C-5334-794E-BA6B-FFA74B8EBAC1}" type="presParOf" srcId="{3E424F75-8C38-1448-BD00-1DEFFB6F2558}" destId="{1495163C-DFF8-3C49-A33A-D8EAE30AA542}" srcOrd="0" destOrd="0" presId="urn:microsoft.com/office/officeart/2005/8/layout/pyramid2"/>
    <dgm:cxn modelId="{36E3144B-7EA5-B94F-9679-BC0CDFED83ED}" type="presParOf" srcId="{3E424F75-8C38-1448-BD00-1DEFFB6F2558}" destId="{A3662652-3A20-4844-B402-271765084CA0}" srcOrd="1" destOrd="0" presId="urn:microsoft.com/office/officeart/2005/8/layout/pyramid2"/>
    <dgm:cxn modelId="{435FFFD9-B59F-1F40-AA8A-BB475903ADB4}" type="presParOf" srcId="{A3662652-3A20-4844-B402-271765084CA0}" destId="{8B71AC00-B6FC-1D4D-9D98-F5204AF18890}" srcOrd="0" destOrd="0" presId="urn:microsoft.com/office/officeart/2005/8/layout/pyramid2"/>
    <dgm:cxn modelId="{02CA7846-4305-7A44-BCF8-F27E3E4400FD}" type="presParOf" srcId="{A3662652-3A20-4844-B402-271765084CA0}" destId="{7C401003-738D-7940-9CB7-7BF6D37C0299}" srcOrd="1" destOrd="0" presId="urn:microsoft.com/office/officeart/2005/8/layout/pyramid2"/>
    <dgm:cxn modelId="{1A6DF579-CA9E-A549-AA07-0E8876178AE4}" type="presParOf" srcId="{A3662652-3A20-4844-B402-271765084CA0}" destId="{15BE54F6-B140-184E-8234-33BEAACB49A5}" srcOrd="2" destOrd="0" presId="urn:microsoft.com/office/officeart/2005/8/layout/pyramid2"/>
    <dgm:cxn modelId="{AA01DF85-26BF-AF45-8855-08CCBF41D34F}" type="presParOf" srcId="{A3662652-3A20-4844-B402-271765084CA0}" destId="{543B393B-2D92-AC40-BC05-00C1EA03CA6D}" srcOrd="3" destOrd="0" presId="urn:microsoft.com/office/officeart/2005/8/layout/pyramid2"/>
    <dgm:cxn modelId="{89CAE407-97FE-8E44-8E10-91DB0F800858}" type="presParOf" srcId="{A3662652-3A20-4844-B402-271765084CA0}" destId="{42C19DFF-2D9A-5643-AE58-D80A9A14D2EC}" srcOrd="4" destOrd="0" presId="urn:microsoft.com/office/officeart/2005/8/layout/pyramid2"/>
    <dgm:cxn modelId="{5B1CDC62-C862-494E-AB99-2AAEEEEA1D64}" type="presParOf" srcId="{A3662652-3A20-4844-B402-271765084CA0}" destId="{28471C83-1A82-5D4A-9565-8F1B8DAD69CC}" srcOrd="5" destOrd="0" presId="urn:microsoft.com/office/officeart/2005/8/layout/pyramid2"/>
    <dgm:cxn modelId="{558E2AFD-2A20-5345-91E6-3256EFCB962E}" type="presParOf" srcId="{A3662652-3A20-4844-B402-271765084CA0}" destId="{37174BD3-A389-C347-8926-861C96041F9D}" srcOrd="6" destOrd="0" presId="urn:microsoft.com/office/officeart/2005/8/layout/pyramid2"/>
    <dgm:cxn modelId="{E8BA9F7B-70DE-994A-9599-C018247D0BAA}" type="presParOf" srcId="{A3662652-3A20-4844-B402-271765084CA0}" destId="{E2635C50-016B-8346-A4FE-872774A3646E}" srcOrd="7" destOrd="0" presId="urn:microsoft.com/office/officeart/2005/8/layout/pyramid2"/>
    <dgm:cxn modelId="{6E292A5F-14C3-0F4E-B91B-9A21B4327B5E}" type="presParOf" srcId="{A3662652-3A20-4844-B402-271765084CA0}" destId="{A378ED57-D1B6-DC40-800B-F48E0FAE9B34}" srcOrd="8" destOrd="0" presId="urn:microsoft.com/office/officeart/2005/8/layout/pyramid2"/>
    <dgm:cxn modelId="{05560E46-EA95-534C-8FAE-ABF5D375EE1B}" type="presParOf" srcId="{A3662652-3A20-4844-B402-271765084CA0}" destId="{A915E300-F0AC-6A4A-BBE1-BAE7ACF59C62}" srcOrd="9" destOrd="0" presId="urn:microsoft.com/office/officeart/2005/8/layout/pyramid2"/>
    <dgm:cxn modelId="{537E380E-2B23-C941-90C0-B9D5DF3CC09A}" type="presParOf" srcId="{A3662652-3A20-4844-B402-271765084CA0}" destId="{20ED39E7-6F07-7D4C-AF11-3983FAD7FBB0}" srcOrd="10" destOrd="0" presId="urn:microsoft.com/office/officeart/2005/8/layout/pyramid2"/>
    <dgm:cxn modelId="{22CD7524-B73A-724E-B45F-C2127E8957E1}" type="presParOf" srcId="{A3662652-3A20-4844-B402-271765084CA0}" destId="{0D9D5C4E-8D89-284D-BFBD-47E21692A6C3}"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5163C-DFF8-3C49-A33A-D8EAE30AA542}">
      <dsp:nvSpPr>
        <dsp:cNvPr id="0" name=""/>
        <dsp:cNvSpPr/>
      </dsp:nvSpPr>
      <dsp:spPr>
        <a:xfrm>
          <a:off x="2091265" y="0"/>
          <a:ext cx="4746171" cy="4746171"/>
        </a:xfrm>
        <a:prstGeom prst="triangle">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8B71AC00-B6FC-1D4D-9D98-F5204AF18890}">
      <dsp:nvSpPr>
        <dsp:cNvPr id="0" name=""/>
        <dsp:cNvSpPr/>
      </dsp:nvSpPr>
      <dsp:spPr>
        <a:xfrm>
          <a:off x="2882623" y="533692"/>
          <a:ext cx="3085011" cy="1197388"/>
        </a:xfrm>
        <a:prstGeom prst="roundRect">
          <a:avLst/>
        </a:prstGeom>
        <a:solidFill>
          <a:schemeClr val="accent4">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Opinions/Arguments,</a:t>
          </a:r>
        </a:p>
        <a:p>
          <a:pPr marL="0" lvl="0" indent="0" algn="ctr" defTabSz="711200">
            <a:lnSpc>
              <a:spcPct val="90000"/>
            </a:lnSpc>
            <a:spcBef>
              <a:spcPct val="0"/>
            </a:spcBef>
            <a:spcAft>
              <a:spcPct val="35000"/>
            </a:spcAft>
            <a:buNone/>
          </a:pPr>
          <a:r>
            <a:rPr lang="en-US" sz="1600" b="1" kern="1200" dirty="0"/>
            <a:t> </a:t>
          </a:r>
          <a:r>
            <a:rPr lang="en-US" sz="1600" b="1" kern="1200" dirty="0" err="1"/>
            <a:t>Intertextual</a:t>
          </a:r>
          <a:r>
            <a:rPr lang="en-US" sz="1600" b="1" kern="1200" dirty="0"/>
            <a:t> Connections</a:t>
          </a:r>
        </a:p>
      </dsp:txBody>
      <dsp:txXfrm>
        <a:off x="2941075" y="592144"/>
        <a:ext cx="2968107" cy="1080484"/>
      </dsp:txXfrm>
    </dsp:sp>
    <dsp:sp modelId="{15BE54F6-B140-184E-8234-33BEAACB49A5}">
      <dsp:nvSpPr>
        <dsp:cNvPr id="0" name=""/>
        <dsp:cNvSpPr/>
      </dsp:nvSpPr>
      <dsp:spPr>
        <a:xfrm>
          <a:off x="2929083" y="1850456"/>
          <a:ext cx="3085011" cy="451905"/>
        </a:xfrm>
        <a:prstGeom prst="roundRect">
          <a:avLst/>
        </a:prstGeom>
        <a:solidFill>
          <a:schemeClr val="accent4">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Inferences</a:t>
          </a:r>
        </a:p>
      </dsp:txBody>
      <dsp:txXfrm>
        <a:off x="2951143" y="1872516"/>
        <a:ext cx="3040891" cy="407785"/>
      </dsp:txXfrm>
    </dsp:sp>
    <dsp:sp modelId="{42C19DFF-2D9A-5643-AE58-D80A9A14D2EC}">
      <dsp:nvSpPr>
        <dsp:cNvPr id="0" name=""/>
        <dsp:cNvSpPr/>
      </dsp:nvSpPr>
      <dsp:spPr>
        <a:xfrm>
          <a:off x="2898109" y="2423649"/>
          <a:ext cx="3085011" cy="451905"/>
        </a:xfrm>
        <a:prstGeom prst="roundRect">
          <a:avLst/>
        </a:prstGeom>
        <a:solidFill>
          <a:schemeClr val="accent2">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Author’s Craft and Purpose</a:t>
          </a:r>
        </a:p>
      </dsp:txBody>
      <dsp:txXfrm>
        <a:off x="2920169" y="2445709"/>
        <a:ext cx="3040891" cy="407785"/>
      </dsp:txXfrm>
    </dsp:sp>
    <dsp:sp modelId="{37174BD3-A389-C347-8926-861C96041F9D}">
      <dsp:nvSpPr>
        <dsp:cNvPr id="0" name=""/>
        <dsp:cNvSpPr/>
      </dsp:nvSpPr>
      <dsp:spPr>
        <a:xfrm>
          <a:off x="2884381" y="2981540"/>
          <a:ext cx="3085011" cy="451905"/>
        </a:xfrm>
        <a:prstGeom prst="roundRect">
          <a:avLst/>
        </a:prstGeom>
        <a:solidFill>
          <a:schemeClr val="accent2">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Vocab &amp; Text Structure</a:t>
          </a:r>
        </a:p>
      </dsp:txBody>
      <dsp:txXfrm>
        <a:off x="2906441" y="3003600"/>
        <a:ext cx="3040891" cy="407785"/>
      </dsp:txXfrm>
    </dsp:sp>
    <dsp:sp modelId="{A378ED57-D1B6-DC40-800B-F48E0FAE9B34}">
      <dsp:nvSpPr>
        <dsp:cNvPr id="0" name=""/>
        <dsp:cNvSpPr/>
      </dsp:nvSpPr>
      <dsp:spPr>
        <a:xfrm>
          <a:off x="2882623" y="3535956"/>
          <a:ext cx="3085011" cy="451905"/>
        </a:xfrm>
        <a:prstGeom prst="roundRect">
          <a:avLst/>
        </a:prstGeom>
        <a:solidFill>
          <a:schemeClr val="accent6">
            <a:lumMod val="20000"/>
            <a:lumOff val="8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dirty="0">
              <a:ln w="1905"/>
              <a:solidFill>
                <a:srgbClr val="000000"/>
              </a:solidFill>
              <a:effectLst>
                <a:innerShdw blurRad="69850" dist="43180" dir="5400000">
                  <a:srgbClr val="000000">
                    <a:alpha val="65000"/>
                  </a:srgbClr>
                </a:innerShdw>
              </a:effectLst>
            </a:rPr>
            <a:t>Key Details</a:t>
          </a:r>
        </a:p>
      </dsp:txBody>
      <dsp:txXfrm>
        <a:off x="2904683" y="3558016"/>
        <a:ext cx="3040891" cy="407785"/>
      </dsp:txXfrm>
    </dsp:sp>
    <dsp:sp modelId="{20ED39E7-6F07-7D4C-AF11-3983FAD7FBB0}">
      <dsp:nvSpPr>
        <dsp:cNvPr id="0" name=""/>
        <dsp:cNvSpPr/>
      </dsp:nvSpPr>
      <dsp:spPr>
        <a:xfrm>
          <a:off x="2898140" y="4121500"/>
          <a:ext cx="3085011" cy="451905"/>
        </a:xfrm>
        <a:prstGeom prst="roundRect">
          <a:avLst/>
        </a:prstGeom>
        <a:solidFill>
          <a:schemeClr val="accent6">
            <a:lumMod val="20000"/>
            <a:lumOff val="8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marL="0" lvl="0" indent="0" algn="ctr" defTabSz="800100">
            <a:lnSpc>
              <a:spcPct val="90000"/>
            </a:lnSpc>
            <a:spcBef>
              <a:spcPct val="0"/>
            </a:spcBef>
            <a:spcAft>
              <a:spcPct val="35000"/>
            </a:spcAft>
            <a:buNone/>
          </a:pPr>
          <a:r>
            <a:rPr lang="en-US" sz="1800" b="1" kern="1200" cap="none" spc="0" dirty="0">
              <a:ln w="1905"/>
              <a:solidFill>
                <a:srgbClr val="000000"/>
              </a:solidFill>
              <a:effectLst>
                <a:innerShdw blurRad="69850" dist="43180" dir="5400000">
                  <a:srgbClr val="000000">
                    <a:alpha val="65000"/>
                  </a:srgbClr>
                </a:innerShdw>
              </a:effectLst>
            </a:rPr>
            <a:t>General Understandings</a:t>
          </a:r>
        </a:p>
      </dsp:txBody>
      <dsp:txXfrm>
        <a:off x="2920200" y="4143560"/>
        <a:ext cx="3040891" cy="4077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5163C-DFF8-3C49-A33A-D8EAE30AA542}">
      <dsp:nvSpPr>
        <dsp:cNvPr id="0" name=""/>
        <dsp:cNvSpPr/>
      </dsp:nvSpPr>
      <dsp:spPr>
        <a:xfrm>
          <a:off x="2091265" y="0"/>
          <a:ext cx="4746171" cy="4746171"/>
        </a:xfrm>
        <a:prstGeom prst="triangle">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8B71AC00-B6FC-1D4D-9D98-F5204AF18890}">
      <dsp:nvSpPr>
        <dsp:cNvPr id="0" name=""/>
        <dsp:cNvSpPr/>
      </dsp:nvSpPr>
      <dsp:spPr>
        <a:xfrm>
          <a:off x="2882623" y="533692"/>
          <a:ext cx="3085011" cy="1197388"/>
        </a:xfrm>
        <a:prstGeom prst="roundRect">
          <a:avLst/>
        </a:prstGeom>
        <a:solidFill>
          <a:schemeClr val="accent4">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Opinions/Arguments,</a:t>
          </a:r>
        </a:p>
        <a:p>
          <a:pPr marL="0" lvl="0" indent="0" algn="ctr" defTabSz="711200">
            <a:lnSpc>
              <a:spcPct val="90000"/>
            </a:lnSpc>
            <a:spcBef>
              <a:spcPct val="0"/>
            </a:spcBef>
            <a:spcAft>
              <a:spcPct val="35000"/>
            </a:spcAft>
            <a:buNone/>
          </a:pPr>
          <a:r>
            <a:rPr lang="en-US" sz="1600" b="1" kern="1200" dirty="0"/>
            <a:t> </a:t>
          </a:r>
          <a:r>
            <a:rPr lang="en-US" sz="1600" b="1" kern="1200" dirty="0" err="1"/>
            <a:t>Intertextual</a:t>
          </a:r>
          <a:r>
            <a:rPr lang="en-US" sz="1600" b="1" kern="1200" dirty="0"/>
            <a:t> Connections</a:t>
          </a:r>
        </a:p>
      </dsp:txBody>
      <dsp:txXfrm>
        <a:off x="2941075" y="592144"/>
        <a:ext cx="2968107" cy="1080484"/>
      </dsp:txXfrm>
    </dsp:sp>
    <dsp:sp modelId="{15BE54F6-B140-184E-8234-33BEAACB49A5}">
      <dsp:nvSpPr>
        <dsp:cNvPr id="0" name=""/>
        <dsp:cNvSpPr/>
      </dsp:nvSpPr>
      <dsp:spPr>
        <a:xfrm>
          <a:off x="2929083" y="1850456"/>
          <a:ext cx="3085011" cy="451905"/>
        </a:xfrm>
        <a:prstGeom prst="roundRect">
          <a:avLst/>
        </a:prstGeom>
        <a:solidFill>
          <a:schemeClr val="accent4">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Inferences</a:t>
          </a:r>
        </a:p>
      </dsp:txBody>
      <dsp:txXfrm>
        <a:off x="2951143" y="1872516"/>
        <a:ext cx="3040891" cy="407785"/>
      </dsp:txXfrm>
    </dsp:sp>
    <dsp:sp modelId="{42C19DFF-2D9A-5643-AE58-D80A9A14D2EC}">
      <dsp:nvSpPr>
        <dsp:cNvPr id="0" name=""/>
        <dsp:cNvSpPr/>
      </dsp:nvSpPr>
      <dsp:spPr>
        <a:xfrm>
          <a:off x="2898109" y="2423649"/>
          <a:ext cx="3085011" cy="451905"/>
        </a:xfrm>
        <a:prstGeom prst="roundRect">
          <a:avLst/>
        </a:prstGeom>
        <a:solidFill>
          <a:schemeClr val="accent2">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Author’s Craft and Purpose</a:t>
          </a:r>
        </a:p>
      </dsp:txBody>
      <dsp:txXfrm>
        <a:off x="2920169" y="2445709"/>
        <a:ext cx="3040891" cy="407785"/>
      </dsp:txXfrm>
    </dsp:sp>
    <dsp:sp modelId="{37174BD3-A389-C347-8926-861C96041F9D}">
      <dsp:nvSpPr>
        <dsp:cNvPr id="0" name=""/>
        <dsp:cNvSpPr/>
      </dsp:nvSpPr>
      <dsp:spPr>
        <a:xfrm>
          <a:off x="2884381" y="2981540"/>
          <a:ext cx="3085011" cy="451905"/>
        </a:xfrm>
        <a:prstGeom prst="roundRect">
          <a:avLst/>
        </a:prstGeom>
        <a:solidFill>
          <a:schemeClr val="accent2">
            <a:lumMod val="40000"/>
            <a:lumOff val="6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Vocab &amp; Text Structure</a:t>
          </a:r>
        </a:p>
      </dsp:txBody>
      <dsp:txXfrm>
        <a:off x="2906441" y="3003600"/>
        <a:ext cx="3040891" cy="407785"/>
      </dsp:txXfrm>
    </dsp:sp>
    <dsp:sp modelId="{A378ED57-D1B6-DC40-800B-F48E0FAE9B34}">
      <dsp:nvSpPr>
        <dsp:cNvPr id="0" name=""/>
        <dsp:cNvSpPr/>
      </dsp:nvSpPr>
      <dsp:spPr>
        <a:xfrm>
          <a:off x="2882623" y="3535956"/>
          <a:ext cx="3085011" cy="451905"/>
        </a:xfrm>
        <a:prstGeom prst="roundRect">
          <a:avLst/>
        </a:prstGeom>
        <a:solidFill>
          <a:schemeClr val="accent6">
            <a:lumMod val="20000"/>
            <a:lumOff val="8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dirty="0">
              <a:ln w="1905"/>
              <a:solidFill>
                <a:srgbClr val="000000"/>
              </a:solidFill>
              <a:effectLst>
                <a:innerShdw blurRad="69850" dist="43180" dir="5400000">
                  <a:srgbClr val="000000">
                    <a:alpha val="65000"/>
                  </a:srgbClr>
                </a:innerShdw>
              </a:effectLst>
            </a:rPr>
            <a:t>Key Details</a:t>
          </a:r>
        </a:p>
      </dsp:txBody>
      <dsp:txXfrm>
        <a:off x="2904683" y="3558016"/>
        <a:ext cx="3040891" cy="407785"/>
      </dsp:txXfrm>
    </dsp:sp>
    <dsp:sp modelId="{20ED39E7-6F07-7D4C-AF11-3983FAD7FBB0}">
      <dsp:nvSpPr>
        <dsp:cNvPr id="0" name=""/>
        <dsp:cNvSpPr/>
      </dsp:nvSpPr>
      <dsp:spPr>
        <a:xfrm>
          <a:off x="2898140" y="4121500"/>
          <a:ext cx="3085011" cy="451905"/>
        </a:xfrm>
        <a:prstGeom prst="roundRect">
          <a:avLst/>
        </a:prstGeom>
        <a:solidFill>
          <a:schemeClr val="accent6">
            <a:lumMod val="20000"/>
            <a:lumOff val="8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marL="0" lvl="0" indent="0" algn="ctr" defTabSz="800100">
            <a:lnSpc>
              <a:spcPct val="90000"/>
            </a:lnSpc>
            <a:spcBef>
              <a:spcPct val="0"/>
            </a:spcBef>
            <a:spcAft>
              <a:spcPct val="35000"/>
            </a:spcAft>
            <a:buNone/>
          </a:pPr>
          <a:r>
            <a:rPr lang="en-US" sz="1800" b="1" kern="1200" cap="none" spc="0" dirty="0">
              <a:ln w="1905"/>
              <a:solidFill>
                <a:srgbClr val="000000"/>
              </a:solidFill>
              <a:effectLst>
                <a:innerShdw blurRad="69850" dist="43180" dir="5400000">
                  <a:srgbClr val="000000">
                    <a:alpha val="65000"/>
                  </a:srgbClr>
                </a:innerShdw>
              </a:effectLst>
            </a:rPr>
            <a:t>General Understandings</a:t>
          </a:r>
        </a:p>
      </dsp:txBody>
      <dsp:txXfrm>
        <a:off x="2920200" y="4143560"/>
        <a:ext cx="3040891" cy="407785"/>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9T18:18:19.032"/>
    </inkml:context>
    <inkml:brush xml:id="br0">
      <inkml:brushProperty name="width" value="0.2" units="cm"/>
      <inkml:brushProperty name="height" value="0.2" units="cm"/>
    </inkml:brush>
  </inkml:definitions>
  <inkml:trace contextRef="#ctx0" brushRef="#br0">0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9T18:27:05.925"/>
    </inkml:context>
    <inkml:brush xml:id="br0">
      <inkml:brushProperty name="width" value="0.2" units="cm"/>
      <inkml:brushProperty name="height" value="0.2" units="cm"/>
    </inkml:brush>
  </inkml:definitions>
  <inkml:trace contextRef="#ctx0" brushRef="#br0">0 175 24575,'0'-31'0,"0"3"0,0 3 0,0 3 0,0 6 0,0 2 0,2 6 0,1 3 0,2 2 0,2 6 0,-1-3 0,1 3 0,-2-1 0,0 0 0,0 0 0,-1 1 0,2-1 0,-1 0 0,0 1 0,2-1 0,-2 1 0,0 0 0,0-1 0,-1 1 0,4-1 0,-4 1 0,2 1 0,-1-2 0,-1 1 0,3-1 0,-1-1 0,0 3 0,-2-1 0,-1 1 0,0 2 0,1-2 0,0 0 0,1-2 0,0-1 0,2-1 0,0 0 0,-1 0 0,-1-1 0,-1-7 0,-3 1 0,0-3 0,3 5 0,1 3 0,1 2 0,1 0 0,-2-1 0,-2-4 0,-1-2 0,-2-1 0,0 0 0,0 1 0,0 0 0,0 0 0,0 0 0,0 1 0,0 2 0,0 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9T18:27:08.784"/>
    </inkml:context>
    <inkml:brush xml:id="br0">
      <inkml:brushProperty name="width" value="0.2" units="cm"/>
      <inkml:brushProperty name="height" value="0.2" units="cm"/>
    </inkml:brush>
  </inkml:definitions>
  <inkml:trace contextRef="#ctx0" brushRef="#br0">1 0 24575,'0'0'0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9T18:27:11.060"/>
    </inkml:context>
    <inkml:brush xml:id="br0">
      <inkml:brushProperty name="width" value="0.2" units="cm"/>
      <inkml:brushProperty name="height" value="0.2" units="cm"/>
    </inkml:brush>
  </inkml:definitions>
  <inkml:trace contextRef="#ctx0" brushRef="#br0">1 1 24575,'0'0'0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9T18:27:13.344"/>
    </inkml:context>
    <inkml:brush xml:id="br0">
      <inkml:brushProperty name="width" value="0.2" units="cm"/>
      <inkml:brushProperty name="height" value="0.2" units="cm"/>
    </inkml:brush>
  </inkml:definitions>
  <inkml:trace contextRef="#ctx0" brushRef="#br0">0 1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9T18:27:21.782"/>
    </inkml:context>
    <inkml:brush xml:id="br0">
      <inkml:brushProperty name="width" value="0.2" units="cm"/>
      <inkml:brushProperty name="height" value="0.2" units="cm"/>
    </inkml:brush>
  </inkml:definitions>
  <inkml:trace contextRef="#ctx0" brushRef="#br0">1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AB6350-8CEC-A640-9986-2AC51855B1EE}" type="datetimeFigureOut">
              <a:rPr lang="en-US" smtClean="0"/>
              <a:t>3/3/25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D70260-9564-1B4F-A97A-47B69FF3DDF1}" type="slidenum">
              <a:rPr lang="en-US" smtClean="0"/>
              <a:t>‹#›</a:t>
            </a:fld>
            <a:endParaRPr lang="en-US"/>
          </a:p>
        </p:txBody>
      </p:sp>
    </p:spTree>
    <p:extLst>
      <p:ext uri="{BB962C8B-B14F-4D97-AF65-F5344CB8AC3E}">
        <p14:creationId xmlns:p14="http://schemas.microsoft.com/office/powerpoint/2010/main" val="435070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Times New Roman" panose="02020603050405020304" pitchFamily="18" charset="0"/>
              </a:rPr>
              <a:t>Do these students seem like kids who don’t care about school? Do they seem like they are unmotivated or unwilling to learn? No. How many of your students would identify with these statements? By the time students reach middle and high school, many have developed negative identities about themselves as learners: slow learner, poor reader, struggling student. Notice the number of students who think learning is supposed to be easy, who think needing help or extra time is a mark of shame, or who believe that struggle is a sign of weakness.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Times New Roman" panose="02020603050405020304" pitchFamily="18" charset="0"/>
              </a:rPr>
              <a:t>Presenter: Give participants 2-3 minutes to discuss what they think their students would say.  Have a group share out.</a:t>
            </a:r>
            <a:endParaRPr lang="en-US" sz="1800" b="1"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1909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26</a:t>
            </a:fld>
            <a:endParaRPr lang="en-US"/>
          </a:p>
        </p:txBody>
      </p:sp>
    </p:spTree>
    <p:extLst>
      <p:ext uri="{BB962C8B-B14F-4D97-AF65-F5344CB8AC3E}">
        <p14:creationId xmlns:p14="http://schemas.microsoft.com/office/powerpoint/2010/main" val="687550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Researchers and educators have long wrestled with the question of how best to teach their clients be they humans, non-human animals or machines. Here, we examine the role of a single variable, the difficulty of training, on the rate of learning. In many situations we find that there is a sweet spot in which training is neither too easy nor too hard, and where learning progresses most quickly. We derive conditions for this sweet spot for a broad class of learning algorithms in the context of binary classification tasks. For all of these stochastic gradient-descent based learning algorithms, we find that the optimal error rate for training is around 15.87% or, conversely, that the optimal training accuracy is about 85%. We demonstrate the efficacy of this ‘Eighty Five Percent Rule’ for artificial neural networks used in AI and biologically plausible neural networks thought to describe animal learning.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F01CEB-9E9F-044B-B625-35D47637CFE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4785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Whenstudents</a:t>
            </a:r>
            <a:r>
              <a:rPr lang="en-US" dirty="0"/>
              <a:t> experience academic success, they’re more likely to engage in </a:t>
            </a:r>
            <a:r>
              <a:rPr lang="en-US" dirty="0" err="1"/>
              <a:t>behaviorsthat</a:t>
            </a:r>
            <a:r>
              <a:rPr lang="en-US" dirty="0"/>
              <a:t> led to that success</a:t>
            </a:r>
            <a:br>
              <a:rPr lang="en-US" dirty="0"/>
            </a:b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30</a:t>
            </a:fld>
            <a:endParaRPr lang="en-US"/>
          </a:p>
        </p:txBody>
      </p:sp>
    </p:spTree>
    <p:extLst>
      <p:ext uri="{BB962C8B-B14F-4D97-AF65-F5344CB8AC3E}">
        <p14:creationId xmlns:p14="http://schemas.microsoft.com/office/powerpoint/2010/main" val="2181137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Conversely, there’s something inherently unmotivating about repeated failure when </a:t>
            </a:r>
            <a:r>
              <a:rPr lang="en-US" dirty="0" err="1"/>
              <a:t>wedon’t</a:t>
            </a:r>
            <a:r>
              <a:rPr lang="en-US" dirty="0"/>
              <a:t> get the incremental wins for which we strive. When students experience academic </a:t>
            </a:r>
            <a:r>
              <a:rPr lang="en-US" dirty="0" err="1"/>
              <a:t>failureand</a:t>
            </a:r>
            <a:r>
              <a:rPr lang="en-US" dirty="0"/>
              <a:t> attribute that failure to their own internal abilities, it initiates a vicious cycle of underachievement (Kirschner &amp; Hendrick, 2020).</a:t>
            </a:r>
          </a:p>
        </p:txBody>
      </p:sp>
      <p:sp>
        <p:nvSpPr>
          <p:cNvPr id="4" name="Slide Number Placeholder 3"/>
          <p:cNvSpPr>
            <a:spLocks noGrp="1"/>
          </p:cNvSpPr>
          <p:nvPr>
            <p:ph type="sldNum" sz="quarter" idx="5"/>
          </p:nvPr>
        </p:nvSpPr>
        <p:spPr/>
        <p:txBody>
          <a:bodyPr/>
          <a:lstStyle/>
          <a:p>
            <a:fld id="{E9D70260-9564-1B4F-A97A-47B69FF3DDF1}" type="slidenum">
              <a:rPr lang="en-US" smtClean="0"/>
              <a:t>31</a:t>
            </a:fld>
            <a:endParaRPr lang="en-US"/>
          </a:p>
        </p:txBody>
      </p:sp>
    </p:spTree>
    <p:extLst>
      <p:ext uri="{BB962C8B-B14F-4D97-AF65-F5344CB8AC3E}">
        <p14:creationId xmlns:p14="http://schemas.microsoft.com/office/powerpoint/2010/main" val="1140389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dirty="0">
                <a:solidFill>
                  <a:srgbClr val="333333"/>
                </a:solidFill>
                <a:effectLst/>
                <a:latin typeface="Arial" panose="020B0604020202020204" pitchFamily="34" charset="0"/>
              </a:rPr>
              <a:t>The “remembered success effect” (Finn, 2010) refers to the finding that challenging academic tasks that start or end with extra opportunities for success are preferred to challenging tasks that do not include these opportunities. Work on remembered success has primarily been done with adults. We assessed (in a preregistered study) whether the remembered success effect could be detected in two school-aged groups of students (281 third-graders and 289 sixth-graders). We examined the effect in terms of students’ future activity choices and task evaluations, as well as their expectancies for success, task values, and perceived costs, key motivational constructs from expectancy-value theory. More specifically, we tested whether students would prefer an “extended” difficult math task that began or ended with a set of moderately difficult problems (i.e., that included experiences of relative success) over a shorter task that contained the same number of difficult problems, but none of the moderate problems. Results showed that students in both grades preferred the extended task. In addition, students’ expectancies and subjective task value were higher, and perceived costs lower, in the “extended” condition than in the short condition. Results were generally stronger for the older students. Adding experiences of remembered success to challenging math tasks could turn out to be a straightforward, cost-effective way to increase the likelihood that students will choose to engage in and persist at such tasks, even as early as Grade 3.</a:t>
            </a:r>
          </a:p>
          <a:p>
            <a:endParaRPr lang="en-US" b="0" i="0" dirty="0">
              <a:solidFill>
                <a:srgbClr val="333333"/>
              </a:solidFill>
              <a:effectLst/>
              <a:latin typeface="Arial" panose="020B0604020202020204" pitchFamily="34" charset="0"/>
            </a:endParaRPr>
          </a:p>
          <a:p>
            <a:r>
              <a:rPr lang="en-US" dirty="0"/>
              <a:t>Students in Grades 3 and 6 completed two challenging math tasks: a short task that included only difficult problems and an extended task that had the same number of difficult problems, but also included a block of moderate problems at the beginning, middle, or end of the task.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758108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F91BE-4DA4-24EE-D089-26167DF24E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015CA4-E1CB-0697-CEAB-A402A8E270B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2AD9E08-AB17-E8C0-88F9-BE2ACD753C83}"/>
              </a:ext>
            </a:extLst>
          </p:cNvPr>
          <p:cNvSpPr>
            <a:spLocks noGrp="1"/>
          </p:cNvSpPr>
          <p:nvPr>
            <p:ph type="body" idx="1"/>
          </p:nvPr>
        </p:nvSpPr>
        <p:spPr/>
        <p:txBody>
          <a:bodyPr/>
          <a:lstStyle/>
          <a:p>
            <a:r>
              <a:rPr lang="en-US" b="0" i="0" dirty="0">
                <a:solidFill>
                  <a:srgbClr val="333333"/>
                </a:solidFill>
                <a:effectLst/>
                <a:latin typeface="Arial" panose="020B0604020202020204" pitchFamily="34" charset="0"/>
              </a:rPr>
              <a:t>The “remembered success effect” (Finn, 2010) refers to the finding that challenging academic tasks that start or end with extra opportunities for success are preferred to challenging tasks that do not include these opportunities. Work on remembered success has primarily been done with adults. We assessed (in a preregistered study) whether the remembered success effect could be detected in two school-aged groups of students (281 third-graders and 289 sixth-graders). We examined the effect in terms of students’ future activity choices and task evaluations, as well as their expectancies for success, task values, and perceived costs, key motivational constructs from expectancy-value theory. More specifically, we tested whether students would prefer an “extended” difficult math task that began or ended with a set of moderately difficult problems (i.e., that included experiences of relative success) over a shorter task that contained the same number of difficult problems, but none of the moderate problems. Results showed that students in both grades preferred the extended task. In addition, students’ expectancies and subjective task value were higher, and perceived costs lower, in the “extended” condition than in the short condition. Results were generally stronger for the older students. Adding experiences of remembered success to challenging math tasks could turn out to be a straightforward, cost-effective way to increase the likelihood that students will choose to engage in and persist at such tasks, even as early as Grade 3.</a:t>
            </a:r>
          </a:p>
          <a:p>
            <a:endParaRPr lang="en-US" b="0" i="0" dirty="0">
              <a:solidFill>
                <a:srgbClr val="333333"/>
              </a:solidFill>
              <a:effectLst/>
              <a:latin typeface="Arial" panose="020B0604020202020204" pitchFamily="34" charset="0"/>
            </a:endParaRPr>
          </a:p>
          <a:p>
            <a:r>
              <a:rPr lang="en-US" dirty="0"/>
              <a:t>Students in Grades 3 and 6 completed two challenging math tasks: a short task that included only difficult problems and an extended task that had the same number of difficult problems, but also included a block of moderate problems at the beginning, middle, or end of the task. </a:t>
            </a:r>
          </a:p>
        </p:txBody>
      </p:sp>
      <p:sp>
        <p:nvSpPr>
          <p:cNvPr id="4" name="Slide Number Placeholder 3">
            <a:extLst>
              <a:ext uri="{FF2B5EF4-FFF2-40B4-BE49-F238E27FC236}">
                <a16:creationId xmlns:a16="http://schemas.microsoft.com/office/drawing/2014/main" id="{731BF979-AA67-3E81-D7EA-738AC764EC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49829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 battery life</a:t>
            </a:r>
          </a:p>
        </p:txBody>
      </p:sp>
      <p:sp>
        <p:nvSpPr>
          <p:cNvPr id="4" name="Slide Number Placeholder 3"/>
          <p:cNvSpPr>
            <a:spLocks noGrp="1"/>
          </p:cNvSpPr>
          <p:nvPr>
            <p:ph type="sldNum" sz="quarter" idx="5"/>
          </p:nvPr>
        </p:nvSpPr>
        <p:spPr/>
        <p:txBody>
          <a:bodyPr/>
          <a:lstStyle/>
          <a:p>
            <a:fld id="{E9D70260-9564-1B4F-A97A-47B69FF3DDF1}" type="slidenum">
              <a:rPr lang="en-US" smtClean="0"/>
              <a:t>34</a:t>
            </a:fld>
            <a:endParaRPr lang="en-US"/>
          </a:p>
        </p:txBody>
      </p:sp>
    </p:spTree>
    <p:extLst>
      <p:ext uri="{BB962C8B-B14F-4D97-AF65-F5344CB8AC3E}">
        <p14:creationId xmlns:p14="http://schemas.microsoft.com/office/powerpoint/2010/main" val="2892235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35</a:t>
            </a:fld>
            <a:endParaRPr lang="en-US"/>
          </a:p>
        </p:txBody>
      </p:sp>
    </p:spTree>
    <p:extLst>
      <p:ext uri="{BB962C8B-B14F-4D97-AF65-F5344CB8AC3E}">
        <p14:creationId xmlns:p14="http://schemas.microsoft.com/office/powerpoint/2010/main" val="1474048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2BB0A-8883-2353-2ADD-067437E22A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B36DED-5F2E-F3C2-B6D0-F81C3E00F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E98B4D-3631-F9FB-7DF7-78D05A8722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E9260C7-BEA8-7174-C605-600128421ABB}"/>
              </a:ext>
            </a:extLst>
          </p:cNvPr>
          <p:cNvSpPr>
            <a:spLocks noGrp="1"/>
          </p:cNvSpPr>
          <p:nvPr>
            <p:ph type="sldNum" sz="quarter" idx="5"/>
          </p:nvPr>
        </p:nvSpPr>
        <p:spPr/>
        <p:txBody>
          <a:bodyPr/>
          <a:lstStyle/>
          <a:p>
            <a:fld id="{090E763B-4EC8-2342-AA58-1F6079984DF9}" type="slidenum">
              <a:rPr lang="en-US" smtClean="0"/>
              <a:t>36</a:t>
            </a:fld>
            <a:endParaRPr lang="en-US"/>
          </a:p>
        </p:txBody>
      </p:sp>
    </p:spTree>
    <p:extLst>
      <p:ext uri="{BB962C8B-B14F-4D97-AF65-F5344CB8AC3E}">
        <p14:creationId xmlns:p14="http://schemas.microsoft.com/office/powerpoint/2010/main" val="1017773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participants read the text on slide. Then discuss with partner what they think the text is about.</a:t>
            </a:r>
          </a:p>
          <a:p>
            <a:r>
              <a:rPr lang="en-US" dirty="0"/>
              <a:t>What did they use to figure it out.</a:t>
            </a:r>
          </a:p>
          <a:p>
            <a:endParaRPr lang="en-US" dirty="0"/>
          </a:p>
          <a:p>
            <a:r>
              <a:rPr lang="en-US" dirty="0"/>
              <a:t>Context clues, Break Down the Language ( affixes) </a:t>
            </a:r>
          </a:p>
          <a:p>
            <a:endParaRPr lang="en-US" dirty="0"/>
          </a:p>
          <a:p>
            <a:r>
              <a:rPr lang="en-US" dirty="0"/>
              <a:t>This text describes the process of neurotransmission, which is how nerve cells (neurons) communicate with each other in the brain and nervous system. </a:t>
            </a:r>
          </a:p>
        </p:txBody>
      </p:sp>
      <p:sp>
        <p:nvSpPr>
          <p:cNvPr id="4" name="Slide Number Placeholder 3"/>
          <p:cNvSpPr>
            <a:spLocks noGrp="1"/>
          </p:cNvSpPr>
          <p:nvPr>
            <p:ph type="sldNum" sz="quarter" idx="5"/>
          </p:nvPr>
        </p:nvSpPr>
        <p:spPr/>
        <p:txBody>
          <a:bodyPr/>
          <a:lstStyle/>
          <a:p>
            <a:fld id="{E9D70260-9564-1B4F-A97A-47B69FF3DDF1}" type="slidenum">
              <a:rPr lang="en-US" smtClean="0"/>
              <a:t>37</a:t>
            </a:fld>
            <a:endParaRPr lang="en-US"/>
          </a:p>
        </p:txBody>
      </p:sp>
    </p:spTree>
    <p:extLst>
      <p:ext uri="{BB962C8B-B14F-4D97-AF65-F5344CB8AC3E}">
        <p14:creationId xmlns:p14="http://schemas.microsoft.com/office/powerpoint/2010/main" val="1452379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Times New Roman" panose="02020603050405020304" pitchFamily="18" charset="0"/>
              </a:rPr>
              <a:t>Do these students seem like kids who don’t care about school? Do they seem like they are unmotivated or unwilling to learn? No. How many of your students would identify with these statements? By the time students reach middle and high school, many have developed negative identities about themselves as learners: slow learner, poor reader, struggling student. Notice the number of students who think learning is supposed to be easy, who think needing help or extra time is a mark of shame, or who believe that struggle is a sign of weakness.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473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19690-D50C-8FC6-5041-A252CA63DD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FA772C-7FE3-94D1-2317-70778A215F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410DDC-0B6E-CA8C-F883-3CAA3DCB0C1E}"/>
              </a:ext>
            </a:extLst>
          </p:cNvPr>
          <p:cNvSpPr>
            <a:spLocks noGrp="1"/>
          </p:cNvSpPr>
          <p:nvPr>
            <p:ph type="body" idx="1"/>
          </p:nvPr>
        </p:nvSpPr>
        <p:spPr/>
        <p:txBody>
          <a:bodyPr/>
          <a:lstStyle/>
          <a:p>
            <a:r>
              <a:rPr lang="en-US" dirty="0"/>
              <a:t>Have participants read the text on slide. Then discuss with partner what they think the text is about.</a:t>
            </a:r>
          </a:p>
          <a:p>
            <a:r>
              <a:rPr lang="en-US" dirty="0"/>
              <a:t>What did they use to figure it out.</a:t>
            </a:r>
          </a:p>
          <a:p>
            <a:endParaRPr lang="en-US" dirty="0"/>
          </a:p>
          <a:p>
            <a:r>
              <a:rPr lang="en-US" dirty="0"/>
              <a:t>Context clues, Break Down the Language ( affixes) </a:t>
            </a:r>
          </a:p>
          <a:p>
            <a:endParaRPr lang="en-US" dirty="0"/>
          </a:p>
          <a:p>
            <a:r>
              <a:rPr lang="en-US" dirty="0"/>
              <a:t>This text describes the process of neurotransmission, which is how nerve cells (neurons) communicate with each other in the brain and nervous system. </a:t>
            </a:r>
          </a:p>
        </p:txBody>
      </p:sp>
      <p:sp>
        <p:nvSpPr>
          <p:cNvPr id="4" name="Slide Number Placeholder 3">
            <a:extLst>
              <a:ext uri="{FF2B5EF4-FFF2-40B4-BE49-F238E27FC236}">
                <a16:creationId xmlns:a16="http://schemas.microsoft.com/office/drawing/2014/main" id="{3ACF1CF9-4D75-9597-4B6C-3707682D6E0E}"/>
              </a:ext>
            </a:extLst>
          </p:cNvPr>
          <p:cNvSpPr>
            <a:spLocks noGrp="1"/>
          </p:cNvSpPr>
          <p:nvPr>
            <p:ph type="sldNum" sz="quarter" idx="5"/>
          </p:nvPr>
        </p:nvSpPr>
        <p:spPr/>
        <p:txBody>
          <a:bodyPr/>
          <a:lstStyle/>
          <a:p>
            <a:fld id="{E9D70260-9564-1B4F-A97A-47B69FF3DDF1}" type="slidenum">
              <a:rPr lang="en-US" smtClean="0"/>
              <a:t>38</a:t>
            </a:fld>
            <a:endParaRPr lang="en-US"/>
          </a:p>
        </p:txBody>
      </p:sp>
    </p:spTree>
    <p:extLst>
      <p:ext uri="{BB962C8B-B14F-4D97-AF65-F5344CB8AC3E}">
        <p14:creationId xmlns:p14="http://schemas.microsoft.com/office/powerpoint/2010/main" val="1224096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DBD00-659B-DD26-9B98-A0A921A52D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7C1C6B-3C83-8038-1D11-CBEE62540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D76330-C5B7-82D5-E1E0-6FA7F8985C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A86BE2D-822C-3F1F-0D50-086C6A1293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98339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FB5BE-FE8A-96A9-ABE6-3E66053A6C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4ECBF3-0B56-151C-8B47-648E9991AA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A85AE-9B0A-9129-2C78-1FA4930716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D8EF16-B266-6D11-3365-DB63FA4FBC4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5027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C14FC-129A-E6F7-D952-2AB9D9D071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6E4BF7-9BB2-06EE-ACC6-78EF52FD8E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4FE51-5800-35D4-11AD-48C20E15C51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E69FA2-DD7A-23F7-6CA6-6F9D1CE1DC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9659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23D35-1D8B-56AD-1F48-E5C30AB149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126BFD-3162-C88E-2508-A23C1AFAB2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9DB9E-9416-94F1-7127-432A0DDA71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05982F-737A-2629-22D1-4149A7B01D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060822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will take about 15 minutes. </a:t>
            </a:r>
          </a:p>
        </p:txBody>
      </p:sp>
      <p:sp>
        <p:nvSpPr>
          <p:cNvPr id="4" name="Slide Number Placeholder 3"/>
          <p:cNvSpPr>
            <a:spLocks noGrp="1"/>
          </p:cNvSpPr>
          <p:nvPr>
            <p:ph type="sldNum" sz="quarter" idx="5"/>
          </p:nvPr>
        </p:nvSpPr>
        <p:spPr/>
        <p:txBody>
          <a:bodyPr/>
          <a:lstStyle/>
          <a:p>
            <a:fld id="{E9D70260-9564-1B4F-A97A-47B69FF3DDF1}" type="slidenum">
              <a:rPr lang="en-US" smtClean="0"/>
              <a:t>43</a:t>
            </a:fld>
            <a:endParaRPr lang="en-US"/>
          </a:p>
        </p:txBody>
      </p:sp>
    </p:spTree>
    <p:extLst>
      <p:ext uri="{BB962C8B-B14F-4D97-AF65-F5344CB8AC3E}">
        <p14:creationId xmlns:p14="http://schemas.microsoft.com/office/powerpoint/2010/main" val="2778761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Word Recognition</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Word recognition is at the base of the battery; it is a foundational component of creating skilled readers, and it is strongly connected to spelling. This stage emphasizes the fundamental ability to decode individual words, especially multisyllabic ones, by understanding how to read units of words rapidly. In this chapter, we examine techniques that enable students to read with accuracy and fluency, allowing them to focus more effectively on extracting meaning from the text.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44</a:t>
            </a:fld>
            <a:endParaRPr lang="en-US"/>
          </a:p>
        </p:txBody>
      </p:sp>
    </p:spTree>
    <p:extLst>
      <p:ext uri="{BB962C8B-B14F-4D97-AF65-F5344CB8AC3E}">
        <p14:creationId xmlns:p14="http://schemas.microsoft.com/office/powerpoint/2010/main" val="2429194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2B4CC-8E4B-617F-4CAE-8D4B906892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24B594-B154-83AB-3B4F-AD50239D4B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367648-B875-150D-0C8C-610021270A32}"/>
              </a:ext>
            </a:extLst>
          </p:cNvPr>
          <p:cNvSpPr>
            <a:spLocks noGrp="1"/>
          </p:cNvSpPr>
          <p:nvPr>
            <p:ph type="body" idx="1"/>
          </p:nvPr>
        </p:nvSpPr>
        <p:spPr/>
        <p:txBody>
          <a:bodyPr/>
          <a:lstStyle/>
          <a:p>
            <a:r>
              <a:rPr lang="en-US" sz="1800" b="0" i="0" dirty="0">
                <a:solidFill>
                  <a:srgbClr val="000000"/>
                </a:solidFill>
                <a:effectLst/>
                <a:latin typeface="Calibri" panose="020F0502020204030204" pitchFamily="34" charset="0"/>
              </a:rPr>
              <a:t>Students who read less than sixty words per minute invariably struggle with comprehension because of the disfluent rate and connection between ideas.  Skilled and experienced readers move their eyes in saccades, or small steps: about four to five jerky movements every second.  We all begin to do this naturally as we develop our word recognition skills and this process contributes to our fluency. They identify about ten to twelve letters per saccade, three or four to the left of their fixation and seven or eight to the right (</a:t>
            </a:r>
            <a:r>
              <a:rPr lang="en-US" sz="1800" b="0" i="0" dirty="0" err="1">
                <a:solidFill>
                  <a:srgbClr val="000000"/>
                </a:solidFill>
                <a:effectLst/>
                <a:latin typeface="Calibri" panose="020F0502020204030204" pitchFamily="34" charset="0"/>
              </a:rPr>
              <a:t>Dehaene</a:t>
            </a:r>
            <a:r>
              <a:rPr lang="en-US" sz="1800" b="0" i="0" dirty="0">
                <a:solidFill>
                  <a:srgbClr val="000000"/>
                </a:solidFill>
                <a:effectLst/>
                <a:latin typeface="Calibri" panose="020F0502020204030204" pitchFamily="34" charset="0"/>
              </a:rPr>
              <a:t>, 2009). Fluent readers are constantly moving their eyes ahead to the next words on a page to create meaning, and cross-checking with saccades to recapture previously read words.  </a:t>
            </a:r>
            <a:endParaRPr lang="en-US" dirty="0"/>
          </a:p>
        </p:txBody>
      </p:sp>
      <p:sp>
        <p:nvSpPr>
          <p:cNvPr id="4" name="Slide Number Placeholder 3">
            <a:extLst>
              <a:ext uri="{FF2B5EF4-FFF2-40B4-BE49-F238E27FC236}">
                <a16:creationId xmlns:a16="http://schemas.microsoft.com/office/drawing/2014/main" id="{41B1C485-2D9B-06E8-F234-29C45B2BFBB2}"/>
              </a:ext>
            </a:extLst>
          </p:cNvPr>
          <p:cNvSpPr>
            <a:spLocks noGrp="1"/>
          </p:cNvSpPr>
          <p:nvPr>
            <p:ph type="sldNum" sz="quarter" idx="5"/>
          </p:nvPr>
        </p:nvSpPr>
        <p:spPr/>
        <p:txBody>
          <a:bodyPr/>
          <a:lstStyle/>
          <a:p>
            <a:fld id="{E9D70260-9564-1B4F-A97A-47B69FF3DDF1}" type="slidenum">
              <a:rPr lang="en-US" smtClean="0"/>
              <a:t>45</a:t>
            </a:fld>
            <a:endParaRPr lang="en-US"/>
          </a:p>
        </p:txBody>
      </p:sp>
    </p:spTree>
    <p:extLst>
      <p:ext uri="{BB962C8B-B14F-4D97-AF65-F5344CB8AC3E}">
        <p14:creationId xmlns:p14="http://schemas.microsoft.com/office/powerpoint/2010/main" val="387297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Students who read less than sixty words per minute invariably struggle with comprehension because of the disfluent rate and connection between ideas.  Skilled and experienced readers move their eyes in saccades, or small steps: about four to five jerky movements every second.  We all begin to do this naturally as we develop our word recognition skills and this process contributes to our fluency. They identify about ten to twelve letters per saccade, three or four to the left of their fixation and seven or eight to the right (</a:t>
            </a:r>
            <a:r>
              <a:rPr lang="en-US" sz="1800" b="0" i="0" dirty="0" err="1">
                <a:solidFill>
                  <a:srgbClr val="000000"/>
                </a:solidFill>
                <a:effectLst/>
                <a:latin typeface="Calibri" panose="020F0502020204030204" pitchFamily="34" charset="0"/>
              </a:rPr>
              <a:t>Dehaene</a:t>
            </a:r>
            <a:r>
              <a:rPr lang="en-US" sz="1800" b="0" i="0" dirty="0">
                <a:solidFill>
                  <a:srgbClr val="000000"/>
                </a:solidFill>
                <a:effectLst/>
                <a:latin typeface="Calibri" panose="020F0502020204030204" pitchFamily="34" charset="0"/>
              </a:rPr>
              <a:t>, 2009). Fluent readers are constantly moving their eyes ahead to the next words on a page to create meaning, and cross-checking with saccades to recapture previously read words.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46</a:t>
            </a:fld>
            <a:endParaRPr lang="en-US"/>
          </a:p>
        </p:txBody>
      </p:sp>
    </p:spTree>
    <p:extLst>
      <p:ext uri="{BB962C8B-B14F-4D97-AF65-F5344CB8AC3E}">
        <p14:creationId xmlns:p14="http://schemas.microsoft.com/office/powerpoint/2010/main" val="155102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Students who read less than sixty words per minute invariably struggle with comprehension because of the disfluent rate and connection between ideas.  Skilled and experienced readers move their eyes in saccades, or small steps: about four to five jerky movements every second.  We all begin to do this naturally as we develop our word recognition skills and this process contributes to our fluency. They identify about ten to twelve letters per saccade, three or four to the left of their fixation and seven or eight to the right (</a:t>
            </a:r>
            <a:r>
              <a:rPr lang="en-US" sz="1800" b="0" i="0" dirty="0" err="1">
                <a:solidFill>
                  <a:srgbClr val="000000"/>
                </a:solidFill>
                <a:effectLst/>
                <a:latin typeface="Calibri" panose="020F0502020204030204" pitchFamily="34" charset="0"/>
              </a:rPr>
              <a:t>Dehaene</a:t>
            </a:r>
            <a:r>
              <a:rPr lang="en-US" sz="1800" b="0" i="0" dirty="0">
                <a:solidFill>
                  <a:srgbClr val="000000"/>
                </a:solidFill>
                <a:effectLst/>
                <a:latin typeface="Calibri" panose="020F0502020204030204" pitchFamily="34" charset="0"/>
              </a:rPr>
              <a:t>, 2009). Fluent readers are constantly moving their eyes ahead to the next words on a page to create meaning, and cross-checking with saccades to recapture previously read words.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47</a:t>
            </a:fld>
            <a:endParaRPr lang="en-US"/>
          </a:p>
        </p:txBody>
      </p:sp>
    </p:spTree>
    <p:extLst>
      <p:ext uri="{BB962C8B-B14F-4D97-AF65-F5344CB8AC3E}">
        <p14:creationId xmlns:p14="http://schemas.microsoft.com/office/powerpoint/2010/main" val="3138568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participants read independently. </a:t>
            </a:r>
          </a:p>
        </p:txBody>
      </p:sp>
      <p:sp>
        <p:nvSpPr>
          <p:cNvPr id="4" name="Slide Number Placeholder 3"/>
          <p:cNvSpPr>
            <a:spLocks noGrp="1"/>
          </p:cNvSpPr>
          <p:nvPr>
            <p:ph type="sldNum" sz="quarter" idx="5"/>
          </p:nvPr>
        </p:nvSpPr>
        <p:spPr/>
        <p:txBody>
          <a:bodyPr/>
          <a:lstStyle/>
          <a:p>
            <a:fld id="{E9D70260-9564-1B4F-A97A-47B69FF3DDF1}" type="slidenum">
              <a:rPr lang="en-US" smtClean="0"/>
              <a:t>5</a:t>
            </a:fld>
            <a:endParaRPr lang="en-US"/>
          </a:p>
        </p:txBody>
      </p:sp>
    </p:spTree>
    <p:extLst>
      <p:ext uri="{BB962C8B-B14F-4D97-AF65-F5344CB8AC3E}">
        <p14:creationId xmlns:p14="http://schemas.microsoft.com/office/powerpoint/2010/main" val="2923159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protocol and allow participants to read the selection on Teacher Expectations.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78F0BE-994F-244D-B616-9AE80BD437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61900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participants an opportunity to read through figure 3.3 and discuss how they might be able to this in their own class.</a:t>
            </a:r>
          </a:p>
        </p:txBody>
      </p:sp>
      <p:sp>
        <p:nvSpPr>
          <p:cNvPr id="4" name="Slide Number Placeholder 3"/>
          <p:cNvSpPr>
            <a:spLocks noGrp="1"/>
          </p:cNvSpPr>
          <p:nvPr>
            <p:ph type="sldNum" sz="quarter" idx="5"/>
          </p:nvPr>
        </p:nvSpPr>
        <p:spPr/>
        <p:txBody>
          <a:bodyPr/>
          <a:lstStyle/>
          <a:p>
            <a:fld id="{E9D70260-9564-1B4F-A97A-47B69FF3DDF1}" type="slidenum">
              <a:rPr lang="en-US" smtClean="0"/>
              <a:t>49</a:t>
            </a:fld>
            <a:endParaRPr lang="en-US"/>
          </a:p>
        </p:txBody>
      </p:sp>
    </p:spTree>
    <p:extLst>
      <p:ext uri="{BB962C8B-B14F-4D97-AF65-F5344CB8AC3E}">
        <p14:creationId xmlns:p14="http://schemas.microsoft.com/office/powerpoint/2010/main" val="262203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the importance of teacher modeling in supporting word recognition skills for secondary students, drawing on research that underscores its effectiveness. Studies, such as those by Fisher and Frey (2014), emphasize that teacher modeling provides students with explicit examples of how to decode and recognize words, bridging the gap between unfamiliar vocabulary and comprehension. </a:t>
            </a:r>
          </a:p>
          <a:p>
            <a:endParaRPr lang="en-US" dirty="0"/>
          </a:p>
          <a:p>
            <a:r>
              <a:rPr lang="en-US" dirty="0"/>
              <a:t>Additionally, Archer and Hughes (2011) advocate for direct instruction techniques, including teacher modeling, to build foundational reading skills, even at the secondary level. By demonstrating strategies such as chunking, contextual decoding, and pronunciation, teachers can enhance students’ ability to independently recognize and understand words, a critical factor in improving literacy and academic achievement.</a:t>
            </a:r>
          </a:p>
        </p:txBody>
      </p:sp>
      <p:sp>
        <p:nvSpPr>
          <p:cNvPr id="4" name="Slide Number Placeholder 3"/>
          <p:cNvSpPr>
            <a:spLocks noGrp="1"/>
          </p:cNvSpPr>
          <p:nvPr>
            <p:ph type="sldNum" sz="quarter" idx="5"/>
          </p:nvPr>
        </p:nvSpPr>
        <p:spPr/>
        <p:txBody>
          <a:bodyPr/>
          <a:lstStyle/>
          <a:p>
            <a:fld id="{090E763B-4EC8-2342-AA58-1F6079984DF9}" type="slidenum">
              <a:rPr lang="en-US" smtClean="0"/>
              <a:t>50</a:t>
            </a:fld>
            <a:endParaRPr lang="en-US"/>
          </a:p>
        </p:txBody>
      </p:sp>
    </p:spTree>
    <p:extLst>
      <p:ext uri="{BB962C8B-B14F-4D97-AF65-F5344CB8AC3E}">
        <p14:creationId xmlns:p14="http://schemas.microsoft.com/office/powerpoint/2010/main" val="152083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Students who read less than sixty words per minute invariably struggle with comprehension because of the disfluent rate and connection between ideas.  Skilled and experienced readers move their eyes in saccades, or small steps: about four to five jerky movements every second.  We all begin to do this naturally as we develop our word recognition skills and this process contributes to our fluency. They identify about ten to twelve letters per saccade, three or four to the left of their fixation and seven or eight to the right (</a:t>
            </a:r>
            <a:r>
              <a:rPr lang="en-US" sz="1800" b="0" i="0" dirty="0" err="1">
                <a:solidFill>
                  <a:srgbClr val="000000"/>
                </a:solidFill>
                <a:effectLst/>
                <a:latin typeface="Calibri" panose="020F0502020204030204" pitchFamily="34" charset="0"/>
              </a:rPr>
              <a:t>Dehaene</a:t>
            </a:r>
            <a:r>
              <a:rPr lang="en-US" sz="1800" b="0" i="0" dirty="0">
                <a:solidFill>
                  <a:srgbClr val="000000"/>
                </a:solidFill>
                <a:effectLst/>
                <a:latin typeface="Calibri" panose="020F0502020204030204" pitchFamily="34" charset="0"/>
              </a:rPr>
              <a:t>, 2009). Fluent readers are constantly moving their eyes ahead to the next words on a page to create meaning, and cross-checking with saccades to recapture previously read words.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51</a:t>
            </a:fld>
            <a:endParaRPr lang="en-US"/>
          </a:p>
        </p:txBody>
      </p:sp>
    </p:spTree>
    <p:extLst>
      <p:ext uri="{BB962C8B-B14F-4D97-AF65-F5344CB8AC3E}">
        <p14:creationId xmlns:p14="http://schemas.microsoft.com/office/powerpoint/2010/main" val="38636751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000000"/>
                </a:solidFill>
                <a:effectLst/>
                <a:latin typeface="Calibri" panose="020F0502020204030204" pitchFamily="34" charset="0"/>
              </a:rPr>
              <a:t>Word Knowledge</a:t>
            </a:r>
            <a:r>
              <a:rPr lang="en-US" sz="1200" b="0" i="0" dirty="0">
                <a:solidFill>
                  <a:srgbClr val="000000"/>
                </a:solidFill>
                <a:effectLst/>
                <a:latin typeface="Calibri" panose="020F0502020204030204" pitchFamily="34" charset="0"/>
              </a:rPr>
              <a:t>.</a:t>
            </a:r>
            <a:r>
              <a:rPr lang="en-US" sz="1200" b="1" i="0" dirty="0">
                <a:solidFill>
                  <a:srgbClr val="000000"/>
                </a:solidFill>
                <a:effectLst/>
                <a:latin typeface="Calibri" panose="020F0502020204030204" pitchFamily="34" charset="0"/>
              </a:rPr>
              <a:t> </a:t>
            </a:r>
            <a:r>
              <a:rPr lang="en-US" sz="1200" b="0" i="0" dirty="0">
                <a:solidFill>
                  <a:srgbClr val="000000"/>
                </a:solidFill>
                <a:effectLst/>
                <a:latin typeface="Calibri" panose="020F0502020204030204" pitchFamily="34" charset="0"/>
              </a:rPr>
              <a:t>Word knowledge</a:t>
            </a:r>
            <a:r>
              <a:rPr lang="en-US" sz="1200" b="1" i="0" dirty="0">
                <a:solidFill>
                  <a:srgbClr val="000000"/>
                </a:solidFill>
                <a:effectLst/>
                <a:latin typeface="Calibri" panose="020F0502020204030204" pitchFamily="34" charset="0"/>
              </a:rPr>
              <a:t> </a:t>
            </a:r>
            <a:r>
              <a:rPr lang="en-US" sz="1200" b="0" i="0" dirty="0">
                <a:solidFill>
                  <a:srgbClr val="000000"/>
                </a:solidFill>
                <a:effectLst/>
                <a:latin typeface="Calibri" panose="020F0502020204030204" pitchFamily="34" charset="0"/>
              </a:rPr>
              <a:t>involves recognizing words and understanding their meanings and the nuances. It includes knowledge of the morphemes, affixes, roots, and bases that comprise multisyllabic words. Word knowledge supports students’ understanding of universally important and content-specific vocabulary. For learners, this involves not just knowing a word but also understanding the concepts it represents. In this chapter we explore the research and practices for word learning and morphological awareness.  </a:t>
            </a:r>
            <a:endParaRPr lang="en-US" dirty="0"/>
          </a:p>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52</a:t>
            </a:fld>
            <a:endParaRPr lang="en-US"/>
          </a:p>
        </p:txBody>
      </p:sp>
    </p:spTree>
    <p:extLst>
      <p:ext uri="{BB962C8B-B14F-4D97-AF65-F5344CB8AC3E}">
        <p14:creationId xmlns:p14="http://schemas.microsoft.com/office/powerpoint/2010/main" val="25585293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53</a:t>
            </a:fld>
            <a:endParaRPr lang="en-US"/>
          </a:p>
        </p:txBody>
      </p:sp>
    </p:spTree>
    <p:extLst>
      <p:ext uri="{BB962C8B-B14F-4D97-AF65-F5344CB8AC3E}">
        <p14:creationId xmlns:p14="http://schemas.microsoft.com/office/powerpoint/2010/main" val="22249225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i="0" dirty="0">
                <a:solidFill>
                  <a:srgbClr val="000000"/>
                </a:solidFill>
                <a:effectLst/>
                <a:latin typeface="WordVisi_MSFontService"/>
              </a:rPr>
              <a:t>Unsurprisingly, there’s a strong relationship between the number of words known by a reader and the reader’s degree of comprehension. In fact, vocabulary is among the strongest predictors of reading comprehension, particularly for middle and high school students (\</a:t>
            </a:r>
          </a:p>
          <a:p>
            <a:r>
              <a:rPr lang="en-US" sz="1800" b="0" i="0" dirty="0">
                <a:solidFill>
                  <a:srgbClr val="000000"/>
                </a:solidFill>
                <a:effectLst/>
                <a:latin typeface="Calibri" panose="020F0502020204030204" pitchFamily="34" charset="0"/>
              </a:rPr>
              <a:t> </a:t>
            </a:r>
          </a:p>
          <a:p>
            <a:r>
              <a:rPr lang="en-US" b="0" i="0" dirty="0">
                <a:solidFill>
                  <a:srgbClr val="000000"/>
                </a:solidFill>
                <a:effectLst/>
                <a:latin typeface="Calibri" panose="020F0502020204030204" pitchFamily="34" charset="0"/>
              </a:rPr>
              <a:t>word (when applicable), its relationship to other terms, a strong link to the concepts it represents, and the ability to position it within a larger schema. Importantly, shallow and deep knowledge are not opposites. Rather, shallow knowledge precedes deeper knowledge. With deeper knowledge, our students’ ability to use a word or word phrase in different contexts, as well as in writing and speaking, grows. As Nagy and Scott (2000) stated, “knowing a word means being able to do things with it”</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54</a:t>
            </a:fld>
            <a:endParaRPr lang="en-US"/>
          </a:p>
        </p:txBody>
      </p:sp>
    </p:spTree>
    <p:extLst>
      <p:ext uri="{BB962C8B-B14F-4D97-AF65-F5344CB8AC3E}">
        <p14:creationId xmlns:p14="http://schemas.microsoft.com/office/powerpoint/2010/main" val="906130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55</a:t>
            </a:fld>
            <a:endParaRPr lang="en-US"/>
          </a:p>
        </p:txBody>
      </p:sp>
    </p:spTree>
    <p:extLst>
      <p:ext uri="{BB962C8B-B14F-4D97-AF65-F5344CB8AC3E}">
        <p14:creationId xmlns:p14="http://schemas.microsoft.com/office/powerpoint/2010/main" val="1083398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56</a:t>
            </a:fld>
            <a:endParaRPr lang="en-US"/>
          </a:p>
        </p:txBody>
      </p:sp>
    </p:spTree>
    <p:extLst>
      <p:ext uri="{BB962C8B-B14F-4D97-AF65-F5344CB8AC3E}">
        <p14:creationId xmlns:p14="http://schemas.microsoft.com/office/powerpoint/2010/main" val="26084478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57</a:t>
            </a:fld>
            <a:endParaRPr lang="en-US"/>
          </a:p>
        </p:txBody>
      </p:sp>
    </p:spTree>
    <p:extLst>
      <p:ext uri="{BB962C8B-B14F-4D97-AF65-F5344CB8AC3E}">
        <p14:creationId xmlns:p14="http://schemas.microsoft.com/office/powerpoint/2010/main" val="296725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63DB2-7548-B585-8336-456A7F2EB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24DE9D-662F-2781-045D-821C4C822F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3532E-E38D-B5F4-2BB9-F3ED6EC8B0FD}"/>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F8CEB6AA-8F1D-4EAA-9352-5094A890E9D4}"/>
              </a:ext>
            </a:extLst>
          </p:cNvPr>
          <p:cNvSpPr>
            <a:spLocks noGrp="1"/>
          </p:cNvSpPr>
          <p:nvPr>
            <p:ph type="sldNum" sz="quarter" idx="5"/>
          </p:nvPr>
        </p:nvSpPr>
        <p:spPr/>
        <p:txBody>
          <a:bodyPr/>
          <a:lstStyle/>
          <a:p>
            <a:fld id="{E9D70260-9564-1B4F-A97A-47B69FF3DDF1}" type="slidenum">
              <a:rPr lang="en-US" smtClean="0"/>
              <a:t>6</a:t>
            </a:fld>
            <a:endParaRPr lang="en-US"/>
          </a:p>
        </p:txBody>
      </p:sp>
    </p:spTree>
    <p:extLst>
      <p:ext uri="{BB962C8B-B14F-4D97-AF65-F5344CB8AC3E}">
        <p14:creationId xmlns:p14="http://schemas.microsoft.com/office/powerpoint/2010/main" val="1756259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i="0" dirty="0">
                <a:solidFill>
                  <a:srgbClr val="000000"/>
                </a:solidFill>
                <a:effectLst/>
                <a:latin typeface="WordVisi_MSFontService"/>
              </a:rPr>
              <a:t>Unsurprisingly, there’s a strong relationship between the number of words known by a reader and the reader’s degree of comprehension. In fact, vocabulary is among the strongest predictors of reading comprehension, particularly for middle and high school students (\</a:t>
            </a:r>
          </a:p>
          <a:p>
            <a:r>
              <a:rPr lang="en-US" sz="1800" b="0" i="0" dirty="0">
                <a:solidFill>
                  <a:srgbClr val="000000"/>
                </a:solidFill>
                <a:effectLst/>
                <a:latin typeface="Calibri" panose="020F0502020204030204" pitchFamily="34" charset="0"/>
              </a:rPr>
              <a:t> </a:t>
            </a:r>
          </a:p>
          <a:p>
            <a:r>
              <a:rPr lang="en-US" b="0" i="0" dirty="0">
                <a:solidFill>
                  <a:srgbClr val="000000"/>
                </a:solidFill>
                <a:effectLst/>
                <a:latin typeface="Calibri" panose="020F0502020204030204" pitchFamily="34" charset="0"/>
              </a:rPr>
              <a:t>word (when applicable), its relationship to other terms, a strong link to the concepts it represents, and the ability to position it within a larger schema. Importantly, shallow and deep knowledge are not opposites. Rather, shallow knowledge precedes deeper knowledge. With deeper knowledge, our students’ ability to use a word or word phrase in different contexts, as well as in writing and speaking, grows. As Nagy and Scott (2000) stated, “knowing a word means being able to do things with it”</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58</a:t>
            </a:fld>
            <a:endParaRPr lang="en-US"/>
          </a:p>
        </p:txBody>
      </p:sp>
    </p:spTree>
    <p:extLst>
      <p:ext uri="{BB962C8B-B14F-4D97-AF65-F5344CB8AC3E}">
        <p14:creationId xmlns:p14="http://schemas.microsoft.com/office/powerpoint/2010/main" val="32309373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59</a:t>
            </a:fld>
            <a:endParaRPr lang="en-US"/>
          </a:p>
        </p:txBody>
      </p:sp>
    </p:spTree>
    <p:extLst>
      <p:ext uri="{BB962C8B-B14F-4D97-AF65-F5344CB8AC3E}">
        <p14:creationId xmlns:p14="http://schemas.microsoft.com/office/powerpoint/2010/main" val="2321532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60</a:t>
            </a:fld>
            <a:endParaRPr lang="en-US"/>
          </a:p>
        </p:txBody>
      </p:sp>
    </p:spTree>
    <p:extLst>
      <p:ext uri="{BB962C8B-B14F-4D97-AF65-F5344CB8AC3E}">
        <p14:creationId xmlns:p14="http://schemas.microsoft.com/office/powerpoint/2010/main" val="10018596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Sentence Analysis</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Sentence analysis focuses on the ability to comprehend and extract meaning from sentences and see the connections between sentences. For students, comprehending within and across sentences is critical to understanding longer texts. Secondary textbooks and articles often contain complex sentences that are syntactically sophisticated. To gain knowledge from texts, readers connect ideas within sentences and across sentences. Sentence-level comprehension is often overlooked in secondary classrooms, but it can serve as a great scaffold to help students understand longer complex texts.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61</a:t>
            </a:fld>
            <a:endParaRPr lang="en-US"/>
          </a:p>
        </p:txBody>
      </p:sp>
    </p:spTree>
    <p:extLst>
      <p:ext uri="{BB962C8B-B14F-4D97-AF65-F5344CB8AC3E}">
        <p14:creationId xmlns:p14="http://schemas.microsoft.com/office/powerpoint/2010/main" val="7152969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Skip over language of comprehension at sentence level </a:t>
            </a:r>
          </a:p>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62</a:t>
            </a:fld>
            <a:endParaRPr lang="en-US"/>
          </a:p>
        </p:txBody>
      </p:sp>
    </p:spTree>
    <p:extLst>
      <p:ext uri="{BB962C8B-B14F-4D97-AF65-F5344CB8AC3E}">
        <p14:creationId xmlns:p14="http://schemas.microsoft.com/office/powerpoint/2010/main" val="6741309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63</a:t>
            </a:fld>
            <a:endParaRPr lang="en-US"/>
          </a:p>
        </p:txBody>
      </p:sp>
    </p:spTree>
    <p:extLst>
      <p:ext uri="{BB962C8B-B14F-4D97-AF65-F5344CB8AC3E}">
        <p14:creationId xmlns:p14="http://schemas.microsoft.com/office/powerpoint/2010/main" val="17125635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54532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0BC3D-6948-1BF9-91EF-BC31233AD3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3816F9-0927-A1BF-BC2E-634A8748A3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26CE3A-0B58-C86D-A2AF-73501AF0FB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Slide Number Placeholder 3">
            <a:extLst>
              <a:ext uri="{FF2B5EF4-FFF2-40B4-BE49-F238E27FC236}">
                <a16:creationId xmlns:a16="http://schemas.microsoft.com/office/drawing/2014/main" id="{0F60516C-5250-DDDF-696E-7B015E45927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870516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D2C9A-E240-494E-813A-726776CC78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53BB5A-F17F-F734-A2AF-E2FF24B1AF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C43184-BA64-885F-8211-B857618D190F}"/>
              </a:ext>
            </a:extLst>
          </p:cNvPr>
          <p:cNvSpPr>
            <a:spLocks noGrp="1"/>
          </p:cNvSpPr>
          <p:nvPr>
            <p:ph type="body" idx="1"/>
          </p:nvPr>
        </p:nvSpPr>
        <p:spPr/>
        <p:txBody>
          <a:bodyPr/>
          <a:lstStyle/>
          <a:p>
            <a:r>
              <a:rPr lang="en-US" sz="1200" dirty="0">
                <a:effectLst/>
                <a:latin typeface="Century Gothic" panose="020B0502020202020204" pitchFamily="34" charset="0"/>
              </a:rPr>
              <a:t>It is </a:t>
            </a:r>
            <a:r>
              <a:rPr lang="en-US" sz="1200" dirty="0" err="1">
                <a:effectLst/>
                <a:latin typeface="Century Gothic" panose="020B0502020202020204" pitchFamily="34" charset="0"/>
              </a:rPr>
              <a:t>chunkable</a:t>
            </a:r>
            <a:r>
              <a:rPr lang="en-US" sz="1200" dirty="0">
                <a:effectLst/>
                <a:latin typeface="Century Gothic" panose="020B0502020202020204" pitchFamily="34" charset="0"/>
              </a:rPr>
              <a:t>. Different sections can be analyzed. </a:t>
            </a:r>
          </a:p>
          <a:p>
            <a:r>
              <a:rPr lang="en-US" sz="1200" dirty="0">
                <a:effectLst/>
                <a:latin typeface="Century Gothic" panose="020B0502020202020204" pitchFamily="34" charset="0"/>
              </a:rPr>
              <a:t>Features language related to complex thought</a:t>
            </a:r>
          </a:p>
          <a:p>
            <a:r>
              <a:rPr lang="en-US" sz="1200" dirty="0">
                <a:effectLst/>
                <a:latin typeface="Century Gothic" panose="020B0502020202020204" pitchFamily="34" charset="0"/>
              </a:rPr>
              <a:t>Features grade-level academic language – microscope, cytoplasm, proteins, nucleus, genetic </a:t>
            </a:r>
          </a:p>
          <a:p>
            <a:r>
              <a:rPr lang="en-US" sz="1200" dirty="0">
                <a:effectLst/>
                <a:latin typeface="Century Gothic" panose="020B0502020202020204" pitchFamily="34" charset="0"/>
              </a:rPr>
              <a:t>i</a:t>
            </a:r>
            <a:r>
              <a:rPr lang="en-US" sz="1800" dirty="0">
                <a:effectLst/>
                <a:latin typeface="Gotham"/>
              </a:rPr>
              <a:t>ncludes linking phrases - </a:t>
            </a:r>
            <a:endParaRPr lang="en-US" sz="1200" dirty="0">
              <a:effectLst/>
              <a:latin typeface="+mn-lt"/>
            </a:endParaRPr>
          </a:p>
          <a:p>
            <a:pPr>
              <a:buFontTx/>
              <a:buNone/>
            </a:pPr>
            <a:r>
              <a:rPr lang="en-US" sz="1200" dirty="0">
                <a:effectLst/>
                <a:latin typeface="+mn-lt"/>
              </a:rPr>
              <a:t>i</a:t>
            </a:r>
            <a:r>
              <a:rPr lang="en-US" sz="1800" dirty="0">
                <a:effectLst/>
                <a:latin typeface="Gotham"/>
              </a:rPr>
              <a:t>ntroduces a metaphor or simile – cell looks like a fried egg</a:t>
            </a:r>
            <a:endParaRPr lang="en-US" dirty="0">
              <a:effectLst/>
            </a:endParaRPr>
          </a:p>
          <a:p>
            <a:endParaRPr lang="en-US" dirty="0"/>
          </a:p>
        </p:txBody>
      </p:sp>
      <p:sp>
        <p:nvSpPr>
          <p:cNvPr id="4" name="Slide Number Placeholder 3">
            <a:extLst>
              <a:ext uri="{FF2B5EF4-FFF2-40B4-BE49-F238E27FC236}">
                <a16:creationId xmlns:a16="http://schemas.microsoft.com/office/drawing/2014/main" id="{CDD3FF81-8324-E831-0B7A-CC24AC87A79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77850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sentence for </a:t>
            </a:r>
            <a:r>
              <a:rPr lang="en-US" dirty="0" err="1"/>
              <a:t>particpants</a:t>
            </a:r>
            <a:r>
              <a:rPr lang="en-US" dirty="0"/>
              <a:t> to use the juicy sentence protocol.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627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FB6BD-AA84-D455-40A2-059C21E60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33FAF-4F17-C0F3-BE86-390E3F31EB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88E4B3-4C13-A01D-FE1A-60519D660E9A}"/>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75D9066F-2FFA-CECD-B143-FFF8EE6BDB5B}"/>
              </a:ext>
            </a:extLst>
          </p:cNvPr>
          <p:cNvSpPr>
            <a:spLocks noGrp="1"/>
          </p:cNvSpPr>
          <p:nvPr>
            <p:ph type="sldNum" sz="quarter" idx="5"/>
          </p:nvPr>
        </p:nvSpPr>
        <p:spPr/>
        <p:txBody>
          <a:bodyPr/>
          <a:lstStyle/>
          <a:p>
            <a:fld id="{E9D70260-9564-1B4F-A97A-47B69FF3DDF1}" type="slidenum">
              <a:rPr lang="en-US" smtClean="0"/>
              <a:t>7</a:t>
            </a:fld>
            <a:endParaRPr lang="en-US"/>
          </a:p>
        </p:txBody>
      </p:sp>
    </p:spTree>
    <p:extLst>
      <p:ext uri="{BB962C8B-B14F-4D97-AF65-F5344CB8AC3E}">
        <p14:creationId xmlns:p14="http://schemas.microsoft.com/office/powerpoint/2010/main" val="27196017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52897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79216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Verbal Reasoning</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Students must learn to use the skills they have developed at the word and sentence levels to comprehend longer texts. Understanding the logical flow of ideas is essential in spoken and written language.  It’s known as verbal reasoning because this combination of skills allows for the transformation of ideas and information in the mind of the reader. Students need to be able to make inferences, connect concepts, and evaluate ideas to transfer their learning to new situations. Throughout this process, they are engaging with texts at a deeper level, making connections from text to text, and thinking critically about the content. This chapter explores how we can help students navigate complex texts and extract meaning from extended passages.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70</a:t>
            </a:fld>
            <a:endParaRPr lang="en-US"/>
          </a:p>
        </p:txBody>
      </p:sp>
    </p:spTree>
    <p:extLst>
      <p:ext uri="{BB962C8B-B14F-4D97-AF65-F5344CB8AC3E}">
        <p14:creationId xmlns:p14="http://schemas.microsoft.com/office/powerpoint/2010/main" val="39097393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Calibri" panose="020F0502020204030204" pitchFamily="34" charset="0"/>
              </a:rPr>
              <a:t>One longitudinal study (Walston et al., 2008) tracked a nationally representative group of 25,000 U.S. students as they progressed from kindergarten through eighth grade.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73</a:t>
            </a:fld>
            <a:endParaRPr lang="en-US"/>
          </a:p>
        </p:txBody>
      </p:sp>
    </p:spTree>
    <p:extLst>
      <p:ext uri="{BB962C8B-B14F-4D97-AF65-F5344CB8AC3E}">
        <p14:creationId xmlns:p14="http://schemas.microsoft.com/office/powerpoint/2010/main" val="34269291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74</a:t>
            </a:fld>
            <a:endParaRPr lang="en-US"/>
          </a:p>
        </p:txBody>
      </p:sp>
    </p:spTree>
    <p:extLst>
      <p:ext uri="{BB962C8B-B14F-4D97-AF65-F5344CB8AC3E}">
        <p14:creationId xmlns:p14="http://schemas.microsoft.com/office/powerpoint/2010/main" val="2916330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D2C9A-E240-494E-813A-726776CC78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53BB5A-F17F-F734-A2AF-E2FF24B1AF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C43184-BA64-885F-8211-B857618D190F}"/>
              </a:ext>
            </a:extLst>
          </p:cNvPr>
          <p:cNvSpPr>
            <a:spLocks noGrp="1"/>
          </p:cNvSpPr>
          <p:nvPr>
            <p:ph type="body" idx="1"/>
          </p:nvPr>
        </p:nvSpPr>
        <p:spPr/>
        <p:txBody>
          <a:bodyPr/>
          <a:lstStyle/>
          <a:p>
            <a:r>
              <a:rPr lang="en-US" sz="1200" dirty="0">
                <a:effectLst/>
                <a:latin typeface="Century Gothic" panose="020B0502020202020204" pitchFamily="34" charset="0"/>
              </a:rPr>
              <a:t>It is </a:t>
            </a:r>
            <a:r>
              <a:rPr lang="en-US" sz="1200" dirty="0" err="1">
                <a:effectLst/>
                <a:latin typeface="Century Gothic" panose="020B0502020202020204" pitchFamily="34" charset="0"/>
              </a:rPr>
              <a:t>chunkable</a:t>
            </a:r>
            <a:r>
              <a:rPr lang="en-US" sz="1200" dirty="0">
                <a:effectLst/>
                <a:latin typeface="Century Gothic" panose="020B0502020202020204" pitchFamily="34" charset="0"/>
              </a:rPr>
              <a:t>. Different sections can be analyzed. </a:t>
            </a:r>
          </a:p>
          <a:p>
            <a:r>
              <a:rPr lang="en-US" sz="1200" dirty="0">
                <a:effectLst/>
                <a:latin typeface="Century Gothic" panose="020B0502020202020204" pitchFamily="34" charset="0"/>
              </a:rPr>
              <a:t>Features language related to complex thought</a:t>
            </a:r>
          </a:p>
          <a:p>
            <a:r>
              <a:rPr lang="en-US" sz="1200" dirty="0">
                <a:effectLst/>
                <a:latin typeface="Century Gothic" panose="020B0502020202020204" pitchFamily="34" charset="0"/>
              </a:rPr>
              <a:t>Features grade-level academic language – microscope, cytoplasm, proteins, nucleus, genetic </a:t>
            </a:r>
          </a:p>
          <a:p>
            <a:r>
              <a:rPr lang="en-US" sz="1200" dirty="0">
                <a:effectLst/>
                <a:latin typeface="Century Gothic" panose="020B0502020202020204" pitchFamily="34" charset="0"/>
              </a:rPr>
              <a:t>i</a:t>
            </a:r>
            <a:r>
              <a:rPr lang="en-US" sz="1800" dirty="0">
                <a:effectLst/>
                <a:latin typeface="Gotham"/>
              </a:rPr>
              <a:t>ncludes linking phrases - </a:t>
            </a:r>
            <a:endParaRPr lang="en-US" sz="1200" dirty="0">
              <a:effectLst/>
              <a:latin typeface="+mn-lt"/>
            </a:endParaRPr>
          </a:p>
          <a:p>
            <a:pPr>
              <a:buFontTx/>
              <a:buNone/>
            </a:pPr>
            <a:r>
              <a:rPr lang="en-US" sz="1200" dirty="0">
                <a:effectLst/>
                <a:latin typeface="+mn-lt"/>
              </a:rPr>
              <a:t>i</a:t>
            </a:r>
            <a:r>
              <a:rPr lang="en-US" sz="1800" dirty="0">
                <a:effectLst/>
                <a:latin typeface="Gotham"/>
              </a:rPr>
              <a:t>ntroduces a metaphor or simile – cell looks like a fried egg</a:t>
            </a:r>
            <a:endParaRPr lang="en-US" dirty="0">
              <a:effectLst/>
            </a:endParaRPr>
          </a:p>
          <a:p>
            <a:endParaRPr lang="en-US" dirty="0"/>
          </a:p>
        </p:txBody>
      </p:sp>
      <p:sp>
        <p:nvSpPr>
          <p:cNvPr id="4" name="Slide Number Placeholder 3">
            <a:extLst>
              <a:ext uri="{FF2B5EF4-FFF2-40B4-BE49-F238E27FC236}">
                <a16:creationId xmlns:a16="http://schemas.microsoft.com/office/drawing/2014/main" id="{CDD3FF81-8324-E831-0B7A-CC24AC87A79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8001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8675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85554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90329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1" baseline="0" dirty="0"/>
              <a:t>Teacher: Background Knowledge (do not share with students). </a:t>
            </a:r>
            <a:r>
              <a:rPr lang="en-US" b="0" baseline="0" dirty="0"/>
              <a:t>Langston Hughes wrote this poem at the age of 17, during a long train ride to visit his father in Mexico. He had just graduated from high school, and was inspired as he crossed the Mississippi River in the late afternoon. The setting sun was turning the muddy brown water into a golden hue, and he wrote the phrase “the Negro speaks of rivers.”  Within an hour, he had completed his poem.  When the poem was first published several years later, he dedicated it to W.E.B. </a:t>
            </a:r>
            <a:r>
              <a:rPr lang="en-US" b="0" baseline="0" dirty="0" err="1"/>
              <a:t>DuBois</a:t>
            </a:r>
            <a:r>
              <a:rPr lang="en-US" b="0" baseline="0" dirty="0"/>
              <a:t>.</a:t>
            </a:r>
            <a:endParaRPr lang="en-US" b="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569E00-F404-CA40-9CC3-CD7B5C762AF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30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EA22E-27B9-68A6-0D2E-C230B1A004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5C9F87-F1B4-7A83-5A35-218A332732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907617-7F3D-9681-6C0F-0F9202EA62C2}"/>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3F320E48-0F04-B5C6-E10E-62F1F439B5E1}"/>
              </a:ext>
            </a:extLst>
          </p:cNvPr>
          <p:cNvSpPr>
            <a:spLocks noGrp="1"/>
          </p:cNvSpPr>
          <p:nvPr>
            <p:ph type="sldNum" sz="quarter" idx="5"/>
          </p:nvPr>
        </p:nvSpPr>
        <p:spPr/>
        <p:txBody>
          <a:bodyPr/>
          <a:lstStyle/>
          <a:p>
            <a:fld id="{E9D70260-9564-1B4F-A97A-47B69FF3DDF1}" type="slidenum">
              <a:rPr lang="en-US" smtClean="0"/>
              <a:t>8</a:t>
            </a:fld>
            <a:endParaRPr lang="en-US"/>
          </a:p>
        </p:txBody>
      </p:sp>
    </p:spTree>
    <p:extLst>
      <p:ext uri="{BB962C8B-B14F-4D97-AF65-F5344CB8AC3E}">
        <p14:creationId xmlns:p14="http://schemas.microsoft.com/office/powerpoint/2010/main" val="41339597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Invite students to read the text to themselves, then a second time to annotate, writing observations, questions, and other thoughts in the margin.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569E00-F404-CA40-9CC3-CD7B5C762AF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0072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The poem compares the Negro people to rivers across the world.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Water is used to symbolize life. Fresh water symbolizes good health, while muddy water symbolizes death or bad times. Rivers are often used to symbolize change and the passage of time.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 The</a:t>
            </a:r>
            <a:r>
              <a:rPr lang="en-US" baseline="0" dirty="0"/>
              <a:t> use of the word “THE” speaks of the whole of the people, not just an individual.  Hughes is reminding us that African-Americans draw strength from their history and the span of their influence and presence across the world.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1" dirty="0"/>
              <a:t>Teacher</a:t>
            </a:r>
            <a:r>
              <a:rPr lang="en-US" dirty="0"/>
              <a:t>:</a:t>
            </a:r>
            <a:r>
              <a:rPr lang="en-US" baseline="0" dirty="0"/>
              <a:t> ancient, older, deep.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Both rivers and veins have many branches that form a web or network, especially as they connect to other rivers or veins.  Symbolically, both symbolize movement, and are necessary for life. If either a vein or a river stopped, death would soon occur.  [PHOTO]: </a:t>
            </a:r>
            <a:r>
              <a:rPr lang="en-US" dirty="0"/>
              <a:t>The Mississippi River delta, as imaged by Japan’s Advanced Land Observing Satellite.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B2210AB3-C6A9-8D4F-9F43-F3E97418FEEC}" type="slidenum">
              <a:rPr kumimoji="0" lang="en-US" sz="1200" b="0" i="0" u="none" strike="noStrike" kern="1200" cap="none" spc="0" normalizeH="0" baseline="0" noProof="0">
                <a:ln>
                  <a:noFill/>
                </a:ln>
                <a:solidFill>
                  <a:srgbClr val="000000"/>
                </a:solidFill>
                <a:effectLst/>
                <a:uLnTx/>
                <a:uFillTx/>
                <a:latin typeface="Optima"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srgbClr val="000000"/>
              </a:solidFill>
              <a:effectLst/>
              <a:uLnTx/>
              <a:uFillTx/>
              <a:latin typeface="Optima" charset="0"/>
              <a:ea typeface="ＭＳ Ｐゴシック" charset="0"/>
            </a:endParaRPr>
          </a:p>
        </p:txBody>
      </p:sp>
      <p:sp>
        <p:nvSpPr>
          <p:cNvPr id="93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39267" name="Rectangle 3"/>
          <p:cNvSpPr>
            <a:spLocks noGrp="1" noChangeArrowheads="1"/>
          </p:cNvSpPr>
          <p:nvPr>
            <p:ph type="body" idx="1"/>
          </p:nvPr>
        </p:nvSpPr>
        <p:spPr>
          <a:noFill/>
        </p:spPr>
        <p:txBody>
          <a:bodyPr/>
          <a:lstStyle/>
          <a:p>
            <a:pPr eaLnBrk="1" hangingPunct="1"/>
            <a:r>
              <a:rPr lang="en-US" b="1" dirty="0"/>
              <a:t>Teacher</a:t>
            </a:r>
            <a:r>
              <a:rPr lang="en-US" dirty="0"/>
              <a:t>:</a:t>
            </a:r>
            <a:r>
              <a:rPr lang="en-US" baseline="0" dirty="0"/>
              <a:t> Remind students that this is a poem, and as a spoken word piece it needs to be heard aloud. Ask group members to select a reader to read the speech aloud to the table. </a:t>
            </a:r>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the time period extends from approximately 3000 BC to the late 19</a:t>
            </a:r>
            <a:r>
              <a:rPr lang="en-US" baseline="30000" dirty="0"/>
              <a:t>th</a:t>
            </a:r>
            <a:r>
              <a:rPr lang="en-US" baseline="0" dirty="0"/>
              <a:t> century. </a:t>
            </a:r>
            <a:endParaRPr lang="en-US"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04D9F-3184-9DAA-A73B-ACC0ACD56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79660-F6CE-40CC-C322-89A43FD863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C6B9ED-1A08-1B25-40DD-25489F598094}"/>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579F46A6-B692-0141-DA72-5ADF6E823FE4}"/>
              </a:ext>
            </a:extLst>
          </p:cNvPr>
          <p:cNvSpPr>
            <a:spLocks noGrp="1"/>
          </p:cNvSpPr>
          <p:nvPr>
            <p:ph type="sldNum" sz="quarter" idx="5"/>
          </p:nvPr>
        </p:nvSpPr>
        <p:spPr/>
        <p:txBody>
          <a:bodyPr/>
          <a:lstStyle/>
          <a:p>
            <a:fld id="{E9D70260-9564-1B4F-A97A-47B69FF3DDF1}" type="slidenum">
              <a:rPr lang="en-US" smtClean="0"/>
              <a:t>9</a:t>
            </a:fld>
            <a:endParaRPr lang="en-US"/>
          </a:p>
        </p:txBody>
      </p:sp>
    </p:spTree>
    <p:extLst>
      <p:ext uri="{BB962C8B-B14F-4D97-AF65-F5344CB8AC3E}">
        <p14:creationId xmlns:p14="http://schemas.microsoft.com/office/powerpoint/2010/main" val="22624929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The places Hughes mentions go from Mesopotamia, to the Congo, to Egypt, to New Orleans.  He follows a pattern of natural migration (Mesopotamia and the Congo), to forced migration through enslavement (Egypt and New Orleans.)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Hughes is contemplating the African-American’s experiences from enslavement (</a:t>
            </a:r>
            <a:r>
              <a:rPr lang="en-US" i="1" baseline="0" dirty="0"/>
              <a:t>muddy</a:t>
            </a:r>
            <a:r>
              <a:rPr lang="en-US" baseline="0" dirty="0"/>
              <a:t>) to hard-fought freedoms (</a:t>
            </a:r>
            <a:r>
              <a:rPr lang="en-US" i="1" baseline="0" dirty="0"/>
              <a:t>golden</a:t>
            </a:r>
            <a:r>
              <a:rPr lang="en-US" baseline="0" dirty="0"/>
              <a:t>). While he realizes there is still much to be done (this was written in 1921, decades before civil rights legislation), he is hopeful that there are some signs of improvement. However, the river remains muddy below its golden surface, suggesting there is still much to be done.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a:t>
            </a:r>
            <a:r>
              <a:rPr lang="en-US" dirty="0"/>
              <a:t>:</a:t>
            </a:r>
            <a:r>
              <a:rPr lang="en-US" baseline="0" dirty="0"/>
              <a:t> Hughes is tracing an arc of history to demonstrate their resilience, strength, and tenacity throughout the millennia. He is also tracing the rise and fall of other civilizations (the Egyptian empire, the Roman empire) to show that his people endure.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0BD731-16A9-CE4B-AF81-962BD65F27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10040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569E00-F404-CA40-9CC3-CD7B5C762AF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02588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95</a:t>
            </a:fld>
            <a:endParaRPr lang="en-US"/>
          </a:p>
        </p:txBody>
      </p:sp>
    </p:spTree>
    <p:extLst>
      <p:ext uri="{BB962C8B-B14F-4D97-AF65-F5344CB8AC3E}">
        <p14:creationId xmlns:p14="http://schemas.microsoft.com/office/powerpoint/2010/main" val="1431279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8CDBA-5B71-5367-399B-7F744CA7E6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992CB-C93C-BD18-DF1B-34BE18FD96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0C79E0-6CAF-6585-1E0D-E6576F0BCA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A6D47C0-B17A-88FA-A70C-89526A1B87F4}"/>
              </a:ext>
            </a:extLst>
          </p:cNvPr>
          <p:cNvSpPr>
            <a:spLocks noGrp="1"/>
          </p:cNvSpPr>
          <p:nvPr>
            <p:ph type="sldNum" sz="quarter" idx="5"/>
          </p:nvPr>
        </p:nvSpPr>
        <p:spPr/>
        <p:txBody>
          <a:bodyPr/>
          <a:lstStyle/>
          <a:p>
            <a:fld id="{E9D70260-9564-1B4F-A97A-47B69FF3DDF1}" type="slidenum">
              <a:rPr lang="en-US" smtClean="0"/>
              <a:t>96</a:t>
            </a:fld>
            <a:endParaRPr lang="en-US"/>
          </a:p>
        </p:txBody>
      </p:sp>
    </p:spTree>
    <p:extLst>
      <p:ext uri="{BB962C8B-B14F-4D97-AF65-F5344CB8AC3E}">
        <p14:creationId xmlns:p14="http://schemas.microsoft.com/office/powerpoint/2010/main" val="37985481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90E48-A4F0-1B75-EDA8-C5062C7391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89A082-62A3-527A-3DEA-2CADD78DE4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5FE329-3E3F-1AAB-C9C0-8F123CCA40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53F69C-E274-0267-CFA6-5FCBDA4D6D83}"/>
              </a:ext>
            </a:extLst>
          </p:cNvPr>
          <p:cNvSpPr>
            <a:spLocks noGrp="1"/>
          </p:cNvSpPr>
          <p:nvPr>
            <p:ph type="sldNum" sz="quarter" idx="5"/>
          </p:nvPr>
        </p:nvSpPr>
        <p:spPr/>
        <p:txBody>
          <a:bodyPr/>
          <a:lstStyle/>
          <a:p>
            <a:fld id="{E9D70260-9564-1B4F-A97A-47B69FF3DDF1}" type="slidenum">
              <a:rPr lang="en-US" smtClean="0"/>
              <a:t>97</a:t>
            </a:fld>
            <a:endParaRPr lang="en-US"/>
          </a:p>
        </p:txBody>
      </p:sp>
    </p:spTree>
    <p:extLst>
      <p:ext uri="{BB962C8B-B14F-4D97-AF65-F5344CB8AC3E}">
        <p14:creationId xmlns:p14="http://schemas.microsoft.com/office/powerpoint/2010/main" val="41735575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EF96A-2269-1A37-6366-D3AFA13617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208EDE-CE42-7539-4159-C6F0456803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8B422-9A35-7E6C-1614-355A493E67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151F494-D570-03EC-B9DA-C3998DB96DB5}"/>
              </a:ext>
            </a:extLst>
          </p:cNvPr>
          <p:cNvSpPr>
            <a:spLocks noGrp="1"/>
          </p:cNvSpPr>
          <p:nvPr>
            <p:ph type="sldNum" sz="quarter" idx="5"/>
          </p:nvPr>
        </p:nvSpPr>
        <p:spPr/>
        <p:txBody>
          <a:bodyPr/>
          <a:lstStyle/>
          <a:p>
            <a:fld id="{E9D70260-9564-1B4F-A97A-47B69FF3DDF1}" type="slidenum">
              <a:rPr lang="en-US" smtClean="0"/>
              <a:t>98</a:t>
            </a:fld>
            <a:endParaRPr lang="en-US"/>
          </a:p>
        </p:txBody>
      </p:sp>
    </p:spTree>
    <p:extLst>
      <p:ext uri="{BB962C8B-B14F-4D97-AF65-F5344CB8AC3E}">
        <p14:creationId xmlns:p14="http://schemas.microsoft.com/office/powerpoint/2010/main" val="1752119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Times New Roman" panose="02020603050405020304" pitchFamily="18" charset="0"/>
              </a:rPr>
              <a:t>Did you hear it? Despite their self-proclaimed difficulty in learning, they still have big dreams for themselves. A 2018 study by TNTP had similar findings: 94 percent of students surveyed in diverse urban, rural, and charter districts aspired to attend college, and 70 percent of high school students in the survey had career goals that required at least a college degree. </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24</a:t>
            </a:fld>
            <a:endParaRPr lang="en-US"/>
          </a:p>
        </p:txBody>
      </p:sp>
    </p:spTree>
    <p:extLst>
      <p:ext uri="{BB962C8B-B14F-4D97-AF65-F5344CB8AC3E}">
        <p14:creationId xmlns:p14="http://schemas.microsoft.com/office/powerpoint/2010/main" val="147550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Background Knowledge</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In the illustration of the battery, the concept of background knowledge surrounds word recognition, word knowledge, and sentence analysis, and verbal reasoning. It represents the reservoir of knowledge essential for students to connect new information. This chapter explains how prior knowledge contributes to improved comprehension and engagement. It also explores how teachers can activate students' background knowledge, build background knowledge, and teach students to activate their own knowledge to bridge new learning.  </a:t>
            </a:r>
            <a:endParaRPr lang="en-US" dirty="0"/>
          </a:p>
        </p:txBody>
      </p:sp>
      <p:sp>
        <p:nvSpPr>
          <p:cNvPr id="4" name="Slide Number Placeholder 3"/>
          <p:cNvSpPr>
            <a:spLocks noGrp="1"/>
          </p:cNvSpPr>
          <p:nvPr>
            <p:ph type="sldNum" sz="quarter" idx="5"/>
          </p:nvPr>
        </p:nvSpPr>
        <p:spPr/>
        <p:txBody>
          <a:bodyPr/>
          <a:lstStyle/>
          <a:p>
            <a:fld id="{E9D70260-9564-1B4F-A97A-47B69FF3DDF1}" type="slidenum">
              <a:rPr lang="en-US" smtClean="0"/>
              <a:t>25</a:t>
            </a:fld>
            <a:endParaRPr lang="en-US"/>
          </a:p>
        </p:txBody>
      </p:sp>
    </p:spTree>
    <p:extLst>
      <p:ext uri="{BB962C8B-B14F-4D97-AF65-F5344CB8AC3E}">
        <p14:creationId xmlns:p14="http://schemas.microsoft.com/office/powerpoint/2010/main" val="2843693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524827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340992661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B19D6F-B5CB-9AF6-6F78-1ED93104BA0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926750-DC78-779C-803F-CD5A652CD1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7F390A-745B-BA5F-0BD3-FBAD8F29E3B6}"/>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5" name="Footer Placeholder 4">
            <a:extLst>
              <a:ext uri="{FF2B5EF4-FFF2-40B4-BE49-F238E27FC236}">
                <a16:creationId xmlns:a16="http://schemas.microsoft.com/office/drawing/2014/main" id="{B2A7AC93-A0BD-FE33-D865-59D13428FD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D67939-227D-2FC0-A6DB-C63AF338EC80}"/>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202075396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914400" y="2286000"/>
            <a:ext cx="10363200" cy="1143000"/>
          </a:xfrm>
        </p:spPr>
        <p:txBody>
          <a:bodyPr/>
          <a:lstStyle>
            <a:lvl1pPr>
              <a:defRPr/>
            </a:lvl1pPr>
          </a:lstStyle>
          <a:p>
            <a:pPr lvl="0"/>
            <a:r>
              <a:rPr lang="en-US" noProof="0"/>
              <a:t>Click to edit Master title style</a:t>
            </a:r>
          </a:p>
        </p:txBody>
      </p:sp>
      <p:sp>
        <p:nvSpPr>
          <p:cNvPr id="6553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1C9B717-BCA7-7F4F-A993-243AFD4F9C8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4287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90C9AB3-FD00-884F-8B63-B5BB6905B8E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0864346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5F7D5C7-F469-DE44-80F0-AAD6651B50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7778298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132B-2241-4847-86CE-8D6C4314182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67732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3A09B14-1681-BC4B-9CD9-72C16097CE0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760724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AEED069-3A6E-FE47-830A-6CF8A08CF75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0771281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077E090-9057-AB46-BA8C-E0E92A3B74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813437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9663818-4BE5-FF4E-B84B-07B28E1B02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635160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20BDE5A-C79D-E14B-B194-82962BDD69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3474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64283523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54DC451-DF2F-E642-8AE1-6A7D33035B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6640240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5558AA7-17B8-FA48-876E-360CE9CCBF6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5192779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F038DD7-1522-224D-BD83-D510FA3A6F9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514367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6C1EDD0-7895-D346-95EB-D8589F03E57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1319702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E7B7F72-8676-3C4E-9106-4CF46DE827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854140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8A4651-55AC-9349-8E6C-39C89BE84D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134234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2589021-803B-9942-901C-D5A0923124D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342116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b="1"/>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4222773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3"/>
            <a:ext cx="10464800" cy="1927225"/>
          </a:xfrm>
        </p:spPr>
        <p:txBody>
          <a:bodyPr anchor="b">
            <a:noAutofit/>
          </a:bodyPr>
          <a:lstStyle>
            <a:lvl1pPr>
              <a:defRPr sz="4050" cap="all" baseline="0"/>
            </a:lvl1pPr>
          </a:lstStyle>
          <a:p>
            <a:r>
              <a:rPr lang="en-US"/>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85773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2236668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5A132-1B43-7B05-E474-B2104C95967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9C04BF-A340-FBB6-7887-9B4BBC5A63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D768445-B923-CF9E-324B-9DC4804386AC}"/>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5" name="Footer Placeholder 4">
            <a:extLst>
              <a:ext uri="{FF2B5EF4-FFF2-40B4-BE49-F238E27FC236}">
                <a16:creationId xmlns:a16="http://schemas.microsoft.com/office/drawing/2014/main" id="{BBCCDF50-88E0-8405-50A7-DD5D41C97C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5522F6-FB49-C228-E7BB-B743A215A8F6}"/>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36657089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3600" b="0" cap="all"/>
            </a:lvl1pPr>
          </a:lstStyle>
          <a:p>
            <a:r>
              <a:rPr lang="en-US" dirty="0"/>
              <a:t>Click to edit Master title style</a:t>
            </a:r>
          </a:p>
        </p:txBody>
      </p:sp>
      <p:sp>
        <p:nvSpPr>
          <p:cNvPr id="3" name="Text Placeholder 2"/>
          <p:cNvSpPr>
            <a:spLocks noGrp="1"/>
          </p:cNvSpPr>
          <p:nvPr>
            <p:ph type="body" idx="1"/>
          </p:nvPr>
        </p:nvSpPr>
        <p:spPr>
          <a:xfrm>
            <a:off x="963084" y="4626867"/>
            <a:ext cx="10363200" cy="1500187"/>
          </a:xfrm>
        </p:spPr>
        <p:txBody>
          <a:bodyPr anchor="t">
            <a:normAutofit/>
          </a:bodyPr>
          <a:lstStyle>
            <a:lvl1pPr marL="0" indent="0">
              <a:buNone/>
              <a:defRPr sz="1800">
                <a:solidFill>
                  <a:schemeClr val="tx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4675"/>
      </p:ext>
    </p:extLst>
  </p:cSld>
  <p:clrMapOvr>
    <a:overrideClrMapping bg1="dk1" tx1="lt1" bg2="dk2" tx2="lt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73352"/>
            <a:ext cx="5384800" cy="4718304"/>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88C9A-BF48-C043-89A6-25473F994CCC}" type="datetimeFigureOut">
              <a:rPr lang="en-US" smtClean="0"/>
              <a:t>3/3/25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98254224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15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1500" b="0" kern="1200" dirty="0" smtClean="0">
                <a:solidFill>
                  <a:schemeClr val="tx2"/>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588C9A-BF48-C043-89A6-25473F994CCC}" type="datetimeFigureOut">
              <a:rPr lang="en-US" smtClean="0"/>
              <a:t>3/3/25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1818BA-A255-1346-B17D-7B8C0A8A962F}" type="slidenum">
              <a:rPr lang="en-US" smtClean="0"/>
              <a:t>‹#›</a:t>
            </a:fld>
            <a:endParaRPr lang="en-US" dirty="0"/>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05145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1588C9A-BF48-C043-89A6-25473F994CCC}" type="datetimeFigureOut">
              <a:rPr lang="en-US" smtClean="0"/>
              <a:t>3/3/25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331833910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588C9A-BF48-C043-89A6-25473F994CCC}" type="datetimeFigureOut">
              <a:rPr lang="en-US" smtClean="0"/>
              <a:t>3/3/25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330917856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1800" b="0"/>
            </a:lvl1pPr>
          </a:lstStyle>
          <a:p>
            <a:r>
              <a:rPr lang="en-US"/>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2130555"/>
            <a:ext cx="2852928" cy="4243615"/>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t>3/3/25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9" name="Straight Connector 8"/>
          <p:cNvCxnSpPr/>
          <p:nvPr/>
        </p:nvCxnSpPr>
        <p:spPr>
          <a:xfrm rot="5400000">
            <a:off x="912152" y="3579943"/>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2447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792480"/>
            <a:ext cx="2856907" cy="1264920"/>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t>3/3/25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211139989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324979638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77327272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0D0A358-728A-AC4D-AFF4-C4ADF3190DE6}"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447294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31B7A-61C8-1292-6508-91A234E0F2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3F80B4-BCB1-557E-F6BF-792FD67A62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95126A-8D7F-5813-FB77-35FB3C52C56F}"/>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5" name="Footer Placeholder 4">
            <a:extLst>
              <a:ext uri="{FF2B5EF4-FFF2-40B4-BE49-F238E27FC236}">
                <a16:creationId xmlns:a16="http://schemas.microsoft.com/office/drawing/2014/main" id="{6B4ABB1A-918E-280D-AEBC-0AE6B025BA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390D20-59F3-A5DE-70A1-64ADEA1B488A}"/>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19641223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D0A358-728A-AC4D-AFF4-C4ADF3190DE6}"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17907904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D0A358-728A-AC4D-AFF4-C4ADF3190DE6}"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73854379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0D0A358-728A-AC4D-AFF4-C4ADF3190DE6}"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193439667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0D0A358-728A-AC4D-AFF4-C4ADF3190DE6}"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252950075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0D0A358-728A-AC4D-AFF4-C4ADF3190DE6}"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254482972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D0A358-728A-AC4D-AFF4-C4ADF3190DE6}"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341816576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0D0A358-728A-AC4D-AFF4-C4ADF3190DE6}"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393230404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0D0A358-728A-AC4D-AFF4-C4ADF3190DE6}"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410323924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D0A358-728A-AC4D-AFF4-C4ADF3190DE6}"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166580322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D0A358-728A-AC4D-AFF4-C4ADF3190DE6}"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BE1BA5-066D-254A-AD15-771C71DD15D6}" type="slidenum">
              <a:rPr lang="en-US" smtClean="0"/>
              <a:t>‹#›</a:t>
            </a:fld>
            <a:endParaRPr lang="en-US"/>
          </a:p>
        </p:txBody>
      </p:sp>
    </p:spTree>
    <p:extLst>
      <p:ext uri="{BB962C8B-B14F-4D97-AF65-F5344CB8AC3E}">
        <p14:creationId xmlns:p14="http://schemas.microsoft.com/office/powerpoint/2010/main" val="359693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CF7D7-177A-727E-122E-D660657199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F70C1A3-6C27-930A-23B0-C81E3C00B4B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4421F6-0440-FF32-93F0-CA5E621B71B1}"/>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5" name="Footer Placeholder 4">
            <a:extLst>
              <a:ext uri="{FF2B5EF4-FFF2-40B4-BE49-F238E27FC236}">
                <a16:creationId xmlns:a16="http://schemas.microsoft.com/office/drawing/2014/main" id="{4A6FBBD1-A5A0-DAC2-7B8C-0D0591C36B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DD2B7A-C5CE-E173-D408-59B74EB8FBA6}"/>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14010282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Pic &amp; Copy Above">
    <p:spTree>
      <p:nvGrpSpPr>
        <p:cNvPr id="1" name=""/>
        <p:cNvGrpSpPr/>
        <p:nvPr/>
      </p:nvGrpSpPr>
      <p:grpSpPr>
        <a:xfrm>
          <a:off x="0" y="0"/>
          <a:ext cx="0" cy="0"/>
          <a:chOff x="0" y="0"/>
          <a:chExt cx="0" cy="0"/>
        </a:xfrm>
      </p:grpSpPr>
      <p:sp>
        <p:nvSpPr>
          <p:cNvPr id="3" name="Picture Placeholder 2"/>
          <p:cNvSpPr>
            <a:spLocks noGrp="1"/>
          </p:cNvSpPr>
          <p:nvPr>
            <p:ph type="pic" sz="quarter" idx="18"/>
          </p:nvPr>
        </p:nvSpPr>
        <p:spPr>
          <a:xfrm>
            <a:off x="609600" y="2703870"/>
            <a:ext cx="11100392" cy="3601309"/>
          </a:xfrm>
          <a:prstGeom prst="rect">
            <a:avLst/>
          </a:prstGeom>
        </p:spPr>
        <p:txBody>
          <a:bodyPr rtlCol="0">
            <a:noAutofit/>
          </a:bodyPr>
          <a:lstStyle>
            <a:lvl1pPr>
              <a:defRPr>
                <a:latin typeface="Amplify Regular"/>
              </a:defRPr>
            </a:lvl1pPr>
          </a:lstStyle>
          <a:p>
            <a:pPr lvl="0"/>
            <a:r>
              <a:rPr lang="en-US" noProof="0"/>
              <a:t>Drag picture to placeholder or click icon to add</a:t>
            </a:r>
            <a:endParaRPr lang="en-US" noProof="0" dirty="0"/>
          </a:p>
        </p:txBody>
      </p:sp>
      <p:sp>
        <p:nvSpPr>
          <p:cNvPr id="10" name="Text Placeholder 9"/>
          <p:cNvSpPr>
            <a:spLocks noGrp="1"/>
          </p:cNvSpPr>
          <p:nvPr>
            <p:ph type="body" sz="quarter" idx="19"/>
          </p:nvPr>
        </p:nvSpPr>
        <p:spPr>
          <a:xfrm>
            <a:off x="624419" y="1432876"/>
            <a:ext cx="11071396" cy="624525"/>
          </a:xfrm>
          <a:prstGeom prst="rect">
            <a:avLst/>
          </a:prstGeom>
        </p:spPr>
        <p:txBody>
          <a:bodyPr>
            <a:noAutofit/>
          </a:bodyPr>
          <a:lstStyle>
            <a:lvl1pPr marL="0" indent="0">
              <a:lnSpc>
                <a:spcPct val="100000"/>
              </a:lnSpc>
              <a:buNone/>
              <a:defRPr sz="1800" b="0" i="0">
                <a:solidFill>
                  <a:schemeClr val="tx1"/>
                </a:solidFill>
                <a:latin typeface="Amplify Regular"/>
                <a:cs typeface="Amplify Regular"/>
              </a:defRPr>
            </a:lvl1pPr>
          </a:lstStyle>
          <a:p>
            <a:pPr lvl="0"/>
            <a:r>
              <a:rPr lang="en-US"/>
              <a:t>Click to edit Master text styles</a:t>
            </a: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5714254"/>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Title &amp; Lots of Copy">
    <p:spTree>
      <p:nvGrpSpPr>
        <p:cNvPr id="1" name=""/>
        <p:cNvGrpSpPr/>
        <p:nvPr/>
      </p:nvGrpSpPr>
      <p:grpSpPr>
        <a:xfrm>
          <a:off x="0" y="0"/>
          <a:ext cx="0" cy="0"/>
          <a:chOff x="0" y="0"/>
          <a:chExt cx="0" cy="0"/>
        </a:xfrm>
      </p:grpSpPr>
      <p:sp>
        <p:nvSpPr>
          <p:cNvPr id="28" name="Text Placeholder 5"/>
          <p:cNvSpPr>
            <a:spLocks noGrp="1"/>
          </p:cNvSpPr>
          <p:nvPr>
            <p:ph type="body" sz="quarter" idx="17"/>
          </p:nvPr>
        </p:nvSpPr>
        <p:spPr>
          <a:xfrm>
            <a:off x="621916" y="1113430"/>
            <a:ext cx="11058144" cy="5211170"/>
          </a:xfrm>
          <a:prstGeom prst="rect">
            <a:avLst/>
          </a:prstGeom>
        </p:spPr>
        <p:txBody>
          <a:bodyPr>
            <a:noAutofit/>
          </a:bodyPr>
          <a:lstStyle>
            <a:lvl1pPr marL="0" indent="0">
              <a:buNone/>
              <a:defRPr sz="1800">
                <a:solidFill>
                  <a:schemeClr val="tx1"/>
                </a:solidFill>
                <a:latin typeface="Amplify Regular"/>
                <a:cs typeface="Amplify Regular"/>
              </a:defRPr>
            </a:lvl1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1469273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AC009-E3AA-DF94-85F5-78803862CA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6A5CFD-EEDE-D946-F54E-8C1B80DEC7C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04FB46-13A8-2998-7027-1D7DE8A0C4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1C4151A-D264-5F61-5C81-0AC55FEBD505}"/>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6" name="Footer Placeholder 5">
            <a:extLst>
              <a:ext uri="{FF2B5EF4-FFF2-40B4-BE49-F238E27FC236}">
                <a16:creationId xmlns:a16="http://schemas.microsoft.com/office/drawing/2014/main" id="{5A156992-EBEA-4B6B-51B2-0963D69853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C03317-AD91-FBBC-DEF4-337C55D4FCBA}"/>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1071217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EE3EF-AEBC-940D-7FBF-D17D4ADD77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0C7480-0FE6-1319-4564-ABD8D50C5E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52BBA3-5665-0CC3-98FD-466BDDB1C15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B3C3CCE-5575-195D-78FD-537370CE73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BF2B037-31F0-F83D-8D9A-977C3C6FB05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CE1D7C-12C8-4F5B-1E6D-9703CE0116CA}"/>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8" name="Footer Placeholder 7">
            <a:extLst>
              <a:ext uri="{FF2B5EF4-FFF2-40B4-BE49-F238E27FC236}">
                <a16:creationId xmlns:a16="http://schemas.microsoft.com/office/drawing/2014/main" id="{16EC4028-4940-82DC-8FB0-96D29C7F39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759E40-CFA1-A651-FB41-8A94975E7DFE}"/>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38375495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C1A2B-215F-A98C-BC88-D9698B64E94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4C67147-9A27-0EC2-DF90-E3C79F076F40}"/>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4" name="Footer Placeholder 3">
            <a:extLst>
              <a:ext uri="{FF2B5EF4-FFF2-40B4-BE49-F238E27FC236}">
                <a16:creationId xmlns:a16="http://schemas.microsoft.com/office/drawing/2014/main" id="{8B53A40F-2AA0-E967-68FB-476DFE93D5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981C9F-242A-EFCE-A894-86EA868F82A1}"/>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19505817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CB0F43-AB1C-4552-E66B-89DC0EE4DFC0}"/>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3" name="Footer Placeholder 2">
            <a:extLst>
              <a:ext uri="{FF2B5EF4-FFF2-40B4-BE49-F238E27FC236}">
                <a16:creationId xmlns:a16="http://schemas.microsoft.com/office/drawing/2014/main" id="{C06714B1-DD8E-375C-0FA1-060D27A00B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CC6DB5-B1D9-27DD-62FF-EECDABE55C29}"/>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24217837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40573-D981-3160-5E25-5532171765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58CAB4C-9EE6-D330-82E5-6B81C5A781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2E6FCBE-507D-CA15-BDF6-397CA29740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897873-7561-237C-FC38-E137F9C4F1D4}"/>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6" name="Footer Placeholder 5">
            <a:extLst>
              <a:ext uri="{FF2B5EF4-FFF2-40B4-BE49-F238E27FC236}">
                <a16:creationId xmlns:a16="http://schemas.microsoft.com/office/drawing/2014/main" id="{BF3202EF-0D46-DEA5-CCCE-E6327FB138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622DB5-A661-89DD-B0CD-C89F94EE8EFC}"/>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383325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8989383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002BA-C4E1-E5B1-8AD0-ABAD349896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C0F9BE-3C6F-260B-287F-5AA9CFE69E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9F14B65-E8A5-F500-FA3D-E79268EE15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0B51C3-B863-2883-DC22-1080B749A984}"/>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6" name="Footer Placeholder 5">
            <a:extLst>
              <a:ext uri="{FF2B5EF4-FFF2-40B4-BE49-F238E27FC236}">
                <a16:creationId xmlns:a16="http://schemas.microsoft.com/office/drawing/2014/main" id="{DB563375-0F1D-1815-8A4E-10CE6D418F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D67BC0-C44B-A8D2-7FD5-FF742DDE8679}"/>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25191320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85285-4DF7-D241-7EAF-82CBA762BB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71DFAC-ADCE-06DC-7233-5BBB2CC0F24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958DCE-BC6E-16B7-7604-8B14DA0F6457}"/>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5" name="Footer Placeholder 4">
            <a:extLst>
              <a:ext uri="{FF2B5EF4-FFF2-40B4-BE49-F238E27FC236}">
                <a16:creationId xmlns:a16="http://schemas.microsoft.com/office/drawing/2014/main" id="{E7118386-0E75-51F8-BAA7-08D2546DF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D4A13C-BFB1-FC4B-33D6-0DA018FACC9A}"/>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22599784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17D880-4EB8-7D03-8273-AF4F3275B73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164138F-39BC-F65A-8902-28410626162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EB69DD-78BD-3860-72C2-5E090262539D}"/>
              </a:ext>
            </a:extLst>
          </p:cNvPr>
          <p:cNvSpPr>
            <a:spLocks noGrp="1"/>
          </p:cNvSpPr>
          <p:nvPr>
            <p:ph type="dt" sz="half" idx="10"/>
          </p:nvPr>
        </p:nvSpPr>
        <p:spPr/>
        <p:txBody>
          <a:bodyPr/>
          <a:lstStyle/>
          <a:p>
            <a:fld id="{AB2111DB-D7EB-F24F-A4C0-B503D9E12864}" type="datetimeFigureOut">
              <a:rPr lang="en-US" smtClean="0"/>
              <a:t>3/3/25</a:t>
            </a:fld>
            <a:endParaRPr lang="en-US"/>
          </a:p>
        </p:txBody>
      </p:sp>
      <p:sp>
        <p:nvSpPr>
          <p:cNvPr id="5" name="Footer Placeholder 4">
            <a:extLst>
              <a:ext uri="{FF2B5EF4-FFF2-40B4-BE49-F238E27FC236}">
                <a16:creationId xmlns:a16="http://schemas.microsoft.com/office/drawing/2014/main" id="{99E8C966-866B-91AB-05A6-142053A43F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5863E3-2F7F-2FDF-A5B7-8CB7170B1207}"/>
              </a:ext>
            </a:extLst>
          </p:cNvPr>
          <p:cNvSpPr>
            <a:spLocks noGrp="1"/>
          </p:cNvSpPr>
          <p:nvPr>
            <p:ph type="sldNum" sz="quarter" idx="12"/>
          </p:nvPr>
        </p:nvSpPr>
        <p:spPr/>
        <p:txBody>
          <a:bodyPr/>
          <a:lstStyle/>
          <a:p>
            <a:fld id="{BAFFF1C6-4E81-A743-8F12-1F973F64E88F}" type="slidenum">
              <a:rPr lang="en-US" smtClean="0"/>
              <a:t>‹#›</a:t>
            </a:fld>
            <a:endParaRPr lang="en-US"/>
          </a:p>
        </p:txBody>
      </p:sp>
    </p:spTree>
    <p:extLst>
      <p:ext uri="{BB962C8B-B14F-4D97-AF65-F5344CB8AC3E}">
        <p14:creationId xmlns:p14="http://schemas.microsoft.com/office/powerpoint/2010/main" val="29513961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F31E5-6DA8-94D0-60B5-0255EF428D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114971-B37D-C8AC-3568-43BBB48334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24BFC8-8A86-7666-6CDC-84E860A9E5D7}"/>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5" name="Footer Placeholder 4">
            <a:extLst>
              <a:ext uri="{FF2B5EF4-FFF2-40B4-BE49-F238E27FC236}">
                <a16:creationId xmlns:a16="http://schemas.microsoft.com/office/drawing/2014/main" id="{A4BCF178-819C-7D55-20C5-DD08C9A23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DF6152-3256-EF99-9874-B6ECA5B46485}"/>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9017086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51786-A0E2-4628-56AF-AE66AA6DE7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09F4F2-6F24-BB4C-91D4-CDAAB8BA00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08A825-B3F1-6D4E-58A0-B020B8B17DB2}"/>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5" name="Footer Placeholder 4">
            <a:extLst>
              <a:ext uri="{FF2B5EF4-FFF2-40B4-BE49-F238E27FC236}">
                <a16:creationId xmlns:a16="http://schemas.microsoft.com/office/drawing/2014/main" id="{88C2003B-5A4B-BE9D-60ED-47EFF6CACA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0126D6-5E5D-DFCD-187F-536ABB6A8EE0}"/>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8355371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A86B1-BE84-0D5B-1904-D6B089A4B6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0FF2B3-B831-BF8D-13D6-6188F00107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475400-8A2F-2D5A-6758-348FC07F16D4}"/>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5" name="Footer Placeholder 4">
            <a:extLst>
              <a:ext uri="{FF2B5EF4-FFF2-40B4-BE49-F238E27FC236}">
                <a16:creationId xmlns:a16="http://schemas.microsoft.com/office/drawing/2014/main" id="{3E4F58CF-C4FB-3D89-1448-EC992F2E66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02413-C934-87E7-BF45-E23E10AA95DE}"/>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3024976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57D42-834D-B6C2-78C7-960427926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8AA367-D0C5-6F85-23D4-00086B4C6D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C0BC16-CB92-1D20-2521-1FC708B5D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4D8777-1DA6-049F-06CE-2525C23A9AEF}"/>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6" name="Footer Placeholder 5">
            <a:extLst>
              <a:ext uri="{FF2B5EF4-FFF2-40B4-BE49-F238E27FC236}">
                <a16:creationId xmlns:a16="http://schemas.microsoft.com/office/drawing/2014/main" id="{16FEDB6C-3F83-5E9C-A865-6C9199C287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38D05E-B920-C75D-0998-70A1B9B4462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766394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89B7-83FE-34C6-6CCB-F550F0BD26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8DCC7D-8A0D-90BA-6E6C-16CF3B6CF3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AE25B3-876F-A5D5-4A10-7AE1D3C5CE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4E11C8-A5E3-A636-AB69-D49C0ECF33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D5199-EC63-590D-10E2-F5D5BBC698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D1BA49-5B72-E88A-C229-F6768ABB824B}"/>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8" name="Footer Placeholder 7">
            <a:extLst>
              <a:ext uri="{FF2B5EF4-FFF2-40B4-BE49-F238E27FC236}">
                <a16:creationId xmlns:a16="http://schemas.microsoft.com/office/drawing/2014/main" id="{DAE955FD-0544-823C-14C8-8592F7B4EC3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71F752-234A-0412-8BB3-BF0A605338FA}"/>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3885095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BC096-754E-A2DA-3C6F-7CED245F32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55EE67-4D55-5D87-66C6-77763AA29F8B}"/>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4" name="Footer Placeholder 3">
            <a:extLst>
              <a:ext uri="{FF2B5EF4-FFF2-40B4-BE49-F238E27FC236}">
                <a16:creationId xmlns:a16="http://schemas.microsoft.com/office/drawing/2014/main" id="{142659B4-F730-6A42-E779-69424E1499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F639EE-8CF5-D785-007B-CBF9B4F78307}"/>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207803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A035A0-7B95-4FAA-7ECA-943F8B9D033B}"/>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3" name="Footer Placeholder 2">
            <a:extLst>
              <a:ext uri="{FF2B5EF4-FFF2-40B4-BE49-F238E27FC236}">
                <a16:creationId xmlns:a16="http://schemas.microsoft.com/office/drawing/2014/main" id="{E72833E5-E96C-D1B3-AF85-F1F4E0582E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97A165-B51C-5D30-5E08-220CB789057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71812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42792618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A3639-CB9E-0CC6-CD53-5A2362BE4C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35C905-D8EA-E730-C0C4-1A8E83C576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8C8A9F-1CF5-26C7-0D31-6D2BB9731E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8E5760-B66E-2BE5-6602-E1BF9D9FABE4}"/>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6" name="Footer Placeholder 5">
            <a:extLst>
              <a:ext uri="{FF2B5EF4-FFF2-40B4-BE49-F238E27FC236}">
                <a16:creationId xmlns:a16="http://schemas.microsoft.com/office/drawing/2014/main" id="{7985DD8B-A5AC-CCBF-25B5-7CDB02B9E5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40F0F-EDDE-FAC8-5AD5-4BB79F46CB9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0637799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24D49-A11F-F50D-E8AE-0B7C4DD5ED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36718B-59A5-173C-0BEA-38E6967907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B50E983-C69B-C3EE-6098-E9874C45C0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7FDC2F-9251-C74E-FAD7-772632D29468}"/>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6" name="Footer Placeholder 5">
            <a:extLst>
              <a:ext uri="{FF2B5EF4-FFF2-40B4-BE49-F238E27FC236}">
                <a16:creationId xmlns:a16="http://schemas.microsoft.com/office/drawing/2014/main" id="{9CA1896C-7E11-9D94-6E36-3696058498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73955-5C5F-9ADA-9DB5-C341721BF691}"/>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6540883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292A-AE69-0B8C-5594-9B33FDD3D9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D31645-3F16-E3E4-006E-B00A33EAD9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EC452-2003-FFBB-27FC-0C659AA01873}"/>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5" name="Footer Placeholder 4">
            <a:extLst>
              <a:ext uri="{FF2B5EF4-FFF2-40B4-BE49-F238E27FC236}">
                <a16:creationId xmlns:a16="http://schemas.microsoft.com/office/drawing/2014/main" id="{2A23051F-6A84-EAC8-CF5D-EBC7AC5FF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FE7E0E-D07F-3E3E-769F-1279DA1A4B1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6350032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9687C-B795-C0C4-9C84-7F279987D8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28DA1B-B3B0-6EF1-FE4B-E125F1268F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D6B6D2-8132-309B-BEDA-4CCCD0536CFE}"/>
              </a:ext>
            </a:extLst>
          </p:cNvPr>
          <p:cNvSpPr>
            <a:spLocks noGrp="1"/>
          </p:cNvSpPr>
          <p:nvPr>
            <p:ph type="dt" sz="half" idx="10"/>
          </p:nvPr>
        </p:nvSpPr>
        <p:spPr/>
        <p:txBody>
          <a:bodyPr/>
          <a:lstStyle/>
          <a:p>
            <a:fld id="{A3E86885-0679-134D-9406-AC722D221E4C}" type="datetimeFigureOut">
              <a:rPr lang="en-US" smtClean="0"/>
              <a:t>3/3/25</a:t>
            </a:fld>
            <a:endParaRPr lang="en-US"/>
          </a:p>
        </p:txBody>
      </p:sp>
      <p:sp>
        <p:nvSpPr>
          <p:cNvPr id="5" name="Footer Placeholder 4">
            <a:extLst>
              <a:ext uri="{FF2B5EF4-FFF2-40B4-BE49-F238E27FC236}">
                <a16:creationId xmlns:a16="http://schemas.microsoft.com/office/drawing/2014/main" id="{D0BE5AA9-2523-0E29-98DA-B8537771EF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6820C9-4E44-7ABF-E106-650EFD9C6DF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6299611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442747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6577437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0216688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4186199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4631479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628234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64F5C8-6AD3-8D47-B76C-F1375FD11F39}"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3745957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4630223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42839342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18760043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194799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2A13C1F-909B-1146-AEF0-8A7EB9F80141}" type="datetimeFigureOut">
              <a:rPr lang="en-US" smtClean="0"/>
              <a:t>3/3/25</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2556156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AF19E-07E4-D940-63DB-3292DCE4B9CA}"/>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D646338-977D-A268-268B-3579B4C0CEA7}"/>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956A23E-5568-1EC3-7FD0-F54CA29B5FC0}"/>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5" name="Footer Placeholder 4">
            <a:extLst>
              <a:ext uri="{FF2B5EF4-FFF2-40B4-BE49-F238E27FC236}">
                <a16:creationId xmlns:a16="http://schemas.microsoft.com/office/drawing/2014/main" id="{9BB6D8F7-B2E8-5309-CD95-69743B0E4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E55DB-7435-CF6C-569E-678BDBD88DF8}"/>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1054487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DA91A-3E71-9CC9-EC01-6503A18279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DD42E9-5B61-D6D5-5761-26F12ABF2C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D81116-F173-63F6-DE9A-97948FE75AF8}"/>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5" name="Footer Placeholder 4">
            <a:extLst>
              <a:ext uri="{FF2B5EF4-FFF2-40B4-BE49-F238E27FC236}">
                <a16:creationId xmlns:a16="http://schemas.microsoft.com/office/drawing/2014/main" id="{9251F1DD-EA39-D8BC-9369-8AED102A8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D622A9-17DB-ACEF-11EE-9FBD3B1910F4}"/>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242573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D88B4-02BF-32C6-C46E-8E252FD117C0}"/>
              </a:ext>
            </a:extLst>
          </p:cNvPr>
          <p:cNvSpPr>
            <a:spLocks noGrp="1"/>
          </p:cNvSpPr>
          <p:nvPr>
            <p:ph type="title"/>
          </p:nvPr>
        </p:nvSpPr>
        <p:spPr>
          <a:xfrm>
            <a:off x="831849" y="1709738"/>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D59013B-8FF1-5503-FF4B-331AE87904F1}"/>
              </a:ext>
            </a:extLst>
          </p:cNvPr>
          <p:cNvSpPr>
            <a:spLocks noGrp="1"/>
          </p:cNvSpPr>
          <p:nvPr>
            <p:ph type="body" idx="1"/>
          </p:nvPr>
        </p:nvSpPr>
        <p:spPr>
          <a:xfrm>
            <a:off x="831849"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D7044D-A41F-B3AD-C522-C3475F0BFEE5}"/>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5" name="Footer Placeholder 4">
            <a:extLst>
              <a:ext uri="{FF2B5EF4-FFF2-40B4-BE49-F238E27FC236}">
                <a16:creationId xmlns:a16="http://schemas.microsoft.com/office/drawing/2014/main" id="{13D4D637-A768-4AAA-8B4C-D2F49CA5D0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8D399A-7738-FF30-9ACF-30CF7AD7E074}"/>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744655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0281B-ACBB-1C59-E3A1-D7116BE44C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E3B7B5-80A5-51AC-DB4C-6821E1FD71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542EFF-BF30-6BC4-8EDF-ACB03F675E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981966-93DB-24BA-4CE0-BB8951793E33}"/>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6" name="Footer Placeholder 5">
            <a:extLst>
              <a:ext uri="{FF2B5EF4-FFF2-40B4-BE49-F238E27FC236}">
                <a16:creationId xmlns:a16="http://schemas.microsoft.com/office/drawing/2014/main" id="{694753E2-700F-4DDA-4784-10FEE6B1B0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88590-0169-EBB2-8A64-9F0DF6D6E13D}"/>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6886307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92E79-8945-73E0-6CFD-6B8352E39EFD}"/>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CC7CFD-0786-DEA4-97CD-1830266D5B3F}"/>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907D853-EC98-3D96-B4FF-3D8B6A709E6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A88552-0709-C9C8-1B49-AAD85EE6031C}"/>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C54D17C-A3AC-BEC8-CA6D-AFEB7A912E2C}"/>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4582958-4DA7-3731-639E-E68EEC3C5294}"/>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8" name="Footer Placeholder 7">
            <a:extLst>
              <a:ext uri="{FF2B5EF4-FFF2-40B4-BE49-F238E27FC236}">
                <a16:creationId xmlns:a16="http://schemas.microsoft.com/office/drawing/2014/main" id="{09BF7702-9297-BBF4-D0BF-C9CC83D484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A3DEC0-DC12-4A8E-6174-FB7F755A3B5A}"/>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3052837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64F5C8-6AD3-8D47-B76C-F1375FD11F39}"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8826157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2EF18-F884-E310-0DC6-ABDB58A0A5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EA2605-6B70-F40D-7982-38940ABA94F1}"/>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4" name="Footer Placeholder 3">
            <a:extLst>
              <a:ext uri="{FF2B5EF4-FFF2-40B4-BE49-F238E27FC236}">
                <a16:creationId xmlns:a16="http://schemas.microsoft.com/office/drawing/2014/main" id="{D06EE96C-71EA-02A0-B0F7-B949D8BB064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E68B04-589C-96AD-F3B8-1F4D1A52AA0A}"/>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7742191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3636A-2FB8-3C31-4ECA-9A8CEF259D18}"/>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3" name="Footer Placeholder 2">
            <a:extLst>
              <a:ext uri="{FF2B5EF4-FFF2-40B4-BE49-F238E27FC236}">
                <a16:creationId xmlns:a16="http://schemas.microsoft.com/office/drawing/2014/main" id="{D6FD18F0-4F7C-AB5D-A492-34F714A987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AEDF96-83C5-27D0-E900-70DA706BDBE5}"/>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1070313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DFFF8-4433-CB65-BEF4-FD69319F5E0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D15016C-D1B5-BF11-F789-28BB206FD7F8}"/>
              </a:ext>
            </a:extLst>
          </p:cNvPr>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B14118-8062-B8E2-8262-E4F6FCD495A4}"/>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95C8BB5-4B2F-201F-EBB9-377BF78A45D6}"/>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6" name="Footer Placeholder 5">
            <a:extLst>
              <a:ext uri="{FF2B5EF4-FFF2-40B4-BE49-F238E27FC236}">
                <a16:creationId xmlns:a16="http://schemas.microsoft.com/office/drawing/2014/main" id="{6B5891E4-8E3F-7709-4AA2-7642AF638F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E650BE-7BDC-29A3-7BA4-52D55891B6AE}"/>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6115961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1B751-62E8-8B0F-5C6E-0420046DDD5F}"/>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90BB3D47-3B7A-CC29-6C59-DDFCE22F1579}"/>
              </a:ext>
            </a:extLst>
          </p:cNvPr>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BC40554C-56CD-B914-63C4-60EE0435DD94}"/>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029862F-5035-1AAB-41A6-F2D426443E58}"/>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6" name="Footer Placeholder 5">
            <a:extLst>
              <a:ext uri="{FF2B5EF4-FFF2-40B4-BE49-F238E27FC236}">
                <a16:creationId xmlns:a16="http://schemas.microsoft.com/office/drawing/2014/main" id="{975D4C74-37C0-64D3-EA88-67A5D9516D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7A0354-C1DD-C4AA-7026-FC193B8ED6A7}"/>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748618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512DA-ED4A-733B-6ED4-F400EB1669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4E65C1-C2B3-4D60-726A-379F991751C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0BF4EC-7D88-44D0-6C93-59D9CDE93232}"/>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5" name="Footer Placeholder 4">
            <a:extLst>
              <a:ext uri="{FF2B5EF4-FFF2-40B4-BE49-F238E27FC236}">
                <a16:creationId xmlns:a16="http://schemas.microsoft.com/office/drawing/2014/main" id="{713D5FB0-31A9-6903-2B8D-E862AD6A1D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B7C3E5-1576-BDE6-B431-F9F7E8E1ADDB}"/>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3836621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D767D9-818C-A61E-CB84-F643E08FC1E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3B41809-7494-B51C-E49B-A0D8A86D7469}"/>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7C6207-B62B-559D-0B94-942195600B3E}"/>
              </a:ext>
            </a:extLst>
          </p:cNvPr>
          <p:cNvSpPr>
            <a:spLocks noGrp="1"/>
          </p:cNvSpPr>
          <p:nvPr>
            <p:ph type="dt" sz="half" idx="10"/>
          </p:nvPr>
        </p:nvSpPr>
        <p:spPr/>
        <p:txBody>
          <a:bodyPr/>
          <a:lstStyle/>
          <a:p>
            <a:fld id="{1CCBBAC7-C16F-9846-B1F7-5D348F974E8D}" type="datetimeFigureOut">
              <a:rPr lang="en-US" smtClean="0"/>
              <a:t>3/3/25</a:t>
            </a:fld>
            <a:endParaRPr lang="en-US"/>
          </a:p>
        </p:txBody>
      </p:sp>
      <p:sp>
        <p:nvSpPr>
          <p:cNvPr id="5" name="Footer Placeholder 4">
            <a:extLst>
              <a:ext uri="{FF2B5EF4-FFF2-40B4-BE49-F238E27FC236}">
                <a16:creationId xmlns:a16="http://schemas.microsoft.com/office/drawing/2014/main" id="{1689D814-D00F-75CE-C44D-4023A8020F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073B7D-2624-2DC4-FEDE-CC3AF24D02BE}"/>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152311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Watercolor texture">
  <p:cSld name="Watercolor texture">
    <p:bg>
      <p:bgPr>
        <a:solidFill>
          <a:schemeClr val="lt1"/>
        </a:solidFill>
        <a:effectLst/>
      </p:bgPr>
    </p:bg>
    <p:spTree>
      <p:nvGrpSpPr>
        <p:cNvPr id="1" name="Shape 559"/>
        <p:cNvGrpSpPr/>
        <p:nvPr/>
      </p:nvGrpSpPr>
      <p:grpSpPr>
        <a:xfrm>
          <a:off x="0" y="0"/>
          <a:ext cx="0" cy="0"/>
          <a:chOff x="0" y="0"/>
          <a:chExt cx="0" cy="0"/>
        </a:xfrm>
      </p:grpSpPr>
      <p:pic>
        <p:nvPicPr>
          <p:cNvPr id="560" name="Google Shape;560;p45"/>
          <p:cNvPicPr preferRelativeResize="0"/>
          <p:nvPr/>
        </p:nvPicPr>
        <p:blipFill>
          <a:blip r:embed="rId2" cstate="email">
            <a:alphaModFix/>
            <a:extLst>
              <a:ext uri="{28A0092B-C50C-407E-A947-70E740481C1C}">
                <a14:useLocalDpi xmlns:a14="http://schemas.microsoft.com/office/drawing/2010/main"/>
              </a:ext>
            </a:extLst>
          </a:blip>
          <a:stretch>
            <a:fillRect/>
          </a:stretch>
        </p:blipFill>
        <p:spPr>
          <a:xfrm>
            <a:off x="0" y="0"/>
            <a:ext cx="12192000" cy="6858000"/>
          </a:xfrm>
          <a:prstGeom prst="rect">
            <a:avLst/>
          </a:prstGeom>
          <a:noFill/>
          <a:ln>
            <a:noFill/>
          </a:ln>
        </p:spPr>
      </p:pic>
      <p:sp>
        <p:nvSpPr>
          <p:cNvPr id="561" name="Google Shape;561;p45"/>
          <p:cNvSpPr txBox="1">
            <a:spLocks noGrp="1"/>
          </p:cNvSpPr>
          <p:nvPr>
            <p:ph type="sldNum" idx="12"/>
          </p:nvPr>
        </p:nvSpPr>
        <p:spPr>
          <a:xfrm>
            <a:off x="203212" y="6333201"/>
            <a:ext cx="731600" cy="5248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32942346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663554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575062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16223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64F5C8-6AD3-8D47-B76C-F1375FD11F39}"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7929943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25940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649655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775350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1371766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00303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22887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94965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475676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857988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69487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4F5C8-6AD3-8D47-B76C-F1375FD11F39}"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9560711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49"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49" y="4589464"/>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EAF39D-E054-1C40-B544-E9477EEA2707}"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8552558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EAF39D-E054-1C40-B544-E9477EEA2707}"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9016847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EAF39D-E054-1C40-B544-E9477EEA2707}"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8757165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EAF39D-E054-1C40-B544-E9477EEA2707}"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7429805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EAF39D-E054-1C40-B544-E9477EEA2707}"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9186001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7EAF39D-E054-1C40-B544-E9477EEA2707}"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31897569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7EAF39D-E054-1C40-B544-E9477EEA2707}"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31331686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13284683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17196368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17562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764F5C8-6AD3-8D47-B76C-F1375FD11F39}"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90709595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769461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405358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867871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865858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682592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1674250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397122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9863249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1586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04822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764F5C8-6AD3-8D47-B76C-F1375FD11F39}"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395825205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3AB55-C0C1-8B43-1938-5BBDAB14FB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5FAE1B-695C-62B6-23DE-E677393BBF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FDD1B9-C62D-1097-B856-50BFD3F5C8CA}"/>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5" name="Footer Placeholder 4">
            <a:extLst>
              <a:ext uri="{FF2B5EF4-FFF2-40B4-BE49-F238E27FC236}">
                <a16:creationId xmlns:a16="http://schemas.microsoft.com/office/drawing/2014/main" id="{13C7CE81-5594-D74E-30D1-4C2AAAB940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395000-3AF1-265E-D169-1521B48DF6AE}"/>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344309421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7942B-DD36-C76B-2B70-2AD0CE66E9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B5F7F7-A1C9-55FA-3EA8-F872C2537D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253F4B-DE3A-83CF-2CE1-AAD6D00E42B1}"/>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5" name="Footer Placeholder 4">
            <a:extLst>
              <a:ext uri="{FF2B5EF4-FFF2-40B4-BE49-F238E27FC236}">
                <a16:creationId xmlns:a16="http://schemas.microsoft.com/office/drawing/2014/main" id="{FEF24162-CCB4-7F2A-C8B3-ADDDEA3B32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D45915-73C1-3FAB-DEA1-77B69E5FFC83}"/>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368237042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56572-3BEE-6630-ADD7-178F69A0A8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D13573-EA2B-5A7B-BBD0-C59D8D85C8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AC8554F-971E-1767-84A6-5A2A1AA654BF}"/>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5" name="Footer Placeholder 4">
            <a:extLst>
              <a:ext uri="{FF2B5EF4-FFF2-40B4-BE49-F238E27FC236}">
                <a16:creationId xmlns:a16="http://schemas.microsoft.com/office/drawing/2014/main" id="{A623F3A0-2B02-79F1-3B76-A6561E16E9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F94CDF-A50B-9708-BAEF-C4D599141D63}"/>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36813150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7C4CD-13B2-FA9E-7FFC-BB933B6BE5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AD9BCF-5270-993C-C7AC-77A5D23013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76BE0FD-5BA6-2686-AD84-D8138C1A8E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AC50BE3-BC42-521D-211D-EE141103FFD8}"/>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6" name="Footer Placeholder 5">
            <a:extLst>
              <a:ext uri="{FF2B5EF4-FFF2-40B4-BE49-F238E27FC236}">
                <a16:creationId xmlns:a16="http://schemas.microsoft.com/office/drawing/2014/main" id="{5A364B65-029F-AECC-8FD2-52454E6063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7B226B-20ED-1F34-7DA3-BD71E65D21C3}"/>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286297951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FB0DE-B741-8BDD-7ECA-B5F218EE096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3D7AD8-F683-575D-C443-1192BDFE54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8D03C47-D5BD-2AD4-DF6E-F7D8946648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6C1858C-9D30-47CE-319D-DE5D732BA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CFA8FE-EF75-46FA-CC0C-5E471FED06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19DB3C-FA4D-4543-57EB-131407114B8E}"/>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8" name="Footer Placeholder 7">
            <a:extLst>
              <a:ext uri="{FF2B5EF4-FFF2-40B4-BE49-F238E27FC236}">
                <a16:creationId xmlns:a16="http://schemas.microsoft.com/office/drawing/2014/main" id="{8593C450-DD67-704F-2E3F-4F5E32A5C49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DB1475-E949-DCAD-BC7B-7C1CDD734F6C}"/>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381109012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7088C-6E41-EC62-8B9B-9696E7CD887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BEF438-FB64-144A-EB71-A47F93773A48}"/>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4" name="Footer Placeholder 3">
            <a:extLst>
              <a:ext uri="{FF2B5EF4-FFF2-40B4-BE49-F238E27FC236}">
                <a16:creationId xmlns:a16="http://schemas.microsoft.com/office/drawing/2014/main" id="{BDD74507-E9A2-E448-8D7A-9B9FDC18301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83D004-731B-9652-1817-01B2EA6EE600}"/>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36859021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225747-F717-8DDB-61AF-D3929FE6A4E2}"/>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3" name="Footer Placeholder 2">
            <a:extLst>
              <a:ext uri="{FF2B5EF4-FFF2-40B4-BE49-F238E27FC236}">
                <a16:creationId xmlns:a16="http://schemas.microsoft.com/office/drawing/2014/main" id="{451751EC-74E2-1AF4-8D5E-9C3701D5CF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D073E8-C9C4-BFAF-B123-228F4F73131A}"/>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402825862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2EDDE-7121-25DA-3316-5A50B47657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FF54634-ECE7-862C-29AC-85630C5485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EFF6604-4AFB-4466-0EA2-63C1AEC45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56345E-869E-E2BD-F63F-0D6168C8AF23}"/>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6" name="Footer Placeholder 5">
            <a:extLst>
              <a:ext uri="{FF2B5EF4-FFF2-40B4-BE49-F238E27FC236}">
                <a16:creationId xmlns:a16="http://schemas.microsoft.com/office/drawing/2014/main" id="{76ED49BA-D271-F413-8ABF-7B3ED59265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229110-C294-BF77-6BD1-6FEF166E900D}"/>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282771717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AE15-D844-0222-8FC2-CE2342F67D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3B6D4D-D60E-DFEB-AABC-C55556DF37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1383C8-64CF-031F-7A4E-A474C0D3EC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3262CC-1162-3B54-783C-3D8C9AA44536}"/>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6" name="Footer Placeholder 5">
            <a:extLst>
              <a:ext uri="{FF2B5EF4-FFF2-40B4-BE49-F238E27FC236}">
                <a16:creationId xmlns:a16="http://schemas.microsoft.com/office/drawing/2014/main" id="{BB055A57-4866-FEB6-2056-9D76465DB8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F7CFF0-F561-30BD-982E-C143733A5599}"/>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7992353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C7660-979A-0CA2-0A4C-52CE306CE3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C5F74F-D45B-DE85-E679-B5126FBA58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29BA37-4BB7-D065-673B-04B5C654D68A}"/>
              </a:ext>
            </a:extLst>
          </p:cNvPr>
          <p:cNvSpPr>
            <a:spLocks noGrp="1"/>
          </p:cNvSpPr>
          <p:nvPr>
            <p:ph type="dt" sz="half" idx="10"/>
          </p:nvPr>
        </p:nvSpPr>
        <p:spPr/>
        <p:txBody>
          <a:bodyPr/>
          <a:lstStyle/>
          <a:p>
            <a:fld id="{4B269CE4-6D3B-2942-83E5-53DDC4AFCB52}" type="datetimeFigureOut">
              <a:rPr lang="en-US" smtClean="0"/>
              <a:t>3/3/25</a:t>
            </a:fld>
            <a:endParaRPr lang="en-US"/>
          </a:p>
        </p:txBody>
      </p:sp>
      <p:sp>
        <p:nvSpPr>
          <p:cNvPr id="5" name="Footer Placeholder 4">
            <a:extLst>
              <a:ext uri="{FF2B5EF4-FFF2-40B4-BE49-F238E27FC236}">
                <a16:creationId xmlns:a16="http://schemas.microsoft.com/office/drawing/2014/main" id="{6D098E85-68C2-D27C-5D47-45772F035D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DAB603-8BE2-9BAE-5532-2519F4DD6ACC}"/>
              </a:ext>
            </a:extLst>
          </p:cNvPr>
          <p:cNvSpPr>
            <a:spLocks noGrp="1"/>
          </p:cNvSpPr>
          <p:nvPr>
            <p:ph type="sldNum" sz="quarter" idx="12"/>
          </p:nvPr>
        </p:nvSpPr>
        <p:spPr/>
        <p:txBody>
          <a:bodyPr/>
          <a:lstStyle/>
          <a:p>
            <a:fld id="{D149E968-886C-3940-92F0-748BC1F6ABC4}" type="slidenum">
              <a:rPr lang="en-US" smtClean="0"/>
              <a:t>‹#›</a:t>
            </a:fld>
            <a:endParaRPr lang="en-US"/>
          </a:p>
        </p:txBody>
      </p:sp>
    </p:spTree>
    <p:extLst>
      <p:ext uri="{BB962C8B-B14F-4D97-AF65-F5344CB8AC3E}">
        <p14:creationId xmlns:p14="http://schemas.microsoft.com/office/powerpoint/2010/main" val="2974795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theme" Target="../theme/theme10.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5.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theme" Target="../theme/theme11.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64F5C8-6AD3-8D47-B76C-F1375FD11F39}" type="datetimeFigureOut">
              <a:rPr lang="en-US" smtClean="0"/>
              <a:t>3/3/25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098AE4-E26E-9549-861C-E9855AA12B94}" type="slidenum">
              <a:rPr lang="en-US" smtClean="0"/>
              <a:t>‹#›</a:t>
            </a:fld>
            <a:endParaRPr lang="en-US"/>
          </a:p>
        </p:txBody>
      </p:sp>
    </p:spTree>
    <p:extLst>
      <p:ext uri="{BB962C8B-B14F-4D97-AF65-F5344CB8AC3E}">
        <p14:creationId xmlns:p14="http://schemas.microsoft.com/office/powerpoint/2010/main" val="18055731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bwMode="auto">
          <a:xfrm>
            <a:off x="914400" y="609600"/>
            <a:ext cx="10363200" cy="11430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4515" name="Rectangle 3"/>
          <p:cNvSpPr>
            <a:spLocks noGrp="1" noChangeArrowheads="1"/>
          </p:cNvSpPr>
          <p:nvPr>
            <p:ph type="body" idx="1"/>
          </p:nvPr>
        </p:nvSpPr>
        <p:spPr bwMode="auto">
          <a:xfrm>
            <a:off x="914400" y="1981200"/>
            <a:ext cx="10363200" cy="41148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4516" name="Rectangle 4"/>
          <p:cNvSpPr>
            <a:spLocks noGrp="1" noChangeArrowheads="1"/>
          </p:cNvSpPr>
          <p:nvPr>
            <p:ph type="dt" sz="half" idx="2"/>
          </p:nvPr>
        </p:nvSpPr>
        <p:spPr bwMode="auto">
          <a:xfrm>
            <a:off x="914400" y="6248400"/>
            <a:ext cx="2540000" cy="4572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smtClean="0">
                <a:ea typeface="+mn-ea"/>
                <a:cs typeface="+mn-cs"/>
              </a:defRPr>
            </a:lvl1pPr>
          </a:lstStyle>
          <a:p>
            <a:pPr eaLnBrk="0" fontAlgn="base" hangingPunct="0">
              <a:spcBef>
                <a:spcPct val="0"/>
              </a:spcBef>
              <a:spcAft>
                <a:spcPct val="0"/>
              </a:spcAft>
              <a:defRPr/>
            </a:pPr>
            <a:endParaRPr lang="en-US">
              <a:solidFill>
                <a:srgbClr val="000000"/>
              </a:solidFill>
            </a:endParaRPr>
          </a:p>
        </p:txBody>
      </p:sp>
      <p:sp>
        <p:nvSpPr>
          <p:cNvPr id="64517"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ea typeface="+mn-ea"/>
                <a:cs typeface="+mn-cs"/>
              </a:defRPr>
            </a:lvl1pPr>
          </a:lstStyle>
          <a:p>
            <a:pPr eaLnBrk="0" fontAlgn="base" hangingPunct="0">
              <a:spcBef>
                <a:spcPct val="0"/>
              </a:spcBef>
              <a:spcAft>
                <a:spcPct val="0"/>
              </a:spcAft>
              <a:defRPr/>
            </a:pPr>
            <a:endParaRPr lang="en-US">
              <a:solidFill>
                <a:srgbClr val="000000"/>
              </a:solidFill>
            </a:endParaRPr>
          </a:p>
        </p:txBody>
      </p:sp>
      <p:sp>
        <p:nvSpPr>
          <p:cNvPr id="64518"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ea typeface="+mn-ea"/>
                <a:cs typeface="+mn-cs"/>
              </a:defRPr>
            </a:lvl1pPr>
          </a:lstStyle>
          <a:p>
            <a:pPr eaLnBrk="0" fontAlgn="base" hangingPunct="0">
              <a:spcBef>
                <a:spcPct val="0"/>
              </a:spcBef>
              <a:spcAft>
                <a:spcPct val="0"/>
              </a:spcAft>
              <a:defRPr/>
            </a:pPr>
            <a:fld id="{6A0C172E-9CD4-0C48-97C3-D84B03CC96A4}" type="slidenum">
              <a:rPr lang="en-US">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02339011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Osaka" charset="0"/>
          <a:cs typeface="Osaka" charset="0"/>
        </a:defRPr>
      </a:lvl2pPr>
      <a:lvl3pPr algn="ctr" rtl="0" eaLnBrk="0" fontAlgn="base" hangingPunct="0">
        <a:spcBef>
          <a:spcPct val="0"/>
        </a:spcBef>
        <a:spcAft>
          <a:spcPct val="0"/>
        </a:spcAft>
        <a:defRPr sz="4400">
          <a:solidFill>
            <a:schemeClr val="tx2"/>
          </a:solidFill>
          <a:latin typeface="Arial" charset="0"/>
          <a:ea typeface="Osaka" charset="0"/>
          <a:cs typeface="Osaka" charset="0"/>
        </a:defRPr>
      </a:lvl3pPr>
      <a:lvl4pPr algn="ctr" rtl="0" eaLnBrk="0" fontAlgn="base" hangingPunct="0">
        <a:spcBef>
          <a:spcPct val="0"/>
        </a:spcBef>
        <a:spcAft>
          <a:spcPct val="0"/>
        </a:spcAft>
        <a:defRPr sz="4400">
          <a:solidFill>
            <a:schemeClr val="tx2"/>
          </a:solidFill>
          <a:latin typeface="Arial" charset="0"/>
          <a:ea typeface="Osaka" charset="0"/>
          <a:cs typeface="Osaka" charset="0"/>
        </a:defRPr>
      </a:lvl4pPr>
      <a:lvl5pPr algn="ctr" rtl="0" eaLnBrk="0" fontAlgn="base" hangingPunct="0">
        <a:spcBef>
          <a:spcPct val="0"/>
        </a:spcBef>
        <a:spcAft>
          <a:spcPct val="0"/>
        </a:spcAft>
        <a:defRPr sz="4400">
          <a:solidFill>
            <a:schemeClr val="tx2"/>
          </a:solidFill>
          <a:latin typeface="Arial" charset="0"/>
          <a:ea typeface="Osaka" charset="0"/>
          <a:cs typeface="Osaka" charset="0"/>
        </a:defRPr>
      </a:lvl5pPr>
      <a:lvl6pPr marL="457200" algn="ctr" rtl="0" fontAlgn="base">
        <a:spcBef>
          <a:spcPct val="0"/>
        </a:spcBef>
        <a:spcAft>
          <a:spcPct val="0"/>
        </a:spcAft>
        <a:defRPr sz="4400">
          <a:solidFill>
            <a:schemeClr val="tx2"/>
          </a:solidFill>
          <a:latin typeface="Arial" charset="0"/>
          <a:ea typeface="Osaka" charset="0"/>
          <a:cs typeface="Osaka" charset="0"/>
        </a:defRPr>
      </a:lvl6pPr>
      <a:lvl7pPr marL="914400" algn="ctr" rtl="0" fontAlgn="base">
        <a:spcBef>
          <a:spcPct val="0"/>
        </a:spcBef>
        <a:spcAft>
          <a:spcPct val="0"/>
        </a:spcAft>
        <a:defRPr sz="4400">
          <a:solidFill>
            <a:schemeClr val="tx2"/>
          </a:solidFill>
          <a:latin typeface="Arial" charset="0"/>
          <a:ea typeface="Osaka" charset="0"/>
          <a:cs typeface="Osaka" charset="0"/>
        </a:defRPr>
      </a:lvl7pPr>
      <a:lvl8pPr marL="1371600" algn="ctr" rtl="0" fontAlgn="base">
        <a:spcBef>
          <a:spcPct val="0"/>
        </a:spcBef>
        <a:spcAft>
          <a:spcPct val="0"/>
        </a:spcAft>
        <a:defRPr sz="4400">
          <a:solidFill>
            <a:schemeClr val="tx2"/>
          </a:solidFill>
          <a:latin typeface="Arial" charset="0"/>
          <a:ea typeface="Osaka" charset="0"/>
          <a:cs typeface="Osaka" charset="0"/>
        </a:defRPr>
      </a:lvl8pPr>
      <a:lvl9pPr marL="1828800" algn="ctr" rtl="0" fontAlgn="base">
        <a:spcBef>
          <a:spcPct val="0"/>
        </a:spcBef>
        <a:spcAft>
          <a:spcPct val="0"/>
        </a:spcAft>
        <a:defRPr sz="4400">
          <a:solidFill>
            <a:schemeClr val="tx2"/>
          </a:solidFill>
          <a:latin typeface="Arial" charset="0"/>
          <a:ea typeface="Osaka" charset="0"/>
          <a:cs typeface="Osak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900">
                <a:solidFill>
                  <a:srgbClr val="FFFFFF"/>
                </a:solidFill>
              </a:defRPr>
            </a:lvl1pPr>
          </a:lstStyle>
          <a:p>
            <a:fld id="{E1588C9A-BF48-C043-89A6-25473F994CCC}" type="datetimeFigureOut">
              <a:rPr lang="en-US" smtClean="0"/>
              <a:t>3/3/25</a:t>
            </a:fld>
            <a:endParaRPr lang="en-US" dirty="0"/>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900">
                <a:solidFill>
                  <a:srgbClr val="FFFFFF"/>
                </a:solidFill>
              </a:defRPr>
            </a:lvl1pPr>
          </a:lstStyle>
          <a:p>
            <a:endParaRPr lang="en-US" dirty="0"/>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050" b="1">
                <a:solidFill>
                  <a:srgbClr val="FFFFFF"/>
                </a:solidFill>
              </a:defRPr>
            </a:lvl1pPr>
          </a:lstStyle>
          <a:p>
            <a:fld id="{001818BA-A255-1346-B17D-7B8C0A8A962F}" type="slidenum">
              <a:rPr lang="en-US" smtClean="0"/>
              <a:t>‹#›</a:t>
            </a:fld>
            <a:endParaRPr lang="en-US" dirty="0"/>
          </a:p>
        </p:txBody>
      </p:sp>
    </p:spTree>
    <p:extLst>
      <p:ext uri="{BB962C8B-B14F-4D97-AF65-F5344CB8AC3E}">
        <p14:creationId xmlns:p14="http://schemas.microsoft.com/office/powerpoint/2010/main" val="4120966362"/>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xStyles>
    <p:titleStyle>
      <a:lvl1pPr algn="l" defTabSz="685800" rtl="0" eaLnBrk="1" latinLnBrk="0" hangingPunct="1">
        <a:spcBef>
          <a:spcPct val="0"/>
        </a:spcBef>
        <a:buNone/>
        <a:defRPr sz="3000" b="1" kern="1200" spc="-75" baseline="0">
          <a:solidFill>
            <a:schemeClr val="tx2"/>
          </a:solidFill>
          <a:latin typeface="+mj-lt"/>
          <a:ea typeface="+mj-ea"/>
          <a:cs typeface="+mj-cs"/>
        </a:defRPr>
      </a:lvl1pPr>
    </p:titleStyle>
    <p:bodyStyle>
      <a:lvl1pPr marL="137160" indent="-137160" algn="l" defTabSz="6858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1pPr>
      <a:lvl2pPr marL="342900" indent="-137160" algn="l" defTabSz="685800" rtl="0" eaLnBrk="1" latinLnBrk="0" hangingPunct="1">
        <a:spcBef>
          <a:spcPct val="20000"/>
        </a:spcBef>
        <a:buClr>
          <a:schemeClr val="accent1"/>
        </a:buClr>
        <a:buSzPct val="85000"/>
        <a:buFont typeface="Arial" pitchFamily="34" charset="0"/>
        <a:buChar char="•"/>
        <a:defRPr sz="1500" kern="1200">
          <a:solidFill>
            <a:schemeClr val="tx1"/>
          </a:solidFill>
          <a:latin typeface="+mn-lt"/>
          <a:ea typeface="+mn-ea"/>
          <a:cs typeface="+mn-cs"/>
        </a:defRPr>
      </a:lvl2pPr>
      <a:lvl3pPr marL="548640" indent="-137160" algn="l" defTabSz="685800" rtl="0" eaLnBrk="1" latinLnBrk="0" hangingPunct="1">
        <a:spcBef>
          <a:spcPct val="20000"/>
        </a:spcBef>
        <a:buClr>
          <a:schemeClr val="accent1"/>
        </a:buClr>
        <a:buSzPct val="90000"/>
        <a:buFont typeface="Arial" pitchFamily="34" charset="0"/>
        <a:buChar char="•"/>
        <a:defRPr sz="1350" kern="1200">
          <a:solidFill>
            <a:schemeClr val="tx1"/>
          </a:solidFill>
          <a:latin typeface="+mn-lt"/>
          <a:ea typeface="+mn-ea"/>
          <a:cs typeface="+mn-cs"/>
        </a:defRPr>
      </a:lvl3pPr>
      <a:lvl4pPr marL="754380" indent="-137160" algn="l" defTabSz="685800" rtl="0" eaLnBrk="1" latinLnBrk="0" hangingPunct="1">
        <a:spcBef>
          <a:spcPct val="20000"/>
        </a:spcBef>
        <a:buClr>
          <a:schemeClr val="accent1"/>
        </a:buClr>
        <a:buFont typeface="Arial" pitchFamily="34" charset="0"/>
        <a:buChar char="•"/>
        <a:defRPr sz="1200" kern="1200">
          <a:solidFill>
            <a:schemeClr val="tx1"/>
          </a:solidFill>
          <a:latin typeface="+mn-lt"/>
          <a:ea typeface="+mn-ea"/>
          <a:cs typeface="+mn-cs"/>
        </a:defRPr>
      </a:lvl4pPr>
      <a:lvl5pPr marL="891540" indent="-102870" algn="l" defTabSz="685800" rtl="0" eaLnBrk="1" latinLnBrk="0" hangingPunct="1">
        <a:spcBef>
          <a:spcPct val="20000"/>
        </a:spcBef>
        <a:buClr>
          <a:schemeClr val="accent1"/>
        </a:buClr>
        <a:buSzPct val="100000"/>
        <a:buFont typeface="Arial" pitchFamily="34" charset="0"/>
        <a:buChar char="•"/>
        <a:defRPr sz="1050" kern="1200" baseline="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0A358-728A-AC4D-AFF4-C4ADF3190DE6}" type="datetimeFigureOut">
              <a:rPr lang="en-US" smtClean="0"/>
              <a:t>3/3/25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BE1BA5-066D-254A-AD15-771C71DD15D6}" type="slidenum">
              <a:rPr lang="en-US" smtClean="0"/>
              <a:t>‹#›</a:t>
            </a:fld>
            <a:endParaRPr lang="en-US"/>
          </a:p>
        </p:txBody>
      </p:sp>
    </p:spTree>
    <p:extLst>
      <p:ext uri="{BB962C8B-B14F-4D97-AF65-F5344CB8AC3E}">
        <p14:creationId xmlns:p14="http://schemas.microsoft.com/office/powerpoint/2010/main" val="185240181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1138DE-BE68-0018-20DD-0E3609BD15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CB2FA1-38AD-2D1E-2B61-3F40DCB367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D4AD5-9774-CFDC-3614-DA093F829D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2111DB-D7EB-F24F-A4C0-B503D9E12864}" type="datetimeFigureOut">
              <a:rPr lang="en-US" smtClean="0"/>
              <a:t>3/3/25</a:t>
            </a:fld>
            <a:endParaRPr lang="en-US"/>
          </a:p>
        </p:txBody>
      </p:sp>
      <p:sp>
        <p:nvSpPr>
          <p:cNvPr id="5" name="Footer Placeholder 4">
            <a:extLst>
              <a:ext uri="{FF2B5EF4-FFF2-40B4-BE49-F238E27FC236}">
                <a16:creationId xmlns:a16="http://schemas.microsoft.com/office/drawing/2014/main" id="{7863F805-F2A1-0E7A-D241-F183FDC2D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B165477-1C5D-9621-B2EF-A8572A8FF3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FF1C6-4E81-A743-8F12-1F973F64E88F}" type="slidenum">
              <a:rPr lang="en-US" smtClean="0"/>
              <a:t>‹#›</a:t>
            </a:fld>
            <a:endParaRPr lang="en-US"/>
          </a:p>
        </p:txBody>
      </p:sp>
    </p:spTree>
    <p:extLst>
      <p:ext uri="{BB962C8B-B14F-4D97-AF65-F5344CB8AC3E}">
        <p14:creationId xmlns:p14="http://schemas.microsoft.com/office/powerpoint/2010/main" val="40747784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0817CF-DCB7-B8A2-8D3A-698C5227CA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561A62-3E64-8BB0-C2D8-A91A0A7A7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95C7C2-147F-F56E-4F9A-2C881FC5D0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86885-0679-134D-9406-AC722D221E4C}" type="datetimeFigureOut">
              <a:rPr lang="en-US" smtClean="0"/>
              <a:t>3/3/25</a:t>
            </a:fld>
            <a:endParaRPr lang="en-US"/>
          </a:p>
        </p:txBody>
      </p:sp>
      <p:sp>
        <p:nvSpPr>
          <p:cNvPr id="5" name="Footer Placeholder 4">
            <a:extLst>
              <a:ext uri="{FF2B5EF4-FFF2-40B4-BE49-F238E27FC236}">
                <a16:creationId xmlns:a16="http://schemas.microsoft.com/office/drawing/2014/main" id="{9F549129-70B1-C368-776B-4CB5783F91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6A5308-5C52-DA00-9F05-8E61405317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DA7ED3-E00E-8E48-8840-681E1FDC6B95}" type="slidenum">
              <a:rPr lang="en-US" smtClean="0"/>
              <a:t>‹#›</a:t>
            </a:fld>
            <a:endParaRPr lang="en-US"/>
          </a:p>
        </p:txBody>
      </p:sp>
    </p:spTree>
    <p:extLst>
      <p:ext uri="{BB962C8B-B14F-4D97-AF65-F5344CB8AC3E}">
        <p14:creationId xmlns:p14="http://schemas.microsoft.com/office/powerpoint/2010/main" val="3381064291"/>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A13C1F-909B-1146-AEF0-8A7EB9F80141}" type="datetimeFigureOut">
              <a:rPr lang="en-US" smtClean="0"/>
              <a:t>3/3/25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6BC556-69D2-A54F-99BA-93FCB5ED84B6}" type="slidenum">
              <a:rPr lang="en-US" smtClean="0"/>
              <a:t>‹#›</a:t>
            </a:fld>
            <a:endParaRPr lang="en-US"/>
          </a:p>
        </p:txBody>
      </p:sp>
    </p:spTree>
    <p:extLst>
      <p:ext uri="{BB962C8B-B14F-4D97-AF65-F5344CB8AC3E}">
        <p14:creationId xmlns:p14="http://schemas.microsoft.com/office/powerpoint/2010/main" val="2774762773"/>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475081-C858-F8FB-44F2-BBA7470DA5B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1B6106-A269-8F28-10E4-730261FDAE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8D0142-E94A-130F-0509-771C75FA241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CCBBAC7-C16F-9846-B1F7-5D348F974E8D}" type="datetimeFigureOut">
              <a:rPr lang="en-US" smtClean="0"/>
              <a:t>3/3/25</a:t>
            </a:fld>
            <a:endParaRPr lang="en-US"/>
          </a:p>
        </p:txBody>
      </p:sp>
      <p:sp>
        <p:nvSpPr>
          <p:cNvPr id="5" name="Footer Placeholder 4">
            <a:extLst>
              <a:ext uri="{FF2B5EF4-FFF2-40B4-BE49-F238E27FC236}">
                <a16:creationId xmlns:a16="http://schemas.microsoft.com/office/drawing/2014/main" id="{EE3C0244-DE3B-CEF4-6886-B5092DADD46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4294F0-92BA-7A21-1ED9-AF1CE72BFC94}"/>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4A874E-4CBF-7F43-BF95-67B58085EC77}" type="slidenum">
              <a:rPr lang="en-US" smtClean="0"/>
              <a:t>‹#›</a:t>
            </a:fld>
            <a:endParaRPr lang="en-US"/>
          </a:p>
        </p:txBody>
      </p:sp>
    </p:spTree>
    <p:extLst>
      <p:ext uri="{BB962C8B-B14F-4D97-AF65-F5344CB8AC3E}">
        <p14:creationId xmlns:p14="http://schemas.microsoft.com/office/powerpoint/2010/main" val="1661512421"/>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5AC8A2-C63C-49A4-89E9-2E4420D2ECA8}" type="datetimeFigureOut">
              <a:rPr lang="en-US" smtClean="0">
                <a:solidFill>
                  <a:prstClr val="black">
                    <a:tint val="75000"/>
                  </a:prstClr>
                </a:solidFill>
              </a:rPr>
              <a:pPr/>
              <a:t>3/3/25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C7E049-B585-4EE6-96C0-EEB30EAA14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5794876"/>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EAF39D-E054-1C40-B544-E9477EEA2707}" type="datetimeFigureOut">
              <a:rPr lang="en-US" smtClean="0"/>
              <a:t>3/3/25</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081DB53-8C83-834D-BE29-163CE9CFCD50}" type="slidenum">
              <a:rPr lang="en-US" smtClean="0"/>
              <a:t>‹#›</a:t>
            </a:fld>
            <a:endParaRPr lang="en-US"/>
          </a:p>
        </p:txBody>
      </p:sp>
    </p:spTree>
    <p:extLst>
      <p:ext uri="{BB962C8B-B14F-4D97-AF65-F5344CB8AC3E}">
        <p14:creationId xmlns:p14="http://schemas.microsoft.com/office/powerpoint/2010/main" val="2109201448"/>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3/3/25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58710367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3E10CF-A866-C1D2-F151-A295EFCAAB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E6485C-4435-5F6A-AB2A-A47D21E0FF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63A77F-1876-E881-21ED-85042738BF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269CE4-6D3B-2942-83E5-53DDC4AFCB52}" type="datetimeFigureOut">
              <a:rPr lang="en-US" smtClean="0"/>
              <a:t>3/3/25</a:t>
            </a:fld>
            <a:endParaRPr lang="en-US"/>
          </a:p>
        </p:txBody>
      </p:sp>
      <p:sp>
        <p:nvSpPr>
          <p:cNvPr id="5" name="Footer Placeholder 4">
            <a:extLst>
              <a:ext uri="{FF2B5EF4-FFF2-40B4-BE49-F238E27FC236}">
                <a16:creationId xmlns:a16="http://schemas.microsoft.com/office/drawing/2014/main" id="{64DE3532-123C-B406-E77E-EF6771D967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AA1BDB9-A13E-4129-C3D9-B8A3CC1111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49E968-886C-3940-92F0-748BC1F6ABC4}" type="slidenum">
              <a:rPr lang="en-US" smtClean="0"/>
              <a:t>‹#›</a:t>
            </a:fld>
            <a:endParaRPr lang="en-US"/>
          </a:p>
        </p:txBody>
      </p:sp>
    </p:spTree>
    <p:extLst>
      <p:ext uri="{BB962C8B-B14F-4D97-AF65-F5344CB8AC3E}">
        <p14:creationId xmlns:p14="http://schemas.microsoft.com/office/powerpoint/2010/main" val="4010973292"/>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25.jpeg"/><Relationship Id="rId7" Type="http://schemas.openxmlformats.org/officeDocument/2006/relationships/image" Target="../media/image340.png"/><Relationship Id="rId2" Type="http://schemas.openxmlformats.org/officeDocument/2006/relationships/image" Target="../media/image24.jpeg"/><Relationship Id="rId1" Type="http://schemas.openxmlformats.org/officeDocument/2006/relationships/slideLayout" Target="../slideLayouts/slideLayout91.xml"/><Relationship Id="rId6" Type="http://schemas.openxmlformats.org/officeDocument/2006/relationships/customXml" Target="../ink/ink2.xml"/><Relationship Id="rId11" Type="http://schemas.openxmlformats.org/officeDocument/2006/relationships/customXml" Target="../ink/ink6.xml"/><Relationship Id="rId5" Type="http://schemas.openxmlformats.org/officeDocument/2006/relationships/image" Target="../media/image330.png"/><Relationship Id="rId10" Type="http://schemas.openxmlformats.org/officeDocument/2006/relationships/customXml" Target="../ink/ink5.xml"/><Relationship Id="rId4" Type="http://schemas.openxmlformats.org/officeDocument/2006/relationships/customXml" Target="../ink/ink1.xml"/><Relationship Id="rId9" Type="http://schemas.openxmlformats.org/officeDocument/2006/relationships/customXml" Target="../ink/ink4.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openxmlformats.org/officeDocument/2006/relationships/image" Target="../media/image29.png"/><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85.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3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openxmlformats.org/officeDocument/2006/relationships/image" Target="../media/image29.png"/><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85.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44.sv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1.emf"/></Relationships>
</file>

<file path=ppt/slides/_rels/slide4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6.xml"/><Relationship Id="rId1" Type="http://schemas.openxmlformats.org/officeDocument/2006/relationships/slideLayout" Target="../slideLayouts/slideLayout28.xml"/></Relationships>
</file>

<file path=ppt/slides/_rels/slide6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image" Target="../media/image62.jpeg"/></Relationships>
</file>

<file path=ppt/slides/_rels/slide6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8.xml"/><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9.xml"/><Relationship Id="rId1" Type="http://schemas.openxmlformats.org/officeDocument/2006/relationships/slideLayout" Target="../slideLayouts/slideLayout29.xml"/><Relationship Id="rId4" Type="http://schemas.openxmlformats.org/officeDocument/2006/relationships/image" Target="../media/image63.jpeg"/></Relationships>
</file>

<file path=ppt/slides/_rels/slide6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0.xml"/><Relationship Id="rId1" Type="http://schemas.openxmlformats.org/officeDocument/2006/relationships/slideLayout" Target="../slideLayouts/slideLayout29.xml"/><Relationship Id="rId4" Type="http://schemas.openxmlformats.org/officeDocument/2006/relationships/image" Target="../media/image63.jpeg"/></Relationships>
</file>

<file path=ppt/slides/_rels/slide6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1.xml"/><Relationship Id="rId1" Type="http://schemas.openxmlformats.org/officeDocument/2006/relationships/slideLayout" Target="../slideLayouts/slideLayout29.xml"/><Relationship Id="rId4" Type="http://schemas.openxmlformats.org/officeDocument/2006/relationships/image" Target="../media/image63.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107.xml"/></Relationships>
</file>

<file path=ppt/slides/_rels/slide76.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7.xml"/><Relationship Id="rId1" Type="http://schemas.openxmlformats.org/officeDocument/2006/relationships/slideLayout" Target="../slideLayouts/slideLayout1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8.xml"/><Relationship Id="rId1" Type="http://schemas.openxmlformats.org/officeDocument/2006/relationships/slideLayout" Target="../slideLayouts/slideLayout1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9.xml"/><Relationship Id="rId1" Type="http://schemas.openxmlformats.org/officeDocument/2006/relationships/slideLayout" Target="../slideLayouts/slideLayout140.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1.xml"/><Relationship Id="rId1" Type="http://schemas.openxmlformats.org/officeDocument/2006/relationships/slideLayout" Target="../slideLayouts/slideLayout135.xml"/></Relationships>
</file>

<file path=ppt/slides/_rels/slide8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135.xml"/></Relationships>
</file>

<file path=ppt/slides/_rels/slide8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3.xml"/><Relationship Id="rId1" Type="http://schemas.openxmlformats.org/officeDocument/2006/relationships/slideLayout" Target="../slideLayouts/slideLayout135.xml"/></Relationships>
</file>

<file path=ppt/slides/_rels/slide8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64.xml"/><Relationship Id="rId1" Type="http://schemas.openxmlformats.org/officeDocument/2006/relationships/slideLayout" Target="../slideLayouts/slideLayout135.xml"/></Relationships>
</file>

<file path=ppt/slides/_rels/slide8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5.xml"/><Relationship Id="rId1" Type="http://schemas.openxmlformats.org/officeDocument/2006/relationships/slideLayout" Target="../slideLayouts/slideLayout135.xml"/></Relationships>
</file>

<file path=ppt/slides/_rels/slide8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66.xml"/><Relationship Id="rId1" Type="http://schemas.openxmlformats.org/officeDocument/2006/relationships/slideLayout" Target="../slideLayouts/slideLayout135.xml"/></Relationships>
</file>

<file path=ppt/slides/_rels/slide8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67.xml"/><Relationship Id="rId1" Type="http://schemas.openxmlformats.org/officeDocument/2006/relationships/slideLayout" Target="../slideLayouts/slideLayout135.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8.xml"/><Relationship Id="rId1" Type="http://schemas.openxmlformats.org/officeDocument/2006/relationships/slideLayout" Target="../slideLayouts/slideLayout13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69.xml"/><Relationship Id="rId1" Type="http://schemas.openxmlformats.org/officeDocument/2006/relationships/slideLayout" Target="../slideLayouts/slideLayout135.xml"/></Relationships>
</file>

<file path=ppt/slides/_rels/slide9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135.xml"/></Relationships>
</file>

<file path=ppt/slides/_rels/slide9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1.xml"/><Relationship Id="rId1" Type="http://schemas.openxmlformats.org/officeDocument/2006/relationships/slideLayout" Target="../slideLayouts/slideLayout135.xml"/></Relationships>
</file>

<file path=ppt/slides/_rels/slide9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2.xml"/><Relationship Id="rId1" Type="http://schemas.openxmlformats.org/officeDocument/2006/relationships/slideLayout" Target="../slideLayouts/slideLayout135.xml"/></Relationships>
</file>

<file path=ppt/slides/_rels/slide94.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73.xml"/><Relationship Id="rId1" Type="http://schemas.openxmlformats.org/officeDocument/2006/relationships/slideLayout" Target="../slideLayouts/slideLayout135.xml"/></Relationships>
</file>

<file path=ppt/slides/_rels/slide95.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9999BABF-B54A-FCF6-43AC-66B32A5F1D97}"/>
              </a:ext>
            </a:extLst>
          </p:cNvPr>
          <p:cNvSpPr/>
          <p:nvPr/>
        </p:nvSpPr>
        <p:spPr>
          <a:xfrm>
            <a:off x="5604933" y="84667"/>
            <a:ext cx="6096000" cy="6197600"/>
          </a:xfrm>
          <a:custGeom>
            <a:avLst/>
            <a:gdLst>
              <a:gd name="connsiteX0" fmla="*/ 50800 w 6096000"/>
              <a:gd name="connsiteY0" fmla="*/ 50800 h 6197600"/>
              <a:gd name="connsiteX1" fmla="*/ 0 w 6096000"/>
              <a:gd name="connsiteY1" fmla="*/ 4402666 h 6197600"/>
              <a:gd name="connsiteX2" fmla="*/ 16934 w 6096000"/>
              <a:gd name="connsiteY2" fmla="*/ 5825066 h 6197600"/>
              <a:gd name="connsiteX3" fmla="*/ 338667 w 6096000"/>
              <a:gd name="connsiteY3" fmla="*/ 5621866 h 6197600"/>
              <a:gd name="connsiteX4" fmla="*/ 389467 w 6096000"/>
              <a:gd name="connsiteY4" fmla="*/ 4809066 h 6197600"/>
              <a:gd name="connsiteX5" fmla="*/ 237067 w 6096000"/>
              <a:gd name="connsiteY5" fmla="*/ 3860800 h 6197600"/>
              <a:gd name="connsiteX6" fmla="*/ 694267 w 6096000"/>
              <a:gd name="connsiteY6" fmla="*/ 3369733 h 6197600"/>
              <a:gd name="connsiteX7" fmla="*/ 1202267 w 6096000"/>
              <a:gd name="connsiteY7" fmla="*/ 2963333 h 6197600"/>
              <a:gd name="connsiteX8" fmla="*/ 2116667 w 6096000"/>
              <a:gd name="connsiteY8" fmla="*/ 2777066 h 6197600"/>
              <a:gd name="connsiteX9" fmla="*/ 2895600 w 6096000"/>
              <a:gd name="connsiteY9" fmla="*/ 3234266 h 6197600"/>
              <a:gd name="connsiteX10" fmla="*/ 2794000 w 6096000"/>
              <a:gd name="connsiteY10" fmla="*/ 3657600 h 6197600"/>
              <a:gd name="connsiteX11" fmla="*/ 3031067 w 6096000"/>
              <a:gd name="connsiteY11" fmla="*/ 4131733 h 6197600"/>
              <a:gd name="connsiteX12" fmla="*/ 3505200 w 6096000"/>
              <a:gd name="connsiteY12" fmla="*/ 4199466 h 6197600"/>
              <a:gd name="connsiteX13" fmla="*/ 3505200 w 6096000"/>
              <a:gd name="connsiteY13" fmla="*/ 3132666 h 6197600"/>
              <a:gd name="connsiteX14" fmla="*/ 4030134 w 6096000"/>
              <a:gd name="connsiteY14" fmla="*/ 2709333 h 6197600"/>
              <a:gd name="connsiteX15" fmla="*/ 4775200 w 6096000"/>
              <a:gd name="connsiteY15" fmla="*/ 2980266 h 6197600"/>
              <a:gd name="connsiteX16" fmla="*/ 4944534 w 6096000"/>
              <a:gd name="connsiteY16" fmla="*/ 3437466 h 6197600"/>
              <a:gd name="connsiteX17" fmla="*/ 4826000 w 6096000"/>
              <a:gd name="connsiteY17" fmla="*/ 4064000 h 6197600"/>
              <a:gd name="connsiteX18" fmla="*/ 5215467 w 6096000"/>
              <a:gd name="connsiteY18" fmla="*/ 4656666 h 6197600"/>
              <a:gd name="connsiteX19" fmla="*/ 5300134 w 6096000"/>
              <a:gd name="connsiteY19" fmla="*/ 5892800 h 6197600"/>
              <a:gd name="connsiteX20" fmla="*/ 5418667 w 6096000"/>
              <a:gd name="connsiteY20" fmla="*/ 6197600 h 6197600"/>
              <a:gd name="connsiteX21" fmla="*/ 6096000 w 6096000"/>
              <a:gd name="connsiteY21" fmla="*/ 6197600 h 6197600"/>
              <a:gd name="connsiteX22" fmla="*/ 5740400 w 6096000"/>
              <a:gd name="connsiteY22" fmla="*/ 84666 h 6197600"/>
              <a:gd name="connsiteX23" fmla="*/ 67734 w 6096000"/>
              <a:gd name="connsiteY23" fmla="*/ 0 h 6197600"/>
              <a:gd name="connsiteX24" fmla="*/ 0 w 6096000"/>
              <a:gd name="connsiteY24" fmla="*/ 101600 h 619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6000" h="6197600">
                <a:moveTo>
                  <a:pt x="50800" y="50800"/>
                </a:moveTo>
                <a:lnTo>
                  <a:pt x="0" y="4402666"/>
                </a:lnTo>
                <a:lnTo>
                  <a:pt x="16934" y="5825066"/>
                </a:lnTo>
                <a:lnTo>
                  <a:pt x="338667" y="5621866"/>
                </a:lnTo>
                <a:lnTo>
                  <a:pt x="389467" y="4809066"/>
                </a:lnTo>
                <a:lnTo>
                  <a:pt x="237067" y="3860800"/>
                </a:lnTo>
                <a:lnTo>
                  <a:pt x="694267" y="3369733"/>
                </a:lnTo>
                <a:lnTo>
                  <a:pt x="1202267" y="2963333"/>
                </a:lnTo>
                <a:lnTo>
                  <a:pt x="2116667" y="2777066"/>
                </a:lnTo>
                <a:lnTo>
                  <a:pt x="2895600" y="3234266"/>
                </a:lnTo>
                <a:lnTo>
                  <a:pt x="2794000" y="3657600"/>
                </a:lnTo>
                <a:lnTo>
                  <a:pt x="3031067" y="4131733"/>
                </a:lnTo>
                <a:lnTo>
                  <a:pt x="3505200" y="4199466"/>
                </a:lnTo>
                <a:lnTo>
                  <a:pt x="3505200" y="3132666"/>
                </a:lnTo>
                <a:lnTo>
                  <a:pt x="4030134" y="2709333"/>
                </a:lnTo>
                <a:lnTo>
                  <a:pt x="4775200" y="2980266"/>
                </a:lnTo>
                <a:lnTo>
                  <a:pt x="4944534" y="3437466"/>
                </a:lnTo>
                <a:lnTo>
                  <a:pt x="4826000" y="4064000"/>
                </a:lnTo>
                <a:lnTo>
                  <a:pt x="5215467" y="4656666"/>
                </a:lnTo>
                <a:lnTo>
                  <a:pt x="5300134" y="5892800"/>
                </a:lnTo>
                <a:lnTo>
                  <a:pt x="5418667" y="6197600"/>
                </a:lnTo>
                <a:lnTo>
                  <a:pt x="6096000" y="6197600"/>
                </a:lnTo>
                <a:lnTo>
                  <a:pt x="5740400" y="84666"/>
                </a:lnTo>
                <a:lnTo>
                  <a:pt x="67734" y="0"/>
                </a:lnTo>
                <a:lnTo>
                  <a:pt x="0" y="101600"/>
                </a:lnTo>
              </a:path>
            </a:pathLst>
          </a:custGeom>
          <a:solidFill>
            <a:srgbClr val="6D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a:extLst>
              <a:ext uri="{FF2B5EF4-FFF2-40B4-BE49-F238E27FC236}">
                <a16:creationId xmlns:a16="http://schemas.microsoft.com/office/drawing/2014/main" id="{2B1E993D-2133-E120-24C2-E86E848658BE}"/>
              </a:ext>
            </a:extLst>
          </p:cNvPr>
          <p:cNvSpPr/>
          <p:nvPr/>
        </p:nvSpPr>
        <p:spPr>
          <a:xfrm>
            <a:off x="5825066" y="6096002"/>
            <a:ext cx="5825067" cy="660400"/>
          </a:xfrm>
          <a:custGeom>
            <a:avLst/>
            <a:gdLst>
              <a:gd name="connsiteX0" fmla="*/ 220134 w 5825067"/>
              <a:gd name="connsiteY0" fmla="*/ 135467 h 660400"/>
              <a:gd name="connsiteX1" fmla="*/ 0 w 5825067"/>
              <a:gd name="connsiteY1" fmla="*/ 660400 h 660400"/>
              <a:gd name="connsiteX2" fmla="*/ 5825067 w 5825067"/>
              <a:gd name="connsiteY2" fmla="*/ 609600 h 660400"/>
              <a:gd name="connsiteX3" fmla="*/ 5740400 w 5825067"/>
              <a:gd name="connsiteY3" fmla="*/ 84667 h 660400"/>
              <a:gd name="connsiteX4" fmla="*/ 4910667 w 5825067"/>
              <a:gd name="connsiteY4" fmla="*/ 0 h 660400"/>
              <a:gd name="connsiteX5" fmla="*/ 2997200 w 5825067"/>
              <a:gd name="connsiteY5" fmla="*/ 186267 h 660400"/>
              <a:gd name="connsiteX6" fmla="*/ 2624667 w 5825067"/>
              <a:gd name="connsiteY6" fmla="*/ 355600 h 660400"/>
              <a:gd name="connsiteX7" fmla="*/ 2387600 w 5825067"/>
              <a:gd name="connsiteY7" fmla="*/ 270934 h 660400"/>
              <a:gd name="connsiteX8" fmla="*/ 1371600 w 5825067"/>
              <a:gd name="connsiteY8" fmla="*/ 389467 h 660400"/>
              <a:gd name="connsiteX9" fmla="*/ 186267 w 5825067"/>
              <a:gd name="connsiteY9" fmla="*/ 254000 h 6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5067" h="660400">
                <a:moveTo>
                  <a:pt x="220134" y="135467"/>
                </a:moveTo>
                <a:lnTo>
                  <a:pt x="0" y="660400"/>
                </a:lnTo>
                <a:lnTo>
                  <a:pt x="5825067" y="609600"/>
                </a:lnTo>
                <a:lnTo>
                  <a:pt x="5740400" y="84667"/>
                </a:lnTo>
                <a:lnTo>
                  <a:pt x="4910667" y="0"/>
                </a:lnTo>
                <a:lnTo>
                  <a:pt x="2997200" y="186267"/>
                </a:lnTo>
                <a:lnTo>
                  <a:pt x="2624667" y="355600"/>
                </a:lnTo>
                <a:lnTo>
                  <a:pt x="2387600" y="270934"/>
                </a:lnTo>
                <a:lnTo>
                  <a:pt x="1371600" y="389467"/>
                </a:lnTo>
                <a:lnTo>
                  <a:pt x="186267" y="254000"/>
                </a:lnTo>
              </a:path>
            </a:pathLst>
          </a:custGeom>
          <a:solidFill>
            <a:srgbClr val="FCB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9AE8E67-8192-16C8-7302-EE53153FE4D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1725" y="84667"/>
            <a:ext cx="5340246" cy="6858000"/>
          </a:xfrm>
          <a:prstGeom prst="rect">
            <a:avLst/>
          </a:prstGeom>
        </p:spPr>
      </p:pic>
      <p:pic>
        <p:nvPicPr>
          <p:cNvPr id="5" name="Picture 4">
            <a:extLst>
              <a:ext uri="{FF2B5EF4-FFF2-40B4-BE49-F238E27FC236}">
                <a16:creationId xmlns:a16="http://schemas.microsoft.com/office/drawing/2014/main" id="{C46FAFCA-1425-0FE3-B3DE-7E2D51F658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32400" y="2844799"/>
            <a:ext cx="5629651" cy="4456271"/>
          </a:xfrm>
          <a:prstGeom prst="rect">
            <a:avLst/>
          </a:prstGeom>
        </p:spPr>
      </p:pic>
      <p:sp>
        <p:nvSpPr>
          <p:cNvPr id="8" name="Rectangle 7">
            <a:extLst>
              <a:ext uri="{FF2B5EF4-FFF2-40B4-BE49-F238E27FC236}">
                <a16:creationId xmlns:a16="http://schemas.microsoft.com/office/drawing/2014/main" id="{85158CED-47C7-4D6F-09C6-4C4DA842AA73}"/>
              </a:ext>
            </a:extLst>
          </p:cNvPr>
          <p:cNvSpPr/>
          <p:nvPr/>
        </p:nvSpPr>
        <p:spPr>
          <a:xfrm>
            <a:off x="655226" y="575733"/>
            <a:ext cx="10339679" cy="2269066"/>
          </a:xfrm>
          <a:custGeom>
            <a:avLst/>
            <a:gdLst>
              <a:gd name="connsiteX0" fmla="*/ 0 w 10339679"/>
              <a:gd name="connsiteY0" fmla="*/ 0 h 2269066"/>
              <a:gd name="connsiteX1" fmla="*/ 10339679 w 10339679"/>
              <a:gd name="connsiteY1" fmla="*/ 0 h 2269066"/>
              <a:gd name="connsiteX2" fmla="*/ 10339679 w 10339679"/>
              <a:gd name="connsiteY2" fmla="*/ 2269066 h 2269066"/>
              <a:gd name="connsiteX3" fmla="*/ 0 w 10339679"/>
              <a:gd name="connsiteY3" fmla="*/ 2269066 h 2269066"/>
              <a:gd name="connsiteX4" fmla="*/ 0 w 10339679"/>
              <a:gd name="connsiteY4" fmla="*/ 0 h 226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9679" h="2269066" fill="none" extrusionOk="0">
                <a:moveTo>
                  <a:pt x="0" y="0"/>
                </a:moveTo>
                <a:cubicBezTo>
                  <a:pt x="4292497" y="-49533"/>
                  <a:pt x="7311847" y="-14809"/>
                  <a:pt x="10339679" y="0"/>
                </a:cubicBezTo>
                <a:cubicBezTo>
                  <a:pt x="10427318" y="385500"/>
                  <a:pt x="10267000" y="1665466"/>
                  <a:pt x="10339679" y="2269066"/>
                </a:cubicBezTo>
                <a:cubicBezTo>
                  <a:pt x="8002873" y="2220835"/>
                  <a:pt x="2891259" y="2353521"/>
                  <a:pt x="0" y="2269066"/>
                </a:cubicBezTo>
                <a:cubicBezTo>
                  <a:pt x="-38581" y="1941998"/>
                  <a:pt x="63341" y="425484"/>
                  <a:pt x="0" y="0"/>
                </a:cubicBezTo>
                <a:close/>
              </a:path>
              <a:path w="10339679" h="2269066" stroke="0" extrusionOk="0">
                <a:moveTo>
                  <a:pt x="0" y="0"/>
                </a:moveTo>
                <a:cubicBezTo>
                  <a:pt x="2117734" y="118645"/>
                  <a:pt x="7532508" y="116012"/>
                  <a:pt x="10339679" y="0"/>
                </a:cubicBezTo>
                <a:cubicBezTo>
                  <a:pt x="10206797" y="491112"/>
                  <a:pt x="10424630" y="1703864"/>
                  <a:pt x="10339679" y="2269066"/>
                </a:cubicBezTo>
                <a:cubicBezTo>
                  <a:pt x="6103861" y="2403666"/>
                  <a:pt x="1624951" y="2111870"/>
                  <a:pt x="0" y="2269066"/>
                </a:cubicBezTo>
                <a:cubicBezTo>
                  <a:pt x="-20187" y="1318078"/>
                  <a:pt x="-152480" y="1090053"/>
                  <a:pt x="0" y="0"/>
                </a:cubicBezTo>
                <a:close/>
              </a:path>
            </a:pathLst>
          </a:custGeom>
          <a:solidFill>
            <a:schemeClr val="bg1"/>
          </a:solidFill>
          <a:ln w="13970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4400" b="1" kern="0" dirty="0">
                <a:solidFill>
                  <a:schemeClr val="tx1"/>
                </a:solidFill>
                <a:effectLst/>
                <a:latin typeface="Aptos" panose="020B0004020202020204" pitchFamily="34" charset="0"/>
                <a:ea typeface="Times New Roman" panose="02020603050405020304" pitchFamily="18" charset="0"/>
              </a:rPr>
              <a:t>Literacy for Every Learner: Empowering Middle School Readers</a:t>
            </a:r>
            <a:r>
              <a:rPr lang="en-US" sz="4400" dirty="0">
                <a:solidFill>
                  <a:schemeClr val="tx1"/>
                </a:solidFill>
                <a:effectLst/>
                <a:latin typeface="Aptos" panose="020B0004020202020204" pitchFamily="34" charset="0"/>
              </a:rPr>
              <a:t> </a:t>
            </a:r>
            <a:endParaRPr lang="en-US" sz="4400" dirty="0">
              <a:solidFill>
                <a:schemeClr val="tx1"/>
              </a:solidFill>
              <a:latin typeface="Aptos" panose="020B0004020202020204" pitchFamily="34" charset="0"/>
            </a:endParaRPr>
          </a:p>
        </p:txBody>
      </p:sp>
      <p:sp>
        <p:nvSpPr>
          <p:cNvPr id="2" name="TextBox 1">
            <a:extLst>
              <a:ext uri="{FF2B5EF4-FFF2-40B4-BE49-F238E27FC236}">
                <a16:creationId xmlns:a16="http://schemas.microsoft.com/office/drawing/2014/main" id="{9C94B855-CBAA-92C9-4320-A786299D5896}"/>
              </a:ext>
            </a:extLst>
          </p:cNvPr>
          <p:cNvSpPr txBox="1"/>
          <p:nvPr/>
        </p:nvSpPr>
        <p:spPr>
          <a:xfrm>
            <a:off x="3837206" y="4756449"/>
            <a:ext cx="4517588" cy="1815882"/>
          </a:xfrm>
          <a:custGeom>
            <a:avLst/>
            <a:gdLst>
              <a:gd name="connsiteX0" fmla="*/ 0 w 4517588"/>
              <a:gd name="connsiteY0" fmla="*/ 0 h 1815882"/>
              <a:gd name="connsiteX1" fmla="*/ 555018 w 4517588"/>
              <a:gd name="connsiteY1" fmla="*/ 0 h 1815882"/>
              <a:gd name="connsiteX2" fmla="*/ 1110036 w 4517588"/>
              <a:gd name="connsiteY2" fmla="*/ 0 h 1815882"/>
              <a:gd name="connsiteX3" fmla="*/ 1619878 w 4517588"/>
              <a:gd name="connsiteY3" fmla="*/ 0 h 1815882"/>
              <a:gd name="connsiteX4" fmla="*/ 2220072 w 4517588"/>
              <a:gd name="connsiteY4" fmla="*/ 0 h 1815882"/>
              <a:gd name="connsiteX5" fmla="*/ 2955793 w 4517588"/>
              <a:gd name="connsiteY5" fmla="*/ 0 h 1815882"/>
              <a:gd name="connsiteX6" fmla="*/ 3646339 w 4517588"/>
              <a:gd name="connsiteY6" fmla="*/ 0 h 1815882"/>
              <a:gd name="connsiteX7" fmla="*/ 4517588 w 4517588"/>
              <a:gd name="connsiteY7" fmla="*/ 0 h 1815882"/>
              <a:gd name="connsiteX8" fmla="*/ 4517588 w 4517588"/>
              <a:gd name="connsiteY8" fmla="*/ 605294 h 1815882"/>
              <a:gd name="connsiteX9" fmla="*/ 4517588 w 4517588"/>
              <a:gd name="connsiteY9" fmla="*/ 1192429 h 1815882"/>
              <a:gd name="connsiteX10" fmla="*/ 4517588 w 4517588"/>
              <a:gd name="connsiteY10" fmla="*/ 1815882 h 1815882"/>
              <a:gd name="connsiteX11" fmla="*/ 3781867 w 4517588"/>
              <a:gd name="connsiteY11" fmla="*/ 1815882 h 1815882"/>
              <a:gd name="connsiteX12" fmla="*/ 3181673 w 4517588"/>
              <a:gd name="connsiteY12" fmla="*/ 1815882 h 1815882"/>
              <a:gd name="connsiteX13" fmla="*/ 2445951 w 4517588"/>
              <a:gd name="connsiteY13" fmla="*/ 1815882 h 1815882"/>
              <a:gd name="connsiteX14" fmla="*/ 1755406 w 4517588"/>
              <a:gd name="connsiteY14" fmla="*/ 1815882 h 1815882"/>
              <a:gd name="connsiteX15" fmla="*/ 1064860 w 4517588"/>
              <a:gd name="connsiteY15" fmla="*/ 1815882 h 1815882"/>
              <a:gd name="connsiteX16" fmla="*/ 555018 w 4517588"/>
              <a:gd name="connsiteY16" fmla="*/ 1815882 h 1815882"/>
              <a:gd name="connsiteX17" fmla="*/ 0 w 4517588"/>
              <a:gd name="connsiteY17" fmla="*/ 1815882 h 1815882"/>
              <a:gd name="connsiteX18" fmla="*/ 0 w 4517588"/>
              <a:gd name="connsiteY18" fmla="*/ 1192429 h 1815882"/>
              <a:gd name="connsiteX19" fmla="*/ 0 w 4517588"/>
              <a:gd name="connsiteY19" fmla="*/ 568976 h 1815882"/>
              <a:gd name="connsiteX20" fmla="*/ 0 w 4517588"/>
              <a:gd name="connsiteY20" fmla="*/ 0 h 181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17588" h="1815882" fill="none" extrusionOk="0">
                <a:moveTo>
                  <a:pt x="0" y="0"/>
                </a:moveTo>
                <a:cubicBezTo>
                  <a:pt x="250886" y="-8842"/>
                  <a:pt x="279007" y="-5529"/>
                  <a:pt x="555018" y="0"/>
                </a:cubicBezTo>
                <a:cubicBezTo>
                  <a:pt x="831029" y="5529"/>
                  <a:pt x="869982" y="4391"/>
                  <a:pt x="1110036" y="0"/>
                </a:cubicBezTo>
                <a:cubicBezTo>
                  <a:pt x="1350090" y="-4391"/>
                  <a:pt x="1498376" y="-14483"/>
                  <a:pt x="1619878" y="0"/>
                </a:cubicBezTo>
                <a:cubicBezTo>
                  <a:pt x="1741380" y="14483"/>
                  <a:pt x="2082885" y="-13515"/>
                  <a:pt x="2220072" y="0"/>
                </a:cubicBezTo>
                <a:cubicBezTo>
                  <a:pt x="2357259" y="13515"/>
                  <a:pt x="2737646" y="-35005"/>
                  <a:pt x="2955793" y="0"/>
                </a:cubicBezTo>
                <a:cubicBezTo>
                  <a:pt x="3173940" y="35005"/>
                  <a:pt x="3370989" y="-3984"/>
                  <a:pt x="3646339" y="0"/>
                </a:cubicBezTo>
                <a:cubicBezTo>
                  <a:pt x="3921689" y="3984"/>
                  <a:pt x="4083699" y="6229"/>
                  <a:pt x="4517588" y="0"/>
                </a:cubicBezTo>
                <a:cubicBezTo>
                  <a:pt x="4500580" y="156974"/>
                  <a:pt x="4505188" y="317723"/>
                  <a:pt x="4517588" y="605294"/>
                </a:cubicBezTo>
                <a:cubicBezTo>
                  <a:pt x="4529988" y="892865"/>
                  <a:pt x="4530394" y="976220"/>
                  <a:pt x="4517588" y="1192429"/>
                </a:cubicBezTo>
                <a:cubicBezTo>
                  <a:pt x="4504782" y="1408638"/>
                  <a:pt x="4511070" y="1518532"/>
                  <a:pt x="4517588" y="1815882"/>
                </a:cubicBezTo>
                <a:cubicBezTo>
                  <a:pt x="4159550" y="1785482"/>
                  <a:pt x="4021555" y="1846622"/>
                  <a:pt x="3781867" y="1815882"/>
                </a:cubicBezTo>
                <a:cubicBezTo>
                  <a:pt x="3542179" y="1785142"/>
                  <a:pt x="3342071" y="1835546"/>
                  <a:pt x="3181673" y="1815882"/>
                </a:cubicBezTo>
                <a:cubicBezTo>
                  <a:pt x="3021275" y="1796218"/>
                  <a:pt x="2678904" y="1822272"/>
                  <a:pt x="2445951" y="1815882"/>
                </a:cubicBezTo>
                <a:cubicBezTo>
                  <a:pt x="2212998" y="1809492"/>
                  <a:pt x="1920438" y="1805696"/>
                  <a:pt x="1755406" y="1815882"/>
                </a:cubicBezTo>
                <a:cubicBezTo>
                  <a:pt x="1590374" y="1826068"/>
                  <a:pt x="1370733" y="1819944"/>
                  <a:pt x="1064860" y="1815882"/>
                </a:cubicBezTo>
                <a:cubicBezTo>
                  <a:pt x="758987" y="1811820"/>
                  <a:pt x="793474" y="1797121"/>
                  <a:pt x="555018" y="1815882"/>
                </a:cubicBezTo>
                <a:cubicBezTo>
                  <a:pt x="316562" y="1834643"/>
                  <a:pt x="116416" y="1843067"/>
                  <a:pt x="0" y="1815882"/>
                </a:cubicBezTo>
                <a:cubicBezTo>
                  <a:pt x="20762" y="1687856"/>
                  <a:pt x="-29779" y="1381095"/>
                  <a:pt x="0" y="1192429"/>
                </a:cubicBezTo>
                <a:cubicBezTo>
                  <a:pt x="29779" y="1003763"/>
                  <a:pt x="-3112" y="768231"/>
                  <a:pt x="0" y="568976"/>
                </a:cubicBezTo>
                <a:cubicBezTo>
                  <a:pt x="3112" y="369721"/>
                  <a:pt x="-2221" y="199222"/>
                  <a:pt x="0" y="0"/>
                </a:cubicBezTo>
                <a:close/>
              </a:path>
              <a:path w="4517588" h="1815882" stroke="0" extrusionOk="0">
                <a:moveTo>
                  <a:pt x="0" y="0"/>
                </a:moveTo>
                <a:cubicBezTo>
                  <a:pt x="132972" y="16217"/>
                  <a:pt x="381367" y="20612"/>
                  <a:pt x="600194" y="0"/>
                </a:cubicBezTo>
                <a:cubicBezTo>
                  <a:pt x="819021" y="-20612"/>
                  <a:pt x="943736" y="-10359"/>
                  <a:pt x="1200388" y="0"/>
                </a:cubicBezTo>
                <a:cubicBezTo>
                  <a:pt x="1457040" y="10359"/>
                  <a:pt x="1593009" y="-2916"/>
                  <a:pt x="1755406" y="0"/>
                </a:cubicBezTo>
                <a:cubicBezTo>
                  <a:pt x="1917803" y="2916"/>
                  <a:pt x="2155458" y="-20986"/>
                  <a:pt x="2265248" y="0"/>
                </a:cubicBezTo>
                <a:cubicBezTo>
                  <a:pt x="2375038" y="20986"/>
                  <a:pt x="2755442" y="26633"/>
                  <a:pt x="2910617" y="0"/>
                </a:cubicBezTo>
                <a:cubicBezTo>
                  <a:pt x="3065792" y="-26633"/>
                  <a:pt x="3237529" y="18062"/>
                  <a:pt x="3420459" y="0"/>
                </a:cubicBezTo>
                <a:cubicBezTo>
                  <a:pt x="3603389" y="-18062"/>
                  <a:pt x="4168437" y="45607"/>
                  <a:pt x="4517588" y="0"/>
                </a:cubicBezTo>
                <a:cubicBezTo>
                  <a:pt x="4494911" y="271468"/>
                  <a:pt x="4517433" y="339638"/>
                  <a:pt x="4517588" y="587135"/>
                </a:cubicBezTo>
                <a:cubicBezTo>
                  <a:pt x="4517743" y="834633"/>
                  <a:pt x="4489997" y="935960"/>
                  <a:pt x="4517588" y="1210588"/>
                </a:cubicBezTo>
                <a:cubicBezTo>
                  <a:pt x="4545179" y="1485216"/>
                  <a:pt x="4533340" y="1693842"/>
                  <a:pt x="4517588" y="1815882"/>
                </a:cubicBezTo>
                <a:cubicBezTo>
                  <a:pt x="4358705" y="1819111"/>
                  <a:pt x="3959609" y="1829488"/>
                  <a:pt x="3781867" y="1815882"/>
                </a:cubicBezTo>
                <a:cubicBezTo>
                  <a:pt x="3604125" y="1802276"/>
                  <a:pt x="3441520" y="1825616"/>
                  <a:pt x="3226849" y="1815882"/>
                </a:cubicBezTo>
                <a:cubicBezTo>
                  <a:pt x="3012178" y="1806148"/>
                  <a:pt x="2734387" y="1798459"/>
                  <a:pt x="2491127" y="1815882"/>
                </a:cubicBezTo>
                <a:cubicBezTo>
                  <a:pt x="2247867" y="1833305"/>
                  <a:pt x="1907524" y="1811685"/>
                  <a:pt x="1755406" y="1815882"/>
                </a:cubicBezTo>
                <a:cubicBezTo>
                  <a:pt x="1603288" y="1820079"/>
                  <a:pt x="1279372" y="1805804"/>
                  <a:pt x="1064860" y="1815882"/>
                </a:cubicBezTo>
                <a:cubicBezTo>
                  <a:pt x="850348" y="1825960"/>
                  <a:pt x="308998" y="1857109"/>
                  <a:pt x="0" y="1815882"/>
                </a:cubicBezTo>
                <a:cubicBezTo>
                  <a:pt x="1410" y="1669474"/>
                  <a:pt x="4512" y="1498762"/>
                  <a:pt x="0" y="1265064"/>
                </a:cubicBezTo>
                <a:cubicBezTo>
                  <a:pt x="-4512" y="1031366"/>
                  <a:pt x="18108" y="955547"/>
                  <a:pt x="0" y="677929"/>
                </a:cubicBezTo>
                <a:cubicBezTo>
                  <a:pt x="-18108" y="400311"/>
                  <a:pt x="15282" y="294561"/>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498538905">
                  <a:prstGeom prst="rect">
                    <a:avLst/>
                  </a:prstGeom>
                  <ask:type>
                    <ask:lineSketchFreehand/>
                  </ask:type>
                </ask:lineSketchStyleProps>
              </a:ext>
            </a:extLst>
          </a:ln>
        </p:spPr>
        <p:txBody>
          <a:bodyPr wrap="square" rtlCol="0">
            <a:spAutoFit/>
          </a:bodyPr>
          <a:lstStyle/>
          <a:p>
            <a:pPr algn="ctr"/>
            <a:r>
              <a:rPr lang="en-US" sz="2800" dirty="0">
                <a:latin typeface="Aptos" panose="020B0004020202020204" pitchFamily="34" charset="0"/>
              </a:rPr>
              <a:t>Nancy Frey, PhD</a:t>
            </a:r>
          </a:p>
          <a:p>
            <a:pPr algn="ctr"/>
            <a:r>
              <a:rPr lang="en-US" sz="2800" dirty="0">
                <a:latin typeface="Aptos" panose="020B0004020202020204" pitchFamily="34" charset="0"/>
              </a:rPr>
              <a:t>February 28, 2025</a:t>
            </a:r>
          </a:p>
          <a:p>
            <a:pPr algn="ctr"/>
            <a:r>
              <a:rPr lang="en-US" sz="2800" dirty="0">
                <a:latin typeface="Aptos" panose="020B0004020202020204" pitchFamily="34" charset="0"/>
              </a:rPr>
              <a:t>PPT available soon at </a:t>
            </a:r>
            <a:r>
              <a:rPr lang="en-US" sz="2800" dirty="0" err="1">
                <a:latin typeface="Aptos" panose="020B0004020202020204" pitchFamily="34" charset="0"/>
              </a:rPr>
              <a:t>www.fisherandfrey.com</a:t>
            </a:r>
            <a:endParaRPr lang="en-US" sz="2800" dirty="0"/>
          </a:p>
        </p:txBody>
      </p:sp>
    </p:spTree>
    <p:extLst>
      <p:ext uri="{BB962C8B-B14F-4D97-AF65-F5344CB8AC3E}">
        <p14:creationId xmlns:p14="http://schemas.microsoft.com/office/powerpoint/2010/main" val="1337013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65A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5" name="Picture 4" descr="A white background with black text&#10;&#10;Description automatically generated">
            <a:extLst>
              <a:ext uri="{FF2B5EF4-FFF2-40B4-BE49-F238E27FC236}">
                <a16:creationId xmlns:a16="http://schemas.microsoft.com/office/drawing/2014/main" id="{375CDAAF-10B0-C9B3-E8A8-B833C1F3AF3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3467" y="1111675"/>
            <a:ext cx="10905067" cy="4634651"/>
          </a:xfrm>
          <a:prstGeom prst="rect">
            <a:avLst/>
          </a:prstGeom>
        </p:spPr>
      </p:pic>
      <p:sp>
        <p:nvSpPr>
          <p:cNvPr id="7" name="TextBox 6">
            <a:extLst>
              <a:ext uri="{FF2B5EF4-FFF2-40B4-BE49-F238E27FC236}">
                <a16:creationId xmlns:a16="http://schemas.microsoft.com/office/drawing/2014/main" id="{FA0F361E-0CA2-2E89-F9C0-638FA0400B02}"/>
              </a:ext>
            </a:extLst>
          </p:cNvPr>
          <p:cNvSpPr txBox="1"/>
          <p:nvPr/>
        </p:nvSpPr>
        <p:spPr>
          <a:xfrm>
            <a:off x="2480442" y="5877467"/>
            <a:ext cx="7139613" cy="461665"/>
          </a:xfrm>
          <a:prstGeom prst="rect">
            <a:avLst/>
          </a:prstGeom>
          <a:noFill/>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https://</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tntp.org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/publication/the-opportunity-makers/</a:t>
            </a:r>
          </a:p>
        </p:txBody>
      </p:sp>
    </p:spTree>
    <p:extLst>
      <p:ext uri="{BB962C8B-B14F-4D97-AF65-F5344CB8AC3E}">
        <p14:creationId xmlns:p14="http://schemas.microsoft.com/office/powerpoint/2010/main" val="3172687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3" name="Picture 2" descr="A group of pencils on a yellow background&#10;&#10;Description automatically generated">
            <a:extLst>
              <a:ext uri="{FF2B5EF4-FFF2-40B4-BE49-F238E27FC236}">
                <a16:creationId xmlns:a16="http://schemas.microsoft.com/office/drawing/2014/main" id="{7999EBBA-5C58-56A7-ED66-57501374062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1"/>
          </a:xfrm>
          <a:prstGeom prst="rect">
            <a:avLst/>
          </a:prstGeom>
        </p:spPr>
      </p:pic>
      <p:sp>
        <p:nvSpPr>
          <p:cNvPr id="15" name="Rectangle 14">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6" y="-1524510"/>
            <a:ext cx="4592271"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p:txBody>
      </p:sp>
      <p:sp>
        <p:nvSpPr>
          <p:cNvPr id="4" name="TextBox 3">
            <a:extLst>
              <a:ext uri="{FF2B5EF4-FFF2-40B4-BE49-F238E27FC236}">
                <a16:creationId xmlns:a16="http://schemas.microsoft.com/office/drawing/2014/main" id="{F980BA8A-8259-E61C-37D4-DD46AAA29876}"/>
              </a:ext>
            </a:extLst>
          </p:cNvPr>
          <p:cNvSpPr txBox="1"/>
          <p:nvPr/>
        </p:nvSpPr>
        <p:spPr>
          <a:xfrm>
            <a:off x="404553" y="3091928"/>
            <a:ext cx="9078563" cy="2387600"/>
          </a:xfrm>
          <a:prstGeom prst="rect">
            <a:avLst/>
          </a:prstGeom>
        </p:spPr>
        <p:txBody>
          <a:bodyPr vert="horz" lIns="91440" tIns="45720" rIns="91440" bIns="45720" rtlCol="0" anchor="b">
            <a:normAutofit/>
          </a:bodyPr>
          <a:lstStyle/>
          <a:p>
            <a:pPr marL="0" marR="0" lvl="0" indent="0" algn="l" defTabSz="914377" rtl="0" eaLnBrk="1" fontAlgn="auto" latinLnBrk="0" hangingPunct="1">
              <a:lnSpc>
                <a:spcPct val="90000"/>
              </a:lnSpc>
              <a:spcBef>
                <a:spcPct val="0"/>
              </a:spcBef>
              <a:spcAft>
                <a:spcPts val="600"/>
              </a:spcAft>
              <a:buClrTx/>
              <a:buSzTx/>
              <a:buFontTx/>
              <a:buNone/>
              <a:tabLst/>
              <a:defRPr/>
            </a:pPr>
            <a:r>
              <a:rPr kumimoji="0" lang="en-US" sz="5100" b="0"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rPr>
              <a:t>There are 51,000 public elementary, middle, and K-8 schools in the U.S. </a:t>
            </a:r>
          </a:p>
        </p:txBody>
      </p:sp>
      <p:sp>
        <p:nvSpPr>
          <p:cNvPr id="17" name="Rectangle: Rounded Corners 16">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5" name="Frame 4">
            <a:extLst>
              <a:ext uri="{FF2B5EF4-FFF2-40B4-BE49-F238E27FC236}">
                <a16:creationId xmlns:a16="http://schemas.microsoft.com/office/drawing/2014/main" id="{9C5840FB-C50C-604A-6C78-EDD0D622680A}"/>
              </a:ext>
            </a:extLst>
          </p:cNvPr>
          <p:cNvSpPr/>
          <p:nvPr/>
        </p:nvSpPr>
        <p:spPr>
          <a:xfrm>
            <a:off x="-1" y="-197224"/>
            <a:ext cx="12344401" cy="7207624"/>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112329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1BA742A-7C82-4D84-17CF-4D0CF0DA5D7B}"/>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F2E288F-F19F-2EAB-DEDE-FFEFC9CC5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3" name="Picture 2" descr="A group of pencils on a yellow background&#10;&#10;Description automatically generated">
            <a:extLst>
              <a:ext uri="{FF2B5EF4-FFF2-40B4-BE49-F238E27FC236}">
                <a16:creationId xmlns:a16="http://schemas.microsoft.com/office/drawing/2014/main" id="{A6D54BD0-61E0-9D45-B658-94FAB058F28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1"/>
          </a:xfrm>
          <a:prstGeom prst="rect">
            <a:avLst/>
          </a:prstGeom>
        </p:spPr>
      </p:pic>
      <p:sp>
        <p:nvSpPr>
          <p:cNvPr id="15" name="Rectangle 14">
            <a:extLst>
              <a:ext uri="{FF2B5EF4-FFF2-40B4-BE49-F238E27FC236}">
                <a16:creationId xmlns:a16="http://schemas.microsoft.com/office/drawing/2014/main" id="{1F0F81CC-5D4A-81A5-E40A-95FD6C9B68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6" y="-1524510"/>
            <a:ext cx="4592271"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p:txBody>
      </p:sp>
      <p:sp>
        <p:nvSpPr>
          <p:cNvPr id="4" name="TextBox 3">
            <a:extLst>
              <a:ext uri="{FF2B5EF4-FFF2-40B4-BE49-F238E27FC236}">
                <a16:creationId xmlns:a16="http://schemas.microsoft.com/office/drawing/2014/main" id="{BE4A9312-97ED-6065-1CE0-9D8D96D3DFD9}"/>
              </a:ext>
            </a:extLst>
          </p:cNvPr>
          <p:cNvSpPr txBox="1"/>
          <p:nvPr/>
        </p:nvSpPr>
        <p:spPr>
          <a:xfrm>
            <a:off x="404553" y="3091928"/>
            <a:ext cx="9078563" cy="2387600"/>
          </a:xfrm>
          <a:prstGeom prst="rect">
            <a:avLst/>
          </a:prstGeom>
        </p:spPr>
        <p:txBody>
          <a:bodyPr vert="horz" lIns="91440" tIns="45720" rIns="91440" bIns="45720" rtlCol="0" anchor="b">
            <a:normAutofit/>
          </a:bodyPr>
          <a:lstStyle/>
          <a:p>
            <a:pPr marL="0" marR="0" lvl="0" indent="0" algn="l" defTabSz="914377" rtl="0" eaLnBrk="1" fontAlgn="auto" latinLnBrk="0" hangingPunct="1">
              <a:lnSpc>
                <a:spcPct val="90000"/>
              </a:lnSpc>
              <a:spcBef>
                <a:spcPct val="0"/>
              </a:spcBef>
              <a:spcAft>
                <a:spcPts val="600"/>
              </a:spcAft>
              <a:buClrTx/>
              <a:buSzTx/>
              <a:buFontTx/>
              <a:buNone/>
              <a:tabLst/>
              <a:defRPr/>
            </a:pPr>
            <a:r>
              <a:rPr kumimoji="0" lang="en-US" sz="5100" b="0"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rPr>
              <a:t>In 28,000 of them, </a:t>
            </a:r>
            <a:r>
              <a:rPr kumimoji="0" lang="en-US" sz="5400" b="0"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rPr>
              <a:t>the average student is not at grade level in the initial tested grade. </a:t>
            </a:r>
            <a:endParaRPr kumimoji="0" lang="en-US" sz="5100" b="0"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endParaRPr>
          </a:p>
        </p:txBody>
      </p:sp>
      <p:sp>
        <p:nvSpPr>
          <p:cNvPr id="17" name="Rectangle: Rounded Corners 16">
            <a:extLst>
              <a:ext uri="{FF2B5EF4-FFF2-40B4-BE49-F238E27FC236}">
                <a16:creationId xmlns:a16="http://schemas.microsoft.com/office/drawing/2014/main" id="{C66B3156-AACB-7175-5AA7-7CB4EBD20F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 name="Frame 1">
            <a:extLst>
              <a:ext uri="{FF2B5EF4-FFF2-40B4-BE49-F238E27FC236}">
                <a16:creationId xmlns:a16="http://schemas.microsoft.com/office/drawing/2014/main" id="{55C944B6-DE11-52E5-A18B-D482B849CDF8}"/>
              </a:ext>
            </a:extLst>
          </p:cNvPr>
          <p:cNvSpPr/>
          <p:nvPr/>
        </p:nvSpPr>
        <p:spPr>
          <a:xfrm>
            <a:off x="-179294" y="0"/>
            <a:ext cx="12523695" cy="70104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141469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3" name="Picture 2" descr="A yellow arrow pointing to a green and blue striped wall&#10;&#10;Description automatically generated">
            <a:extLst>
              <a:ext uri="{FF2B5EF4-FFF2-40B4-BE49-F238E27FC236}">
                <a16:creationId xmlns:a16="http://schemas.microsoft.com/office/drawing/2014/main" id="{B796B045-19AF-7FE3-1355-0A63829B51C1}"/>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rcRect/>
          <a:stretch/>
        </p:blipFill>
        <p:spPr>
          <a:xfrm>
            <a:off x="21" y="2"/>
            <a:ext cx="12191980" cy="6857999"/>
          </a:xfrm>
          <a:prstGeom prst="rect">
            <a:avLst/>
          </a:prstGeom>
        </p:spPr>
      </p:pic>
      <p:sp>
        <p:nvSpPr>
          <p:cNvPr id="4" name="TextBox 3">
            <a:extLst>
              <a:ext uri="{FF2B5EF4-FFF2-40B4-BE49-F238E27FC236}">
                <a16:creationId xmlns:a16="http://schemas.microsoft.com/office/drawing/2014/main" id="{CB837BF5-C831-8693-D3FB-0BAB189F83B4}"/>
              </a:ext>
            </a:extLst>
          </p:cNvPr>
          <p:cNvSpPr txBox="1"/>
          <p:nvPr/>
        </p:nvSpPr>
        <p:spPr>
          <a:xfrm>
            <a:off x="1524000" y="1122362"/>
            <a:ext cx="9144000" cy="2900519"/>
          </a:xfrm>
          <a:prstGeom prst="rect">
            <a:avLst/>
          </a:prstGeom>
        </p:spPr>
        <p:txBody>
          <a:bodyPr vert="horz" lIns="91440" tIns="45720" rIns="91440" bIns="45720" rtlCol="0" anchor="b">
            <a:normAutofit/>
          </a:bodyPr>
          <a:lstStyle/>
          <a:p>
            <a:pPr marL="0" marR="0" lvl="0" indent="0" algn="ctr" defTabSz="914377" rtl="0" eaLnBrk="1" fontAlgn="auto" latinLnBrk="0" hangingPunct="1">
              <a:lnSpc>
                <a:spcPct val="90000"/>
              </a:lnSpc>
              <a:spcBef>
                <a:spcPct val="0"/>
              </a:spcBef>
              <a:spcAft>
                <a:spcPts val="600"/>
              </a:spcAft>
              <a:buClrTx/>
              <a:buSzTx/>
              <a:buFontTx/>
              <a:buNone/>
              <a:tabLst/>
              <a:defRPr/>
            </a:pPr>
            <a:endParaRPr kumimoji="0" lang="en-US" sz="4700" b="0" i="0" u="none" strike="noStrike" kern="1200" cap="none" spc="0" normalizeH="0" baseline="0" noProof="0">
              <a:ln>
                <a:noFill/>
              </a:ln>
              <a:solidFill>
                <a:srgbClr val="FFFFFF"/>
              </a:solidFill>
              <a:effectLst/>
              <a:uLnTx/>
              <a:uFillTx/>
              <a:latin typeface="Calibri Light" panose="020F0302020204030204"/>
              <a:ea typeface="+mn-ea"/>
              <a:cs typeface="Arial"/>
              <a:sym typeface="Arial"/>
            </a:endParaRPr>
          </a:p>
          <a:p>
            <a:pPr marL="0" marR="0" lvl="0" indent="0" algn="ctr" defTabSz="914377" rtl="0" eaLnBrk="1" fontAlgn="auto" latinLnBrk="0" hangingPunct="1">
              <a:lnSpc>
                <a:spcPct val="90000"/>
              </a:lnSpc>
              <a:spcBef>
                <a:spcPct val="0"/>
              </a:spcBef>
              <a:spcAft>
                <a:spcPts val="600"/>
              </a:spcAft>
              <a:buClrTx/>
              <a:buSzTx/>
              <a:buFontTx/>
              <a:buNone/>
              <a:tabLst/>
              <a:defRPr/>
            </a:pPr>
            <a:r>
              <a:rPr kumimoji="0" lang="en-US" sz="4700" b="0" i="0" u="none" strike="noStrike" kern="1200" cap="none" spc="0" normalizeH="0" baseline="0" noProof="0">
                <a:ln>
                  <a:noFill/>
                </a:ln>
                <a:solidFill>
                  <a:srgbClr val="FFFFFF"/>
                </a:solidFill>
                <a:effectLst/>
                <a:uLnTx/>
                <a:uFillTx/>
                <a:latin typeface="Calibri Light" panose="020F0302020204030204"/>
                <a:ea typeface="+mn-ea"/>
                <a:cs typeface="Arial"/>
                <a:sym typeface="Arial"/>
              </a:rPr>
              <a:t>5% (1,345) were  “Trajectory-changing Schools,” averaging 1.3-1.7 years gain annually.</a:t>
            </a:r>
          </a:p>
        </p:txBody>
      </p:sp>
      <p:sp>
        <p:nvSpPr>
          <p:cNvPr id="5" name="TextBox 4">
            <a:extLst>
              <a:ext uri="{FF2B5EF4-FFF2-40B4-BE49-F238E27FC236}">
                <a16:creationId xmlns:a16="http://schemas.microsoft.com/office/drawing/2014/main" id="{2C4E7CFB-3079-446D-509A-EE0ADDA33D67}"/>
              </a:ext>
            </a:extLst>
          </p:cNvPr>
          <p:cNvSpPr txBox="1"/>
          <p:nvPr/>
        </p:nvSpPr>
        <p:spPr>
          <a:xfrm>
            <a:off x="1524000" y="6358695"/>
            <a:ext cx="9144000" cy="1098395"/>
          </a:xfrm>
          <a:prstGeom prst="rect">
            <a:avLst/>
          </a:prstGeom>
        </p:spPr>
        <p:txBody>
          <a:bodyPr vert="horz" lIns="91440" tIns="45720" rIns="91440" bIns="45720" rtlCol="0">
            <a:normAutofit/>
          </a:bodyPr>
          <a:lstStyle/>
          <a:p>
            <a:pPr marL="0" marR="0" lvl="0" indent="0" algn="ctr" defTabSz="914377" rtl="0" eaLnBrk="1" fontAlgn="auto" latinLnBrk="0" hangingPunct="1">
              <a:lnSpc>
                <a:spcPct val="90000"/>
              </a:lnSpc>
              <a:spcBef>
                <a:spcPts val="1000"/>
              </a:spcBef>
              <a:spcAft>
                <a:spcPts val="0"/>
              </a:spcAft>
              <a:buClrTx/>
              <a:buSzTx/>
              <a:buFontTx/>
              <a:buNone/>
              <a:tabLst/>
              <a:defRPr/>
            </a:pPr>
            <a:r>
              <a:rPr kumimoji="0" lang="en-US" sz="1051" b="0" i="0" u="none" strike="noStrike" kern="1200" cap="none" spc="0" normalizeH="0" baseline="0" noProof="0" dirty="0" err="1">
                <a:ln>
                  <a:noFill/>
                </a:ln>
                <a:solidFill>
                  <a:srgbClr val="FFFFFF"/>
                </a:solidFill>
                <a:effectLst/>
                <a:uLnTx/>
                <a:uFillTx/>
                <a:latin typeface="Calibri" panose="020F0502020204030204"/>
                <a:ea typeface="+mn-ea"/>
                <a:cs typeface="Arial"/>
                <a:sym typeface="Arial"/>
              </a:rPr>
              <a:t>Unsplash</a:t>
            </a:r>
            <a:r>
              <a:rPr kumimoji="0" lang="en-US" sz="1051" b="0" i="0" u="none" strike="noStrike" kern="1200" cap="none" spc="0" normalizeH="0" baseline="0" noProof="0" dirty="0">
                <a:ln>
                  <a:noFill/>
                </a:ln>
                <a:solidFill>
                  <a:srgbClr val="FFFFFF"/>
                </a:solidFill>
                <a:effectLst/>
                <a:uLnTx/>
                <a:uFillTx/>
                <a:latin typeface="Calibri" panose="020F0502020204030204"/>
                <a:ea typeface="+mn-ea"/>
                <a:cs typeface="Arial"/>
                <a:sym typeface="Arial"/>
              </a:rPr>
              <a:t>+</a:t>
            </a:r>
          </a:p>
        </p:txBody>
      </p:sp>
      <p:sp>
        <p:nvSpPr>
          <p:cNvPr id="2" name="Frame 1">
            <a:extLst>
              <a:ext uri="{FF2B5EF4-FFF2-40B4-BE49-F238E27FC236}">
                <a16:creationId xmlns:a16="http://schemas.microsoft.com/office/drawing/2014/main" id="{523BE775-F72F-847B-D45D-9CB6D4D606BD}"/>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2966942633"/>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4" name="TextBox 3">
            <a:extLst>
              <a:ext uri="{FF2B5EF4-FFF2-40B4-BE49-F238E27FC236}">
                <a16:creationId xmlns:a16="http://schemas.microsoft.com/office/drawing/2014/main" id="{D7D690F4-DDD5-3B53-27B1-07D6163974CF}"/>
              </a:ext>
            </a:extLst>
          </p:cNvPr>
          <p:cNvSpPr txBox="1"/>
          <p:nvPr/>
        </p:nvSpPr>
        <p:spPr>
          <a:xfrm>
            <a:off x="890338" y="421555"/>
            <a:ext cx="4076109" cy="3566160"/>
          </a:xfrm>
          <a:prstGeom prst="rect">
            <a:avLst/>
          </a:prstGeom>
        </p:spPr>
        <p:txBody>
          <a:bodyPr vert="horz" lIns="91440" tIns="45720" rIns="91440" bIns="45720" rtlCol="0" anchor="b">
            <a:normAutofit lnSpcReduction="10000"/>
          </a:bodyPr>
          <a:lstStyle/>
          <a:p>
            <a:pPr marL="0" marR="0" lvl="0" indent="0" algn="ctr" defTabSz="914377" rtl="0" eaLnBrk="1" fontAlgn="auto" latinLnBrk="0" hangingPunct="1">
              <a:lnSpc>
                <a:spcPct val="90000"/>
              </a:lnSpc>
              <a:spcBef>
                <a:spcPct val="0"/>
              </a:spcBef>
              <a:spcAft>
                <a:spcPts val="600"/>
              </a:spcAft>
              <a:buClrTx/>
              <a:buSzTx/>
              <a:buFontTx/>
              <a:buNone/>
              <a:tabLst/>
              <a:defRPr/>
            </a:pPr>
            <a:r>
              <a:rPr kumimoji="0" lang="en-US" sz="3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A child two years below grade level in </a:t>
            </a:r>
            <a:r>
              <a:rPr lang="en-US" sz="3400" dirty="0">
                <a:solidFill>
                  <a:prstClr val="black"/>
                </a:solidFill>
                <a:latin typeface="Aptos" panose="020B0004020202020204" pitchFamily="34" charset="0"/>
                <a:cs typeface="Arial"/>
                <a:sym typeface="Arial"/>
              </a:rPr>
              <a:t>6th</a:t>
            </a:r>
            <a:r>
              <a:rPr kumimoji="0" lang="en-US" sz="3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grade is at </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grade level by the end of 8</a:t>
            </a:r>
            <a:r>
              <a:rPr kumimoji="0" lang="en-US" sz="4000" b="0" i="0" u="none" strike="noStrike" kern="1200" cap="none" spc="0" normalizeH="0" baseline="30000" noProof="0" dirty="0">
                <a:ln>
                  <a:noFill/>
                </a:ln>
                <a:solidFill>
                  <a:prstClr val="black"/>
                </a:solidFill>
                <a:effectLst/>
                <a:uLnTx/>
                <a:uFillTx/>
                <a:latin typeface="Aptos" panose="020B0004020202020204" pitchFamily="34" charset="0"/>
                <a:ea typeface="+mn-ea"/>
                <a:cs typeface="Arial"/>
                <a:sym typeface="Arial"/>
              </a:rPr>
              <a:t>th</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grade</a:t>
            </a:r>
            <a:r>
              <a:rPr kumimoji="0" lang="en-US" sz="3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a potentially life-changing difference.</a:t>
            </a:r>
          </a:p>
        </p:txBody>
      </p:sp>
      <p:sp>
        <p:nvSpPr>
          <p:cNvPr id="1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9"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3" name="Picture 2" descr="A group of kids standing in a classroom&#10;&#10;Description automatically generated">
            <a:extLst>
              <a:ext uri="{FF2B5EF4-FFF2-40B4-BE49-F238E27FC236}">
                <a16:creationId xmlns:a16="http://schemas.microsoft.com/office/drawing/2014/main" id="{92AF56F7-E528-8E69-C67A-AAEF344F9072}"/>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5311703" y="10"/>
            <a:ext cx="6878775" cy="6857991"/>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Frame 4">
            <a:extLst>
              <a:ext uri="{FF2B5EF4-FFF2-40B4-BE49-F238E27FC236}">
                <a16:creationId xmlns:a16="http://schemas.microsoft.com/office/drawing/2014/main" id="{16587C90-978B-6C19-E8AB-6B7BEA166BF2}"/>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278695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3" name="TextBox 2">
            <a:extLst>
              <a:ext uri="{FF2B5EF4-FFF2-40B4-BE49-F238E27FC236}">
                <a16:creationId xmlns:a16="http://schemas.microsoft.com/office/drawing/2014/main" id="{6476C3A4-A303-CEA5-F88D-44E4C02D7E0E}"/>
              </a:ext>
            </a:extLst>
          </p:cNvPr>
          <p:cNvSpPr txBox="1"/>
          <p:nvPr/>
        </p:nvSpPr>
        <p:spPr>
          <a:xfrm>
            <a:off x="473409" y="273269"/>
            <a:ext cx="5962785" cy="3843667"/>
          </a:xfrm>
          <a:prstGeom prst="rect">
            <a:avLst/>
          </a:prstGeom>
        </p:spPr>
        <p:txBody>
          <a:bodyPr vert="horz" lIns="91440" tIns="45720" rIns="91440" bIns="45720" rtlCol="0">
            <a:noAutofit/>
          </a:bodyPr>
          <a:lstStyle/>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“What we found was not a silver-bullet solution, a</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perfect curriculum, or a single rock star leader.</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Instead, these schools shared a commitment to</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doing three core things well: </a:t>
            </a:r>
          </a:p>
          <a:p>
            <a:pPr marL="0" marR="0" lvl="0" indent="0" algn="ctr" defTabSz="914377"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endParaRP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They create a culture of</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belonging</a:t>
            </a: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deliver </a:t>
            </a:r>
            <a:r>
              <a:rPr kumimoji="0" lang="en-US" sz="3200" b="1"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consistent</a:t>
            </a: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grade-level instruction,</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and build a </a:t>
            </a:r>
            <a:r>
              <a:rPr kumimoji="0" lang="en-US" sz="3200" b="1"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coherent</a:t>
            </a: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instructional program</a:t>
            </a: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(TNTP, 2024, p. 6)</a:t>
            </a:r>
          </a:p>
        </p:txBody>
      </p:sp>
      <p:pic>
        <p:nvPicPr>
          <p:cNvPr id="5" name="Picture 4" descr="A yellow arrow pointing to a green and blue striped wall&#10;&#10;Description automatically generated">
            <a:extLst>
              <a:ext uri="{FF2B5EF4-FFF2-40B4-BE49-F238E27FC236}">
                <a16:creationId xmlns:a16="http://schemas.microsoft.com/office/drawing/2014/main" id="{65AF9AD3-2D86-DB16-CAB5-771BF3457DAE}"/>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6229217" y="10"/>
            <a:ext cx="5962785" cy="685799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Frame 1">
            <a:extLst>
              <a:ext uri="{FF2B5EF4-FFF2-40B4-BE49-F238E27FC236}">
                <a16:creationId xmlns:a16="http://schemas.microsoft.com/office/drawing/2014/main" id="{A8AED5EB-1C2E-8563-82B2-F1122B4B2BE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2526155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21F3117-A8AB-011C-9CBE-801B3125E496}"/>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5" name="TextBox 4">
            <a:extLst>
              <a:ext uri="{FF2B5EF4-FFF2-40B4-BE49-F238E27FC236}">
                <a16:creationId xmlns:a16="http://schemas.microsoft.com/office/drawing/2014/main" id="{77C5409E-38F2-B460-D27F-ADDB402188EA}"/>
              </a:ext>
            </a:extLst>
          </p:cNvPr>
          <p:cNvSpPr txBox="1"/>
          <p:nvPr/>
        </p:nvSpPr>
        <p:spPr>
          <a:xfrm>
            <a:off x="630936" y="639520"/>
            <a:ext cx="3429000" cy="1719072"/>
          </a:xfrm>
          <a:prstGeom prst="rect">
            <a:avLst/>
          </a:prstGeom>
        </p:spPr>
        <p:txBody>
          <a:bodyPr vert="horz" lIns="91440" tIns="45720" rIns="91440" bIns="45720" rtlCol="0" anchor="b">
            <a:normAutofit/>
          </a:bodyPr>
          <a:lstStyle/>
          <a:p>
            <a:pPr marL="0" marR="0" lvl="0" indent="0" algn="ctr" defTabSz="914377" rtl="0" eaLnBrk="1" fontAlgn="auto" latinLnBrk="0" hangingPunct="1">
              <a:lnSpc>
                <a:spcPct val="90000"/>
              </a:lnSpc>
              <a:spcBef>
                <a:spcPct val="0"/>
              </a:spcBef>
              <a:spcAft>
                <a:spcPts val="600"/>
              </a:spcAft>
              <a:buClrTx/>
              <a:buSzTx/>
              <a:buFontTx/>
              <a:buNone/>
              <a:tabLst/>
              <a:defRPr/>
            </a:pPr>
            <a:r>
              <a:rPr kumimoji="0" lang="en-US" sz="3400" b="1"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Characteristics of Trajectory-changing Schools</a:t>
            </a:r>
          </a:p>
          <a:p>
            <a:pPr marL="0" marR="0" lvl="0" indent="0" algn="l" defTabSz="914377" rtl="0" eaLnBrk="1" fontAlgn="auto" latinLnBrk="0" hangingPunct="1">
              <a:lnSpc>
                <a:spcPct val="90000"/>
              </a:lnSpc>
              <a:spcBef>
                <a:spcPct val="0"/>
              </a:spcBef>
              <a:spcAft>
                <a:spcPts val="600"/>
              </a:spcAft>
              <a:buClrTx/>
              <a:buSzTx/>
              <a:buFontTx/>
              <a:buNone/>
              <a:tabLst/>
              <a:defRPr/>
            </a:pPr>
            <a:endParaRPr kumimoji="0" lang="en-US" sz="3400" b="0" i="0" u="none" strike="noStrike" kern="1200" cap="none" spc="0" normalizeH="0" baseline="0" noProof="0" dirty="0">
              <a:ln>
                <a:noFill/>
              </a:ln>
              <a:solidFill>
                <a:prstClr val="black"/>
              </a:solidFill>
              <a:effectLst/>
              <a:uLnTx/>
              <a:uFillTx/>
              <a:latin typeface="Calibri Light" panose="020F0302020204030204"/>
              <a:ea typeface="+mn-ea"/>
              <a:cs typeface="Arial"/>
              <a:sym typeface="Arial"/>
            </a:endParaRPr>
          </a:p>
        </p:txBody>
      </p:sp>
      <p:sp>
        <p:nvSpPr>
          <p:cNvPr id="20"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9"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3EB28435-1AA1-FBD0-CA5C-58F454354FD6}"/>
              </a:ext>
            </a:extLst>
          </p:cNvPr>
          <p:cNvSpPr txBox="1"/>
          <p:nvPr/>
        </p:nvSpPr>
        <p:spPr>
          <a:xfrm>
            <a:off x="457201" y="2768870"/>
            <a:ext cx="4118631" cy="3701591"/>
          </a:xfrm>
          <a:prstGeom prst="rect">
            <a:avLst/>
          </a:prstGeom>
        </p:spPr>
        <p:txBody>
          <a:bodyPr vert="horz" lIns="91440" tIns="45720" rIns="91440" bIns="45720" rtlCol="0" anchor="t">
            <a:normAutofit fontScale="85000" lnSpcReduction="20000"/>
          </a:bodyPr>
          <a:lstStyle/>
          <a:p>
            <a:pPr marL="0" marR="0" lvl="0" indent="-228594" algn="l" defTabSz="914377"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Consistency: </a:t>
            </a: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Schools deliver consistently good teaching and grade-level content for all students.</a:t>
            </a:r>
          </a:p>
          <a:p>
            <a:pPr marL="0" marR="0" lvl="0" indent="0" algn="ctr" defTabSz="914377" rtl="0" eaLnBrk="1" fontAlgn="auto" latinLnBrk="0" hangingPunct="1">
              <a:lnSpc>
                <a:spcPct val="90000"/>
              </a:lnSpc>
              <a:spcBef>
                <a:spcPts val="0"/>
              </a:spcBef>
              <a:spcAft>
                <a:spcPts val="60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endParaRPr>
          </a:p>
          <a:p>
            <a:pPr marL="0" marR="0" lvl="0" indent="0" algn="ctr" defTabSz="914377"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ea typeface="+mn-ea"/>
                <a:cs typeface="Arial"/>
                <a:sym typeface="Arial"/>
              </a:rPr>
              <a:t> 9 out of 10 classrooms were rated as “good” or “strong” instruction. </a:t>
            </a:r>
          </a:p>
          <a:p>
            <a:pPr marL="0" marR="0" lvl="0" indent="-228594" algn="l" defTabSz="914377"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pic>
        <p:nvPicPr>
          <p:cNvPr id="7" name="Picture 6" descr="A person standing in front of a whiteboard&#10;&#10;Description automatically generated">
            <a:extLst>
              <a:ext uri="{FF2B5EF4-FFF2-40B4-BE49-F238E27FC236}">
                <a16:creationId xmlns:a16="http://schemas.microsoft.com/office/drawing/2014/main" id="{83C74870-C7FC-8A96-7436-2F4FC6F6D5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54296" y="1193922"/>
            <a:ext cx="6903720" cy="4470159"/>
          </a:xfrm>
          <a:prstGeom prst="rect">
            <a:avLst/>
          </a:prstGeom>
        </p:spPr>
      </p:pic>
      <p:sp>
        <p:nvSpPr>
          <p:cNvPr id="2" name="Frame 1">
            <a:extLst>
              <a:ext uri="{FF2B5EF4-FFF2-40B4-BE49-F238E27FC236}">
                <a16:creationId xmlns:a16="http://schemas.microsoft.com/office/drawing/2014/main" id="{528E6B5B-8982-53E7-A687-28DC030180BF}"/>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1869908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9FFC05F-3610-724A-8ACE-E834D417CD05}"/>
            </a:ext>
          </a:extLst>
        </p:cNvPr>
        <p:cNvGrpSpPr/>
        <p:nvPr/>
      </p:nvGrpSpPr>
      <p:grpSpPr>
        <a:xfrm>
          <a:off x="0" y="0"/>
          <a:ext cx="0" cy="0"/>
          <a:chOff x="0" y="0"/>
          <a:chExt cx="0" cy="0"/>
        </a:xfrm>
      </p:grpSpPr>
      <p:pic>
        <p:nvPicPr>
          <p:cNvPr id="3" name="Picture 2" descr="A child sitting at a desk&#10;&#10;Description automatically generated">
            <a:extLst>
              <a:ext uri="{FF2B5EF4-FFF2-40B4-BE49-F238E27FC236}">
                <a16:creationId xmlns:a16="http://schemas.microsoft.com/office/drawing/2014/main" id="{3224A1D2-EC4E-BA68-63A1-185E49E5B54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695" y="2"/>
            <a:ext cx="10070611" cy="6844103"/>
          </a:xfrm>
          <a:prstGeom prst="rect">
            <a:avLst/>
          </a:prstGeom>
        </p:spPr>
      </p:pic>
      <p:sp>
        <p:nvSpPr>
          <p:cNvPr id="5" name="TextBox 4">
            <a:extLst>
              <a:ext uri="{FF2B5EF4-FFF2-40B4-BE49-F238E27FC236}">
                <a16:creationId xmlns:a16="http://schemas.microsoft.com/office/drawing/2014/main" id="{26512238-74E9-6139-0055-FA2484E7D6CB}"/>
              </a:ext>
            </a:extLst>
          </p:cNvPr>
          <p:cNvSpPr txBox="1"/>
          <p:nvPr/>
        </p:nvSpPr>
        <p:spPr>
          <a:xfrm>
            <a:off x="6818798" y="1806225"/>
            <a:ext cx="4312508" cy="1846659"/>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rPr>
              <a:t>Characteristics of Trajectory-changing Schools</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Arial"/>
              <a:sym typeface="Arial"/>
            </a:endParaRPr>
          </a:p>
        </p:txBody>
      </p:sp>
      <p:sp>
        <p:nvSpPr>
          <p:cNvPr id="6" name="TextBox 5">
            <a:extLst>
              <a:ext uri="{FF2B5EF4-FFF2-40B4-BE49-F238E27FC236}">
                <a16:creationId xmlns:a16="http://schemas.microsoft.com/office/drawing/2014/main" id="{8C47D926-39F3-EA3E-DA42-1BA8088D2BB3}"/>
              </a:ext>
            </a:extLst>
          </p:cNvPr>
          <p:cNvSpPr txBox="1"/>
          <p:nvPr/>
        </p:nvSpPr>
        <p:spPr>
          <a:xfrm>
            <a:off x="1060695" y="5197851"/>
            <a:ext cx="5896303" cy="1384995"/>
          </a:xfrm>
          <a:prstGeom prst="rect">
            <a:avLst/>
          </a:prstGeom>
          <a:solidFill>
            <a:schemeClr val="tx1"/>
          </a:solid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rPr>
              <a:t>Coherence: </a:t>
            </a:r>
            <a:r>
              <a:rPr kumimoji="0" lang="en-US" sz="2800" b="0" i="0" u="none" strike="noStrike" kern="1200" cap="none" spc="0" normalizeH="0" baseline="0" noProof="0" dirty="0">
                <a:ln>
                  <a:noFill/>
                </a:ln>
                <a:solidFill>
                  <a:prstClr val="white"/>
                </a:solidFill>
                <a:effectLst/>
                <a:uLnTx/>
                <a:uFillTx/>
                <a:latin typeface="Aptos" panose="020B0004020202020204" pitchFamily="34" charset="0"/>
                <a:ea typeface="+mn-ea"/>
                <a:cs typeface="Arial"/>
                <a:sym typeface="Arial"/>
              </a:rPr>
              <a:t>Schools build a unified instructional program and set priorities that are clear to all. </a:t>
            </a:r>
          </a:p>
        </p:txBody>
      </p:sp>
      <p:sp>
        <p:nvSpPr>
          <p:cNvPr id="2" name="Frame 1">
            <a:extLst>
              <a:ext uri="{FF2B5EF4-FFF2-40B4-BE49-F238E27FC236}">
                <a16:creationId xmlns:a16="http://schemas.microsoft.com/office/drawing/2014/main" id="{BEDDEA2B-D7C4-4EE4-15E4-C53446095E3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sym typeface="Arial"/>
            </a:endParaRPr>
          </a:p>
        </p:txBody>
      </p:sp>
    </p:spTree>
    <p:extLst>
      <p:ext uri="{BB962C8B-B14F-4D97-AF65-F5344CB8AC3E}">
        <p14:creationId xmlns:p14="http://schemas.microsoft.com/office/powerpoint/2010/main" val="3827375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CB2F3A4-89F8-5558-9F74-99D9ECA7748F}"/>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24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wearing headphones and a hat&#10;&#10;AI-generated content may be incorrect.">
            <a:extLst>
              <a:ext uri="{FF2B5EF4-FFF2-40B4-BE49-F238E27FC236}">
                <a16:creationId xmlns:a16="http://schemas.microsoft.com/office/drawing/2014/main" id="{3A9D9237-72C5-D664-D615-FE9B6BC5F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58136" y="643467"/>
            <a:ext cx="4456852" cy="5571066"/>
          </a:xfrm>
          <a:prstGeom prst="rect">
            <a:avLst/>
          </a:prstGeom>
        </p:spPr>
      </p:pic>
      <p:sp>
        <p:nvSpPr>
          <p:cNvPr id="4" name="TextBox 3">
            <a:extLst>
              <a:ext uri="{FF2B5EF4-FFF2-40B4-BE49-F238E27FC236}">
                <a16:creationId xmlns:a16="http://schemas.microsoft.com/office/drawing/2014/main" id="{0C206644-4A47-112D-03D1-B7D915E1A0E6}"/>
              </a:ext>
            </a:extLst>
          </p:cNvPr>
          <p:cNvSpPr txBox="1"/>
          <p:nvPr/>
        </p:nvSpPr>
        <p:spPr>
          <a:xfrm>
            <a:off x="816464" y="3429000"/>
            <a:ext cx="6102220" cy="2677656"/>
          </a:xfrm>
          <a:prstGeom prst="rect">
            <a:avLst/>
          </a:prstGeom>
          <a:noFill/>
        </p:spPr>
        <p:txBody>
          <a:bodyPr wrap="square">
            <a:spAutoFit/>
          </a:bodyPr>
          <a:lstStyle/>
          <a:p>
            <a:pPr algn="ctr"/>
            <a:r>
              <a:rPr kumimoji="0" lang="en-US" sz="2800" b="0" i="0" u="none" strike="noStrike" kern="1200" cap="none" spc="0" normalizeH="0" baseline="0" noProof="0" dirty="0">
                <a:ln>
                  <a:noFill/>
                </a:ln>
                <a:effectLst/>
                <a:uLnTx/>
                <a:uFillTx/>
                <a:latin typeface="Aptos" panose="020B0004020202020204" pitchFamily="34" charset="0"/>
                <a:ea typeface="+mn-ea"/>
                <a:cs typeface="Arial"/>
                <a:sym typeface="Arial"/>
              </a:rPr>
              <a:t>Almost 90% of public school teachers add, mix, and match a plethora of content from the internet into their district-mandated content, with Teachers Pay teachers the most consulted source.” (RAND, 2020). </a:t>
            </a:r>
            <a:endParaRPr lang="en-US" sz="2800" dirty="0"/>
          </a:p>
        </p:txBody>
      </p:sp>
      <p:sp>
        <p:nvSpPr>
          <p:cNvPr id="9" name="TextBox 8">
            <a:extLst>
              <a:ext uri="{FF2B5EF4-FFF2-40B4-BE49-F238E27FC236}">
                <a16:creationId xmlns:a16="http://schemas.microsoft.com/office/drawing/2014/main" id="{801E98B7-DAF8-4483-D226-25713281A6F2}"/>
              </a:ext>
            </a:extLst>
          </p:cNvPr>
          <p:cNvSpPr txBox="1"/>
          <p:nvPr/>
        </p:nvSpPr>
        <p:spPr>
          <a:xfrm>
            <a:off x="816464" y="993492"/>
            <a:ext cx="6102220" cy="2308324"/>
          </a:xfrm>
          <a:prstGeom prst="rect">
            <a:avLst/>
          </a:prstGeom>
          <a:noFill/>
        </p:spPr>
        <p:txBody>
          <a:bodyPr wrap="square">
            <a:spAutoFit/>
          </a:bodyPr>
          <a:lstStyle/>
          <a:p>
            <a:pPr algn="ctr"/>
            <a:r>
              <a:rPr kumimoji="0" lang="en-US" sz="3600" b="1" i="0" u="none" strike="noStrike" kern="1200" cap="none" spc="0" normalizeH="0" baseline="0" noProof="0" dirty="0">
                <a:ln>
                  <a:noFill/>
                </a:ln>
                <a:effectLst/>
                <a:uLnTx/>
                <a:uFillTx/>
                <a:latin typeface="Calibri"/>
                <a:ea typeface="+mn-ea"/>
                <a:cs typeface="Arial"/>
                <a:sym typeface="Arial"/>
              </a:rPr>
              <a:t>Consistency and coherence is undermined when teachers become de facto curriculum DJs. </a:t>
            </a:r>
            <a:endParaRPr lang="en-US" sz="3600" b="1" dirty="0"/>
          </a:p>
        </p:txBody>
      </p:sp>
    </p:spTree>
    <p:extLst>
      <p:ext uri="{BB962C8B-B14F-4D97-AF65-F5344CB8AC3E}">
        <p14:creationId xmlns:p14="http://schemas.microsoft.com/office/powerpoint/2010/main" val="1385885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rocket launching at night&#10;&#10;AI-generated content may be incorrect.">
            <a:extLst>
              <a:ext uri="{FF2B5EF4-FFF2-40B4-BE49-F238E27FC236}">
                <a16:creationId xmlns:a16="http://schemas.microsoft.com/office/drawing/2014/main" id="{0EDDD644-936D-2592-90A4-A2E52344CD99}"/>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3882570" y="10"/>
            <a:ext cx="8309429" cy="6857990"/>
          </a:xfrm>
          <a:custGeom>
            <a:avLst/>
            <a:gdLst/>
            <a:ahLst/>
            <a:cxnLst/>
            <a:rect l="l" t="t" r="r" b="b"/>
            <a:pathLst>
              <a:path w="12192000" h="6858000">
                <a:moveTo>
                  <a:pt x="0" y="0"/>
                </a:moveTo>
                <a:lnTo>
                  <a:pt x="12192000" y="0"/>
                </a:lnTo>
                <a:lnTo>
                  <a:pt x="12192000" y="6858000"/>
                </a:lnTo>
                <a:lnTo>
                  <a:pt x="0" y="6858000"/>
                </a:lnTo>
                <a:close/>
              </a:path>
            </a:pathLst>
          </a:custGeom>
        </p:spPr>
      </p:pic>
      <p:grpSp>
        <p:nvGrpSpPr>
          <p:cNvPr id="8" name="Group 7">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sp>
          <p:nvSpPr>
            <p:cNvPr id="9" name="Freeform: Shape 8">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10" name="Group 9">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1" name="Group 10">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15" name="Freeform: Shape 14">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6" name="Freeform: Shape 15">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12" name="Group 11">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3">
                  <a:alphaModFix amt="57000"/>
                </a:blip>
                <a:tile tx="0" ty="0" sx="100000" sy="100000" flip="none" algn="tl"/>
              </a:blipFill>
              <a:effectLst/>
            </p:grpSpPr>
            <p:sp>
              <p:nvSpPr>
                <p:cNvPr id="13" name="Freeform: Shape 12">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4" name="Freeform: Shape 13">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grpSp>
      <p:sp>
        <p:nvSpPr>
          <p:cNvPr id="4" name="TextBox 3">
            <a:extLst>
              <a:ext uri="{FF2B5EF4-FFF2-40B4-BE49-F238E27FC236}">
                <a16:creationId xmlns:a16="http://schemas.microsoft.com/office/drawing/2014/main" id="{7752BEAC-6FEA-4EFB-72E1-AC82A563D7E4}"/>
              </a:ext>
            </a:extLst>
          </p:cNvPr>
          <p:cNvSpPr txBox="1"/>
          <p:nvPr/>
        </p:nvSpPr>
        <p:spPr>
          <a:xfrm>
            <a:off x="515729" y="305068"/>
            <a:ext cx="2956955" cy="62478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ptos" panose="02110004020202020204"/>
                <a:ea typeface="+mn-ea"/>
                <a:cs typeface="+mn-cs"/>
              </a:rPr>
              <a:t>Trajectory-changing schools coordinate quality grade level instruction with aligned intervention efforts. </a:t>
            </a:r>
          </a:p>
        </p:txBody>
      </p:sp>
    </p:spTree>
    <p:extLst>
      <p:ext uri="{BB962C8B-B14F-4D97-AF65-F5344CB8AC3E}">
        <p14:creationId xmlns:p14="http://schemas.microsoft.com/office/powerpoint/2010/main" val="647391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F1A5521C-2E4D-1EF0-CE47-7F251AD388AC}"/>
              </a:ext>
            </a:extLst>
          </p:cNvPr>
          <p:cNvGraphicFramePr>
            <a:graphicFrameLocks noGrp="1"/>
          </p:cNvGraphicFramePr>
          <p:nvPr/>
        </p:nvGraphicFramePr>
        <p:xfrm>
          <a:off x="447368" y="352094"/>
          <a:ext cx="11297264" cy="5172159"/>
        </p:xfrm>
        <a:graphic>
          <a:graphicData uri="http://schemas.openxmlformats.org/drawingml/2006/table">
            <a:tbl>
              <a:tblPr>
                <a:tableStyleId>{5C22544A-7EE6-4342-B048-85BDC9FD1C3A}</a:tableStyleId>
              </a:tblPr>
              <a:tblGrid>
                <a:gridCol w="5648632">
                  <a:extLst>
                    <a:ext uri="{9D8B030D-6E8A-4147-A177-3AD203B41FA5}">
                      <a16:colId xmlns:a16="http://schemas.microsoft.com/office/drawing/2014/main" val="1633429393"/>
                    </a:ext>
                  </a:extLst>
                </a:gridCol>
                <a:gridCol w="5648632">
                  <a:extLst>
                    <a:ext uri="{9D8B030D-6E8A-4147-A177-3AD203B41FA5}">
                      <a16:colId xmlns:a16="http://schemas.microsoft.com/office/drawing/2014/main" val="2669441151"/>
                    </a:ext>
                  </a:extLst>
                </a:gridCol>
              </a:tblGrid>
              <a:tr h="674995">
                <a:tc gridSpan="2">
                  <a:txBody>
                    <a:bodyPr/>
                    <a:lstStyle/>
                    <a:p>
                      <a:pPr marL="0" marR="0" algn="ctr">
                        <a:lnSpc>
                          <a:spcPct val="115000"/>
                        </a:lnSpc>
                        <a:spcBef>
                          <a:spcPts val="0"/>
                        </a:spcBef>
                        <a:spcAft>
                          <a:spcPts val="0"/>
                        </a:spcAft>
                      </a:pPr>
                      <a:r>
                        <a:rPr lang="en-US" sz="3000" b="1" dirty="0">
                          <a:effectLst/>
                          <a:latin typeface="Aptos" panose="020B0004020202020204" pitchFamily="34" charset="0"/>
                        </a:rPr>
                        <a:t>My area of weakness as a reader in my classes is:</a:t>
                      </a:r>
                      <a:endParaRPr lang="en-US" sz="3000" b="1" dirty="0">
                        <a:effectLst/>
                        <a:latin typeface="Aptos" panose="020B0004020202020204" pitchFamily="34" charset="0"/>
                        <a:ea typeface="Times New Roman" panose="02020603050405020304" pitchFamily="18" charset="0"/>
                      </a:endParaRPr>
                    </a:p>
                  </a:txBody>
                  <a:tcPr marL="45991" marR="45991" marT="45991" marB="45991">
                    <a:solidFill>
                      <a:srgbClr val="6DC0CA"/>
                    </a:solidFill>
                  </a:tcPr>
                </a:tc>
                <a:tc hMerge="1">
                  <a:txBody>
                    <a:bodyPr/>
                    <a:lstStyle/>
                    <a:p>
                      <a:pPr marL="0" marR="0">
                        <a:lnSpc>
                          <a:spcPct val="115000"/>
                        </a:lnSpc>
                        <a:spcBef>
                          <a:spcPts val="0"/>
                        </a:spcBef>
                        <a:spcAft>
                          <a:spcPts val="0"/>
                        </a:spcAft>
                      </a:pPr>
                      <a:endParaRPr lang="en-US" sz="2800" b="1" dirty="0">
                        <a:effectLst/>
                        <a:latin typeface="Aptos" panose="020B0004020202020204" pitchFamily="34" charset="0"/>
                        <a:ea typeface="Times New Roman" panose="02020603050405020304" pitchFamily="18" charset="0"/>
                      </a:endParaRPr>
                    </a:p>
                  </a:txBody>
                  <a:tcPr marL="45991" marR="45991" marT="45991" marB="45991">
                    <a:solidFill>
                      <a:srgbClr val="6DC0CA"/>
                    </a:solidFill>
                  </a:tcPr>
                </a:tc>
                <a:extLst>
                  <a:ext uri="{0D108BD9-81ED-4DB2-BD59-A6C34878D82A}">
                    <a16:rowId xmlns:a16="http://schemas.microsoft.com/office/drawing/2014/main" val="2854600422"/>
                  </a:ext>
                </a:extLst>
              </a:tr>
              <a:tr h="426676">
                <a:tc>
                  <a:txBody>
                    <a:bodyPr/>
                    <a:lstStyle/>
                    <a:p>
                      <a:pPr marL="0" marR="0">
                        <a:lnSpc>
                          <a:spcPct val="115000"/>
                        </a:lnSpc>
                        <a:spcBef>
                          <a:spcPts val="0"/>
                        </a:spcBef>
                        <a:spcAft>
                          <a:spcPts val="0"/>
                        </a:spcAft>
                      </a:pPr>
                      <a:r>
                        <a:rPr lang="en-US" sz="2000" dirty="0">
                          <a:effectLst/>
                          <a:latin typeface="Aptos" panose="020B0004020202020204" pitchFamily="34" charset="0"/>
                        </a:rPr>
                        <a:t>Everything</a:t>
                      </a:r>
                      <a:endParaRPr lang="en-US" sz="20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000" dirty="0">
                          <a:effectLst/>
                          <a:latin typeface="Aptos" panose="020B0004020202020204" pitchFamily="34" charset="0"/>
                        </a:rPr>
                        <a:t>Comprehension skills</a:t>
                      </a:r>
                      <a:endParaRPr lang="en-US" sz="20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944023726"/>
                  </a:ext>
                </a:extLst>
              </a:tr>
              <a:tr h="791571">
                <a:tc>
                  <a:txBody>
                    <a:bodyPr/>
                    <a:lstStyle/>
                    <a:p>
                      <a:pPr marL="0" marR="0">
                        <a:lnSpc>
                          <a:spcPct val="115000"/>
                        </a:lnSpc>
                        <a:spcBef>
                          <a:spcPts val="0"/>
                        </a:spcBef>
                        <a:spcAft>
                          <a:spcPts val="0"/>
                        </a:spcAft>
                      </a:pPr>
                      <a:r>
                        <a:rPr lang="en-US" sz="2400" dirty="0">
                          <a:effectLst/>
                          <a:latin typeface="Aptos" panose="020B0004020202020204" pitchFamily="34" charset="0"/>
                        </a:rPr>
                        <a:t>Reading </a:t>
                      </a:r>
                      <a:r>
                        <a:rPr lang="en-US" sz="2400" dirty="0" err="1">
                          <a:effectLst/>
                          <a:latin typeface="Aptos" panose="020B0004020202020204" pitchFamily="34" charset="0"/>
                        </a:rPr>
                        <a:t>i</a:t>
                      </a:r>
                      <a:r>
                        <a:rPr lang="en-US" sz="2400" dirty="0">
                          <a:effectLst/>
                          <a:latin typeface="Aptos" panose="020B0004020202020204" pitchFamily="34" charset="0"/>
                        </a:rPr>
                        <a:t> be stuttering when </a:t>
                      </a:r>
                      <a:r>
                        <a:rPr lang="en-US" sz="2400" dirty="0" err="1">
                          <a:effectLst/>
                          <a:latin typeface="Aptos" panose="020B0004020202020204" pitchFamily="34" charset="0"/>
                        </a:rPr>
                        <a:t>i</a:t>
                      </a:r>
                      <a:r>
                        <a:rPr lang="en-US" sz="2400" dirty="0">
                          <a:effectLst/>
                          <a:latin typeface="Aptos" panose="020B0004020202020204" pitchFamily="34" charset="0"/>
                        </a:rPr>
                        <a:t> read </a:t>
                      </a:r>
                      <a:r>
                        <a:rPr lang="en-US" sz="2400" dirty="0" err="1">
                          <a:effectLst/>
                          <a:latin typeface="Aptos" panose="020B0004020202020204" pitchFamily="34" charset="0"/>
                        </a:rPr>
                        <a:t>i</a:t>
                      </a:r>
                      <a:r>
                        <a:rPr lang="en-US" sz="2400" dirty="0">
                          <a:effectLst/>
                          <a:latin typeface="Aptos" panose="020B0004020202020204" pitchFamily="34" charset="0"/>
                        </a:rPr>
                        <a:t> be nervous</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My weakness in English is reading</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4145005449"/>
                  </a:ext>
                </a:extLst>
              </a:tr>
              <a:tr h="475331">
                <a:tc>
                  <a:txBody>
                    <a:bodyPr/>
                    <a:lstStyle/>
                    <a:p>
                      <a:pPr marL="0" marR="0">
                        <a:lnSpc>
                          <a:spcPct val="115000"/>
                        </a:lnSpc>
                        <a:spcBef>
                          <a:spcPts val="0"/>
                        </a:spcBef>
                        <a:spcAft>
                          <a:spcPts val="0"/>
                        </a:spcAft>
                      </a:pPr>
                      <a:r>
                        <a:rPr lang="en-US" sz="2400" dirty="0">
                          <a:effectLst/>
                          <a:latin typeface="Aptos" panose="020B0004020202020204" pitchFamily="34" charset="0"/>
                        </a:rPr>
                        <a:t>Don’t finish reading on time</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Reading comprehension and writing</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1756750406"/>
                  </a:ext>
                </a:extLst>
              </a:tr>
              <a:tr h="1156464">
                <a:tc>
                  <a:txBody>
                    <a:bodyPr/>
                    <a:lstStyle/>
                    <a:p>
                      <a:pPr marL="0" marR="0">
                        <a:lnSpc>
                          <a:spcPct val="115000"/>
                        </a:lnSpc>
                        <a:spcBef>
                          <a:spcPts val="0"/>
                        </a:spcBef>
                        <a:spcAft>
                          <a:spcPts val="0"/>
                        </a:spcAft>
                      </a:pPr>
                      <a:r>
                        <a:rPr lang="en-US" sz="2400" dirty="0">
                          <a:effectLst/>
                          <a:latin typeface="Aptos" panose="020B0004020202020204" pitchFamily="34" charset="0"/>
                        </a:rPr>
                        <a:t>I struggle to understand things and I struggle with pronouncing words and spelling</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This is my worse subject. </a:t>
                      </a:r>
                      <a:r>
                        <a:rPr lang="en-US" sz="2400" dirty="0" err="1">
                          <a:effectLst/>
                          <a:latin typeface="Aptos" panose="020B0004020202020204" pitchFamily="34" charset="0"/>
                        </a:rPr>
                        <a:t>Im</a:t>
                      </a:r>
                      <a:r>
                        <a:rPr lang="en-US" sz="2400" dirty="0">
                          <a:effectLst/>
                          <a:latin typeface="Aptos" panose="020B0004020202020204" pitchFamily="34" charset="0"/>
                        </a:rPr>
                        <a:t> not good in this class</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2400" dirty="0">
                          <a:effectLst/>
                          <a:latin typeface="Aptos" panose="020B0004020202020204" pitchFamily="34" charset="0"/>
                        </a:rPr>
                        <a:t>I get anxiety when I have to read out loud</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2709235669"/>
                  </a:ext>
                </a:extLst>
              </a:tr>
              <a:tr h="115471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400" dirty="0">
                          <a:effectLst/>
                          <a:latin typeface="Aptos" panose="020B0004020202020204" pitchFamily="34" charset="0"/>
                        </a:rPr>
                        <a:t>Remembering what I read right after I read it or when </a:t>
                      </a:r>
                      <a:r>
                        <a:rPr lang="en-US" sz="2400" dirty="0" err="1">
                          <a:effectLst/>
                          <a:latin typeface="Aptos" panose="020B0004020202020204" pitchFamily="34" charset="0"/>
                        </a:rPr>
                        <a:t>im</a:t>
                      </a:r>
                      <a:r>
                        <a:rPr lang="en-US" sz="2400" dirty="0">
                          <a:effectLst/>
                          <a:latin typeface="Aptos" panose="020B0004020202020204" pitchFamily="34" charset="0"/>
                        </a:rPr>
                        <a:t> reading </a:t>
                      </a:r>
                      <a:r>
                        <a:rPr lang="en-US" sz="2400" dirty="0" err="1">
                          <a:effectLst/>
                          <a:latin typeface="Aptos" panose="020B0004020202020204" pitchFamily="34" charset="0"/>
                        </a:rPr>
                        <a:t>im</a:t>
                      </a:r>
                      <a:r>
                        <a:rPr lang="en-US" sz="2400" dirty="0">
                          <a:effectLst/>
                          <a:latin typeface="Aptos" panose="020B0004020202020204" pitchFamily="34" charset="0"/>
                        </a:rPr>
                        <a:t> not actually reading something is going thru my head</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Reading aloud </a:t>
                      </a:r>
                    </a:p>
                    <a:p>
                      <a:pPr marL="0" marR="0">
                        <a:lnSpc>
                          <a:spcPct val="115000"/>
                        </a:lnSpc>
                        <a:spcBef>
                          <a:spcPts val="0"/>
                        </a:spcBef>
                        <a:spcAft>
                          <a:spcPts val="0"/>
                        </a:spcAft>
                      </a:pPr>
                      <a:r>
                        <a:rPr lang="en-US" sz="2400" dirty="0">
                          <a:effectLst/>
                          <a:latin typeface="Aptos" panose="020B0004020202020204" pitchFamily="34" charset="0"/>
                        </a:rPr>
                        <a:t>Reading out loud/spelling</a:t>
                      </a:r>
                    </a:p>
                  </a:txBody>
                  <a:tcPr marL="45991" marR="45991" marT="45991" marB="45991">
                    <a:solidFill>
                      <a:srgbClr val="FFE77C">
                        <a:alpha val="19372"/>
                      </a:srgbClr>
                    </a:solidFill>
                  </a:tcPr>
                </a:tc>
                <a:extLst>
                  <a:ext uri="{0D108BD9-81ED-4DB2-BD59-A6C34878D82A}">
                    <a16:rowId xmlns:a16="http://schemas.microsoft.com/office/drawing/2014/main" val="4207056616"/>
                  </a:ext>
                </a:extLst>
              </a:tr>
            </a:tbl>
          </a:graphicData>
        </a:graphic>
      </p:graphicFrame>
      <p:sp>
        <p:nvSpPr>
          <p:cNvPr id="7" name="Frame 6">
            <a:extLst>
              <a:ext uri="{FF2B5EF4-FFF2-40B4-BE49-F238E27FC236}">
                <a16:creationId xmlns:a16="http://schemas.microsoft.com/office/drawing/2014/main" id="{BCF987F2-BC9E-3BC0-BDF8-EF813608EAD4}"/>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F5B5B2A-D865-595E-22AD-9E09D1D85F76}"/>
              </a:ext>
            </a:extLst>
          </p:cNvPr>
          <p:cNvSpPr/>
          <p:nvPr/>
        </p:nvSpPr>
        <p:spPr>
          <a:xfrm>
            <a:off x="447368" y="5610065"/>
            <a:ext cx="11297263" cy="941884"/>
          </a:xfrm>
          <a:custGeom>
            <a:avLst/>
            <a:gdLst>
              <a:gd name="connsiteX0" fmla="*/ 0 w 11297263"/>
              <a:gd name="connsiteY0" fmla="*/ 0 h 941884"/>
              <a:gd name="connsiteX1" fmla="*/ 11297263 w 11297263"/>
              <a:gd name="connsiteY1" fmla="*/ 0 h 941884"/>
              <a:gd name="connsiteX2" fmla="*/ 11297263 w 11297263"/>
              <a:gd name="connsiteY2" fmla="*/ 941884 h 941884"/>
              <a:gd name="connsiteX3" fmla="*/ 0 w 11297263"/>
              <a:gd name="connsiteY3" fmla="*/ 941884 h 941884"/>
              <a:gd name="connsiteX4" fmla="*/ 0 w 11297263"/>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7263" h="941884" fill="none" extrusionOk="0">
                <a:moveTo>
                  <a:pt x="0" y="0"/>
                </a:moveTo>
                <a:cubicBezTo>
                  <a:pt x="3267686" y="-49533"/>
                  <a:pt x="8649381" y="-14809"/>
                  <a:pt x="11297263" y="0"/>
                </a:cubicBezTo>
                <a:cubicBezTo>
                  <a:pt x="11229843" y="296470"/>
                  <a:pt x="11269902" y="579497"/>
                  <a:pt x="11297263" y="941884"/>
                </a:cubicBezTo>
                <a:cubicBezTo>
                  <a:pt x="9146155" y="893653"/>
                  <a:pt x="1933219" y="1026339"/>
                  <a:pt x="0" y="941884"/>
                </a:cubicBezTo>
                <a:cubicBezTo>
                  <a:pt x="77311" y="738284"/>
                  <a:pt x="29537" y="350996"/>
                  <a:pt x="0" y="0"/>
                </a:cubicBezTo>
                <a:close/>
              </a:path>
              <a:path w="11297263" h="941884" stroke="0" extrusionOk="0">
                <a:moveTo>
                  <a:pt x="0" y="0"/>
                </a:moveTo>
                <a:cubicBezTo>
                  <a:pt x="2970657" y="118645"/>
                  <a:pt x="6835491" y="116012"/>
                  <a:pt x="11297263" y="0"/>
                </a:cubicBezTo>
                <a:cubicBezTo>
                  <a:pt x="11369487" y="298637"/>
                  <a:pt x="11217500" y="804158"/>
                  <a:pt x="11297263" y="941884"/>
                </a:cubicBezTo>
                <a:cubicBezTo>
                  <a:pt x="8382889" y="1076484"/>
                  <a:pt x="4386767" y="784688"/>
                  <a:pt x="0" y="941884"/>
                </a:cubicBezTo>
                <a:cubicBezTo>
                  <a:pt x="-75921" y="599721"/>
                  <a:pt x="-10908" y="463790"/>
                  <a:pt x="0" y="0"/>
                </a:cubicBezTo>
                <a:close/>
              </a:path>
            </a:pathLst>
          </a:custGeom>
          <a:solidFill>
            <a:srgbClr val="FCB040"/>
          </a:solidFill>
          <a:ln w="1905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What would your kids say?</a:t>
            </a:r>
          </a:p>
        </p:txBody>
      </p:sp>
      <p:sp>
        <p:nvSpPr>
          <p:cNvPr id="6" name="TextBox 5">
            <a:extLst>
              <a:ext uri="{FF2B5EF4-FFF2-40B4-BE49-F238E27FC236}">
                <a16:creationId xmlns:a16="http://schemas.microsoft.com/office/drawing/2014/main" id="{C1BE3208-02E6-BBB0-CAFD-55B827B9CE90}"/>
              </a:ext>
            </a:extLst>
          </p:cNvPr>
          <p:cNvSpPr txBox="1"/>
          <p:nvPr/>
        </p:nvSpPr>
        <p:spPr>
          <a:xfrm>
            <a:off x="10224182" y="5238814"/>
            <a:ext cx="348826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Preston, 2023</a:t>
            </a:r>
          </a:p>
        </p:txBody>
      </p:sp>
      <p:sp>
        <p:nvSpPr>
          <p:cNvPr id="8" name="Rectangle 7">
            <a:extLst>
              <a:ext uri="{FF2B5EF4-FFF2-40B4-BE49-F238E27FC236}">
                <a16:creationId xmlns:a16="http://schemas.microsoft.com/office/drawing/2014/main" id="{7C67F27F-9CD1-2CD0-BB50-945CE873CF8B}"/>
              </a:ext>
            </a:extLst>
          </p:cNvPr>
          <p:cNvSpPr/>
          <p:nvPr/>
        </p:nvSpPr>
        <p:spPr>
          <a:xfrm>
            <a:off x="447367" y="1026772"/>
            <a:ext cx="11297263" cy="4539427"/>
          </a:xfrm>
          <a:prstGeom prst="rect">
            <a:avLst/>
          </a:prstGeom>
          <a:solidFill>
            <a:srgbClr val="FFE7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endParaRPr>
          </a:p>
        </p:txBody>
      </p:sp>
    </p:spTree>
    <p:extLst>
      <p:ext uri="{BB962C8B-B14F-4D97-AF65-F5344CB8AC3E}">
        <p14:creationId xmlns:p14="http://schemas.microsoft.com/office/powerpoint/2010/main" val="67430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E585D-F456-9897-A68E-F2772C7276D9}"/>
            </a:ext>
          </a:extLst>
        </p:cNvPr>
        <p:cNvGrpSpPr/>
        <p:nvPr/>
      </p:nvGrpSpPr>
      <p:grpSpPr>
        <a:xfrm>
          <a:off x="0" y="0"/>
          <a:ext cx="0" cy="0"/>
          <a:chOff x="0" y="0"/>
          <a:chExt cx="0" cy="0"/>
        </a:xfrm>
      </p:grpSpPr>
      <p:sp>
        <p:nvSpPr>
          <p:cNvPr id="7" name="Frame 6">
            <a:extLst>
              <a:ext uri="{FF2B5EF4-FFF2-40B4-BE49-F238E27FC236}">
                <a16:creationId xmlns:a16="http://schemas.microsoft.com/office/drawing/2014/main" id="{AB8D1B1D-CDBF-1145-8D73-E52BF07FDEBC}"/>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A1F7F10A-12A3-812E-7CCF-D4DC407203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6448" y="560247"/>
            <a:ext cx="4373595" cy="5616617"/>
          </a:xfrm>
          <a:prstGeom prst="rect">
            <a:avLst/>
          </a:prstGeom>
        </p:spPr>
      </p:pic>
      <p:sp>
        <p:nvSpPr>
          <p:cNvPr id="5" name="TextBox 4">
            <a:extLst>
              <a:ext uri="{FF2B5EF4-FFF2-40B4-BE49-F238E27FC236}">
                <a16:creationId xmlns:a16="http://schemas.microsoft.com/office/drawing/2014/main" id="{37A01AA5-AF86-DCE2-E3F3-4780C45115A9}"/>
              </a:ext>
            </a:extLst>
          </p:cNvPr>
          <p:cNvSpPr txBox="1"/>
          <p:nvPr/>
        </p:nvSpPr>
        <p:spPr>
          <a:xfrm>
            <a:off x="6336133" y="1418254"/>
            <a:ext cx="4639777" cy="4462760"/>
          </a:xfrm>
          <a:prstGeom prst="rect">
            <a:avLst/>
          </a:prstGeom>
          <a:noFill/>
        </p:spPr>
        <p:txBody>
          <a:bodyPr wrap="square" rtlCol="0">
            <a:spAutoFit/>
          </a:bodyPr>
          <a:lstStyle/>
          <a:p>
            <a:pPr algn="ctr"/>
            <a:r>
              <a:rPr lang="en-US" sz="4400" dirty="0">
                <a:latin typeface="Aptos" panose="020B0004020202020204" pitchFamily="34" charset="0"/>
              </a:rPr>
              <a:t>To change the trajectory of reading skills, efforts must be focused on </a:t>
            </a:r>
          </a:p>
          <a:p>
            <a:pPr algn="ctr"/>
            <a:r>
              <a:rPr lang="en-US" sz="5400" b="1" dirty="0">
                <a:latin typeface="Aptos" panose="020B0004020202020204" pitchFamily="34" charset="0"/>
              </a:rPr>
              <a:t>eyes on text</a:t>
            </a:r>
            <a:r>
              <a:rPr lang="en-US" sz="5400" dirty="0">
                <a:latin typeface="Aptos" panose="020B0004020202020204" pitchFamily="34" charset="0"/>
              </a:rPr>
              <a:t>. </a:t>
            </a:r>
          </a:p>
        </p:txBody>
      </p:sp>
    </p:spTree>
    <p:extLst>
      <p:ext uri="{BB962C8B-B14F-4D97-AF65-F5344CB8AC3E}">
        <p14:creationId xmlns:p14="http://schemas.microsoft.com/office/powerpoint/2010/main" val="1415589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379AE-999D-FB5C-9483-C42210FB4E9F}"/>
            </a:ext>
          </a:extLst>
        </p:cNvPr>
        <p:cNvGrpSpPr/>
        <p:nvPr/>
      </p:nvGrpSpPr>
      <p:grpSpPr>
        <a:xfrm>
          <a:off x="0" y="0"/>
          <a:ext cx="0" cy="0"/>
          <a:chOff x="0" y="0"/>
          <a:chExt cx="0" cy="0"/>
        </a:xfrm>
      </p:grpSpPr>
      <p:sp>
        <p:nvSpPr>
          <p:cNvPr id="7" name="Frame 6">
            <a:extLst>
              <a:ext uri="{FF2B5EF4-FFF2-40B4-BE49-F238E27FC236}">
                <a16:creationId xmlns:a16="http://schemas.microsoft.com/office/drawing/2014/main" id="{997EC395-EE2B-826F-FB19-F721AB6D4128}"/>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54E7C469-9E01-C310-D5B2-05825D0C72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6448" y="560247"/>
            <a:ext cx="4373595" cy="5616617"/>
          </a:xfrm>
          <a:prstGeom prst="rect">
            <a:avLst/>
          </a:prstGeom>
        </p:spPr>
      </p:pic>
      <p:sp>
        <p:nvSpPr>
          <p:cNvPr id="5" name="TextBox 4">
            <a:extLst>
              <a:ext uri="{FF2B5EF4-FFF2-40B4-BE49-F238E27FC236}">
                <a16:creationId xmlns:a16="http://schemas.microsoft.com/office/drawing/2014/main" id="{8DC61DFA-FC24-787F-DF39-81244998AFFA}"/>
              </a:ext>
            </a:extLst>
          </p:cNvPr>
          <p:cNvSpPr txBox="1"/>
          <p:nvPr/>
        </p:nvSpPr>
        <p:spPr>
          <a:xfrm>
            <a:off x="5417976" y="1968171"/>
            <a:ext cx="6027576" cy="2800767"/>
          </a:xfrm>
          <a:prstGeom prst="rect">
            <a:avLst/>
          </a:prstGeom>
          <a:noFill/>
        </p:spPr>
        <p:txBody>
          <a:bodyPr wrap="square" rtlCol="0">
            <a:spAutoFit/>
          </a:bodyPr>
          <a:lstStyle/>
          <a:p>
            <a:pPr algn="ctr"/>
            <a:r>
              <a:rPr lang="en-US" sz="4400" dirty="0">
                <a:latin typeface="Aptos" panose="020B0004020202020204" pitchFamily="34" charset="0"/>
              </a:rPr>
              <a:t>But lots of non-directed  independent silent reading isn’t going to accomplish this. </a:t>
            </a:r>
            <a:endParaRPr lang="en-US" sz="5400" dirty="0">
              <a:latin typeface="Aptos" panose="020B0004020202020204" pitchFamily="34" charset="0"/>
            </a:endParaRPr>
          </a:p>
        </p:txBody>
      </p:sp>
    </p:spTree>
    <p:extLst>
      <p:ext uri="{BB962C8B-B14F-4D97-AF65-F5344CB8AC3E}">
        <p14:creationId xmlns:p14="http://schemas.microsoft.com/office/powerpoint/2010/main" val="310262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3543A-78E5-4CEE-3D86-88FA12581ADA}"/>
            </a:ext>
          </a:extLst>
        </p:cNvPr>
        <p:cNvGrpSpPr/>
        <p:nvPr/>
      </p:nvGrpSpPr>
      <p:grpSpPr>
        <a:xfrm>
          <a:off x="0" y="0"/>
          <a:ext cx="0" cy="0"/>
          <a:chOff x="0" y="0"/>
          <a:chExt cx="0" cy="0"/>
        </a:xfrm>
      </p:grpSpPr>
      <p:sp>
        <p:nvSpPr>
          <p:cNvPr id="7" name="Frame 6">
            <a:extLst>
              <a:ext uri="{FF2B5EF4-FFF2-40B4-BE49-F238E27FC236}">
                <a16:creationId xmlns:a16="http://schemas.microsoft.com/office/drawing/2014/main" id="{C7127251-D99C-A15A-B3EE-B836D26394A8}"/>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4D1A3E13-3FD5-E93A-F678-0C91BCD714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6448" y="560247"/>
            <a:ext cx="4373595" cy="5616617"/>
          </a:xfrm>
          <a:prstGeom prst="rect">
            <a:avLst/>
          </a:prstGeom>
        </p:spPr>
      </p:pic>
      <p:sp>
        <p:nvSpPr>
          <p:cNvPr id="5" name="TextBox 4">
            <a:extLst>
              <a:ext uri="{FF2B5EF4-FFF2-40B4-BE49-F238E27FC236}">
                <a16:creationId xmlns:a16="http://schemas.microsoft.com/office/drawing/2014/main" id="{3ACA15F7-1894-592D-12FC-25A1BCA066DB}"/>
              </a:ext>
            </a:extLst>
          </p:cNvPr>
          <p:cNvSpPr txBox="1"/>
          <p:nvPr/>
        </p:nvSpPr>
        <p:spPr>
          <a:xfrm>
            <a:off x="4963886" y="560247"/>
            <a:ext cx="6481666" cy="3724096"/>
          </a:xfrm>
          <a:prstGeom prst="rect">
            <a:avLst/>
          </a:prstGeom>
          <a:noFill/>
        </p:spPr>
        <p:txBody>
          <a:bodyPr wrap="square" rtlCol="0">
            <a:spAutoFit/>
          </a:bodyPr>
          <a:lstStyle/>
          <a:p>
            <a:pPr algn="ctr"/>
            <a:r>
              <a:rPr lang="en-US" sz="4400" b="0" i="0" u="none" strike="noStrike" dirty="0">
                <a:solidFill>
                  <a:srgbClr val="FF0000"/>
                </a:solidFill>
                <a:effectLst/>
                <a:latin typeface="Aptos" panose="020B0004020202020204" pitchFamily="34" charset="0"/>
              </a:rPr>
              <a:t> </a:t>
            </a:r>
            <a:r>
              <a:rPr lang="en-US" sz="3200" b="0" i="0" u="none" strike="noStrike" dirty="0">
                <a:effectLst/>
                <a:latin typeface="Aptos" panose="020B0004020202020204" pitchFamily="34" charset="0"/>
              </a:rPr>
              <a:t>Independent silent reading during school time has mixed research support. A meta-analysis of 47 studies in K-10 shows modest effects for reading motivation and word recognition, but no effect for comprehension. </a:t>
            </a:r>
            <a:endParaRPr lang="en-US" sz="3200" dirty="0">
              <a:latin typeface="Aptos" panose="020B0004020202020204" pitchFamily="34" charset="0"/>
            </a:endParaRPr>
          </a:p>
        </p:txBody>
      </p:sp>
      <p:sp>
        <p:nvSpPr>
          <p:cNvPr id="4" name="TextBox 3">
            <a:extLst>
              <a:ext uri="{FF2B5EF4-FFF2-40B4-BE49-F238E27FC236}">
                <a16:creationId xmlns:a16="http://schemas.microsoft.com/office/drawing/2014/main" id="{A67D87B9-C314-E8C1-7D34-942EB855F0F1}"/>
              </a:ext>
            </a:extLst>
          </p:cNvPr>
          <p:cNvSpPr txBox="1"/>
          <p:nvPr/>
        </p:nvSpPr>
        <p:spPr>
          <a:xfrm>
            <a:off x="5343332" y="4976535"/>
            <a:ext cx="6102220" cy="1200329"/>
          </a:xfrm>
          <a:prstGeom prst="rect">
            <a:avLst/>
          </a:prstGeom>
          <a:noFill/>
        </p:spPr>
        <p:txBody>
          <a:bodyPr wrap="square">
            <a:spAutoFit/>
          </a:bodyPr>
          <a:lstStyle/>
          <a:p>
            <a:r>
              <a:rPr lang="en-US" dirty="0" err="1"/>
              <a:t>Erbeli</a:t>
            </a:r>
            <a:r>
              <a:rPr lang="en-US" dirty="0"/>
              <a:t>, F., &amp; Rice, M. (2021). Examining the effects of silent independent reading on reading outcomes: A narrative synthesis review from 2000 to 2020. </a:t>
            </a:r>
            <a:r>
              <a:rPr lang="en-US" i="1" dirty="0"/>
              <a:t>Reading &amp; Writing Quarterly.</a:t>
            </a:r>
            <a:r>
              <a:rPr lang="en-US" dirty="0"/>
              <a:t> https://</a:t>
            </a:r>
            <a:r>
              <a:rPr lang="en-US" dirty="0" err="1"/>
              <a:t>doi.org</a:t>
            </a:r>
            <a:r>
              <a:rPr lang="en-US" dirty="0"/>
              <a:t>/10.1080/10573569.2021.1944830</a:t>
            </a:r>
          </a:p>
        </p:txBody>
      </p:sp>
    </p:spTree>
    <p:extLst>
      <p:ext uri="{BB962C8B-B14F-4D97-AF65-F5344CB8AC3E}">
        <p14:creationId xmlns:p14="http://schemas.microsoft.com/office/powerpoint/2010/main" val="20641710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FD211-319E-1D87-5383-E2D39B60D2AB}"/>
            </a:ext>
          </a:extLst>
        </p:cNvPr>
        <p:cNvGrpSpPr/>
        <p:nvPr/>
      </p:nvGrpSpPr>
      <p:grpSpPr>
        <a:xfrm>
          <a:off x="0" y="0"/>
          <a:ext cx="0" cy="0"/>
          <a:chOff x="0" y="0"/>
          <a:chExt cx="0" cy="0"/>
        </a:xfrm>
      </p:grpSpPr>
      <p:pic>
        <p:nvPicPr>
          <p:cNvPr id="4" name="Picture 3" descr="A diagram of a power cord&#10;&#10;Description automatically generated">
            <a:extLst>
              <a:ext uri="{FF2B5EF4-FFF2-40B4-BE49-F238E27FC236}">
                <a16:creationId xmlns:a16="http://schemas.microsoft.com/office/drawing/2014/main" id="{E62C7D89-3596-3872-90E8-AE1985F9B99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8037"/>
          <a:stretch/>
        </p:blipFill>
        <p:spPr>
          <a:xfrm>
            <a:off x="334372" y="530942"/>
            <a:ext cx="6295141" cy="5846539"/>
          </a:xfrm>
          <a:prstGeom prst="rect">
            <a:avLst/>
          </a:prstGeom>
        </p:spPr>
      </p:pic>
      <p:sp>
        <p:nvSpPr>
          <p:cNvPr id="7" name="Frame 6">
            <a:extLst>
              <a:ext uri="{FF2B5EF4-FFF2-40B4-BE49-F238E27FC236}">
                <a16:creationId xmlns:a16="http://schemas.microsoft.com/office/drawing/2014/main" id="{6062B01D-7791-944D-36D4-B59B4150BF46}"/>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38E47F0C-4611-C8EE-D687-46D094F969D6}"/>
              </a:ext>
            </a:extLst>
          </p:cNvPr>
          <p:cNvSpPr txBox="1"/>
          <p:nvPr/>
        </p:nvSpPr>
        <p:spPr>
          <a:xfrm>
            <a:off x="5947711" y="2552152"/>
            <a:ext cx="6420254" cy="2308324"/>
          </a:xfrm>
          <a:prstGeom prst="rect">
            <a:avLst/>
          </a:prstGeom>
          <a:noFill/>
        </p:spPr>
        <p:txBody>
          <a:bodyPr wrap="square">
            <a:spAutoFit/>
          </a:bodyPr>
          <a:lstStyle/>
          <a:p>
            <a:pPr algn="ctr"/>
            <a:r>
              <a:rPr lang="en-US" sz="3600" dirty="0">
                <a:latin typeface="Aptos Display" panose="020B0004020202020204" pitchFamily="34" charset="0"/>
              </a:rPr>
              <a:t>The Model for Adolescent Reading</a:t>
            </a:r>
          </a:p>
          <a:p>
            <a:pPr algn="ctr"/>
            <a:endParaRPr lang="en-US" sz="3600" dirty="0">
              <a:latin typeface="Aptos Display" panose="020B0004020202020204" pitchFamily="34" charset="0"/>
            </a:endParaRPr>
          </a:p>
          <a:p>
            <a:pPr algn="ctr"/>
            <a:r>
              <a:rPr lang="en-US" sz="3600" dirty="0">
                <a:latin typeface="Aptos Display" panose="020B0004020202020204" pitchFamily="34" charset="0"/>
              </a:rPr>
              <a:t>“Eyes on Text”</a:t>
            </a:r>
            <a:endParaRPr lang="en-US" dirty="0"/>
          </a:p>
        </p:txBody>
      </p:sp>
      <p:sp>
        <p:nvSpPr>
          <p:cNvPr id="2" name="Oval 1">
            <a:extLst>
              <a:ext uri="{FF2B5EF4-FFF2-40B4-BE49-F238E27FC236}">
                <a16:creationId xmlns:a16="http://schemas.microsoft.com/office/drawing/2014/main" id="{9E16A9B2-D56B-7429-CBC3-A63260E96357}"/>
              </a:ext>
            </a:extLst>
          </p:cNvPr>
          <p:cNvSpPr/>
          <p:nvPr/>
        </p:nvSpPr>
        <p:spPr>
          <a:xfrm>
            <a:off x="10448145" y="5096655"/>
            <a:ext cx="91440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 7</a:t>
            </a:r>
          </a:p>
        </p:txBody>
      </p:sp>
    </p:spTree>
    <p:extLst>
      <p:ext uri="{BB962C8B-B14F-4D97-AF65-F5344CB8AC3E}">
        <p14:creationId xmlns:p14="http://schemas.microsoft.com/office/powerpoint/2010/main" val="3946209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DC96BBA-C7B6-E77A-ED14-5E7C91F6B5E0}"/>
              </a:ext>
            </a:extLst>
          </p:cNvPr>
          <p:cNvSpPr/>
          <p:nvPr/>
        </p:nvSpPr>
        <p:spPr>
          <a:xfrm>
            <a:off x="353961" y="1087726"/>
            <a:ext cx="5197578" cy="4839812"/>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FCB040">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ame 6">
            <a:extLst>
              <a:ext uri="{FF2B5EF4-FFF2-40B4-BE49-F238E27FC236}">
                <a16:creationId xmlns:a16="http://schemas.microsoft.com/office/drawing/2014/main" id="{D835AADF-539B-F85E-1FC8-101E6FBBFCC1}"/>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a:extLst>
              <a:ext uri="{FF2B5EF4-FFF2-40B4-BE49-F238E27FC236}">
                <a16:creationId xmlns:a16="http://schemas.microsoft.com/office/drawing/2014/main" id="{83EC9205-3284-AB1F-450F-001B2A2AF3AF}"/>
              </a:ext>
            </a:extLst>
          </p:cNvPr>
          <p:cNvPicPr>
            <a:picLocks noChangeAspect="1"/>
          </p:cNvPicPr>
          <p:nvPr/>
        </p:nvPicPr>
        <p:blipFill>
          <a:blip r:embed="rId3"/>
          <a:stretch>
            <a:fillRect/>
          </a:stretch>
        </p:blipFill>
        <p:spPr>
          <a:xfrm>
            <a:off x="970320" y="929150"/>
            <a:ext cx="5438469" cy="5564945"/>
          </a:xfrm>
          <a:prstGeom prst="rect">
            <a:avLst/>
          </a:prstGeom>
        </p:spPr>
      </p:pic>
      <p:sp>
        <p:nvSpPr>
          <p:cNvPr id="3" name="TextBox 2">
            <a:extLst>
              <a:ext uri="{FF2B5EF4-FFF2-40B4-BE49-F238E27FC236}">
                <a16:creationId xmlns:a16="http://schemas.microsoft.com/office/drawing/2014/main" id="{74459873-D6A6-A067-8CB8-8C2038EE59B9}"/>
              </a:ext>
            </a:extLst>
          </p:cNvPr>
          <p:cNvSpPr txBox="1"/>
          <p:nvPr/>
        </p:nvSpPr>
        <p:spPr>
          <a:xfrm>
            <a:off x="6408789" y="411312"/>
            <a:ext cx="5197578" cy="6771084"/>
          </a:xfrm>
          <a:prstGeom prst="rect">
            <a:avLst/>
          </a:prstGeom>
          <a:noFill/>
        </p:spPr>
        <p:txBody>
          <a:bodyPr wrap="square" rtlCol="0">
            <a:spAutoFit/>
          </a:bodyPr>
          <a:lstStyle/>
          <a:p>
            <a:r>
              <a:rPr lang="en-US" sz="3200" b="1" dirty="0">
                <a:latin typeface="Aptos" panose="020B0004020202020204" pitchFamily="34" charset="0"/>
              </a:rPr>
              <a:t>We are learning to strengthen adolescent readers.</a:t>
            </a:r>
          </a:p>
          <a:p>
            <a:endParaRPr lang="en-US" sz="3200" b="1" dirty="0">
              <a:latin typeface="Aptos" panose="020B0004020202020204" pitchFamily="34" charset="0"/>
            </a:endParaRPr>
          </a:p>
          <a:p>
            <a:r>
              <a:rPr lang="en-US" sz="3200" b="1" dirty="0">
                <a:latin typeface="Aptos" panose="020B0004020202020204" pitchFamily="34" charset="0"/>
              </a:rPr>
              <a:t>We will  know we are successful when we can</a:t>
            </a:r>
          </a:p>
          <a:p>
            <a:pPr>
              <a:buFont typeface="Arial" panose="020B0604020202020204" pitchFamily="34" charset="0"/>
              <a:buChar char="•"/>
            </a:pPr>
            <a:endParaRPr lang="en-US" dirty="0">
              <a:latin typeface="Aptos" panose="020B0004020202020204" pitchFamily="34" charset="0"/>
            </a:endParaRPr>
          </a:p>
          <a:p>
            <a:pPr marL="742950" lvl="1" indent="-285750">
              <a:buFont typeface="Arial" panose="020B0604020202020204" pitchFamily="34" charset="0"/>
              <a:buChar char="•"/>
            </a:pPr>
            <a:r>
              <a:rPr lang="en-US" sz="2600" dirty="0">
                <a:latin typeface="Aptos" panose="020B0004020202020204" pitchFamily="34" charset="0"/>
              </a:rPr>
              <a:t>Identify  the foundational skills essential for adolescent reading.</a:t>
            </a:r>
          </a:p>
          <a:p>
            <a:pPr marL="742950" lvl="1" indent="-285750">
              <a:buFont typeface="Arial" panose="020B0604020202020204" pitchFamily="34" charset="0"/>
              <a:buChar char="•"/>
            </a:pPr>
            <a:r>
              <a:rPr lang="en-US" sz="2600" dirty="0">
                <a:latin typeface="Aptos" panose="020B0004020202020204" pitchFamily="34" charset="0"/>
              </a:rPr>
              <a:t> Implement strategies to build self-efficacy and use actionable practices to support readers.</a:t>
            </a:r>
          </a:p>
          <a:p>
            <a:endParaRPr lang="en-US" sz="2800" dirty="0">
              <a:latin typeface="Aptos" panose="020B0004020202020204" pitchFamily="34" charset="0"/>
            </a:endParaRPr>
          </a:p>
        </p:txBody>
      </p:sp>
    </p:spTree>
    <p:extLst>
      <p:ext uri="{BB962C8B-B14F-4D97-AF65-F5344CB8AC3E}">
        <p14:creationId xmlns:p14="http://schemas.microsoft.com/office/powerpoint/2010/main" val="2164558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BB796"/>
        </a:solidFill>
        <a:effectLst/>
      </p:bgPr>
    </p:bg>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CD205005-79D1-01B6-AC00-505F243E8D1B}"/>
              </a:ext>
            </a:extLst>
          </p:cNvPr>
          <p:cNvSpPr/>
          <p:nvPr/>
        </p:nvSpPr>
        <p:spPr>
          <a:xfrm>
            <a:off x="0" y="0"/>
            <a:ext cx="12192000" cy="6858000"/>
          </a:xfrm>
          <a:prstGeom prst="frame">
            <a:avLst>
              <a:gd name="adj1" fmla="val 4979"/>
            </a:avLst>
          </a:prstGeom>
          <a:solidFill>
            <a:srgbClr val="FBB7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descr="A diagram of a power cord&#10;&#10;Description automatically generated">
            <a:extLst>
              <a:ext uri="{FF2B5EF4-FFF2-40B4-BE49-F238E27FC236}">
                <a16:creationId xmlns:a16="http://schemas.microsoft.com/office/drawing/2014/main" id="{EFA3C944-2ED1-7232-4F4F-CC7DE5FA7E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0" y="480518"/>
            <a:ext cx="5839150" cy="5896964"/>
          </a:xfrm>
          <a:prstGeom prst="rect">
            <a:avLst/>
          </a:prstGeom>
        </p:spPr>
      </p:pic>
      <p:sp>
        <p:nvSpPr>
          <p:cNvPr id="3" name="Right Arrow 2">
            <a:extLst>
              <a:ext uri="{FF2B5EF4-FFF2-40B4-BE49-F238E27FC236}">
                <a16:creationId xmlns:a16="http://schemas.microsoft.com/office/drawing/2014/main" id="{EF14F2DF-1F65-6093-D9C8-248A2F868C4C}"/>
              </a:ext>
            </a:extLst>
          </p:cNvPr>
          <p:cNvSpPr/>
          <p:nvPr/>
        </p:nvSpPr>
        <p:spPr>
          <a:xfrm>
            <a:off x="942685" y="2127592"/>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A84F078B-1F2E-58BE-98B0-41C34709D736}"/>
              </a:ext>
            </a:extLst>
          </p:cNvPr>
          <p:cNvSpPr/>
          <p:nvPr/>
        </p:nvSpPr>
        <p:spPr>
          <a:xfrm>
            <a:off x="2095500" y="480518"/>
            <a:ext cx="1845733" cy="1890149"/>
          </a:xfrm>
          <a:custGeom>
            <a:avLst/>
            <a:gdLst>
              <a:gd name="connsiteX0" fmla="*/ 0 w 1845733"/>
              <a:gd name="connsiteY0" fmla="*/ 945075 h 1890149"/>
              <a:gd name="connsiteX1" fmla="*/ 922867 w 1845733"/>
              <a:gd name="connsiteY1" fmla="*/ 0 h 1890149"/>
              <a:gd name="connsiteX2" fmla="*/ 1845734 w 1845733"/>
              <a:gd name="connsiteY2" fmla="*/ 945075 h 1890149"/>
              <a:gd name="connsiteX3" fmla="*/ 922867 w 1845733"/>
              <a:gd name="connsiteY3" fmla="*/ 1890150 h 1890149"/>
              <a:gd name="connsiteX4" fmla="*/ 0 w 1845733"/>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733" h="1890149" fill="none" extrusionOk="0">
                <a:moveTo>
                  <a:pt x="0" y="945075"/>
                </a:moveTo>
                <a:cubicBezTo>
                  <a:pt x="81230" y="432760"/>
                  <a:pt x="419360" y="-12713"/>
                  <a:pt x="922867" y="0"/>
                </a:cubicBezTo>
                <a:cubicBezTo>
                  <a:pt x="1373887" y="-8984"/>
                  <a:pt x="1827698" y="440105"/>
                  <a:pt x="1845734" y="945075"/>
                </a:cubicBezTo>
                <a:cubicBezTo>
                  <a:pt x="1838326" y="1396384"/>
                  <a:pt x="1409565" y="1922096"/>
                  <a:pt x="922867" y="1890150"/>
                </a:cubicBezTo>
                <a:cubicBezTo>
                  <a:pt x="441836" y="1906192"/>
                  <a:pt x="97112" y="1490375"/>
                  <a:pt x="0" y="945075"/>
                </a:cubicBezTo>
                <a:close/>
              </a:path>
              <a:path w="1845733" h="1890149" stroke="0" extrusionOk="0">
                <a:moveTo>
                  <a:pt x="0" y="945075"/>
                </a:moveTo>
                <a:cubicBezTo>
                  <a:pt x="-15076" y="413825"/>
                  <a:pt x="358227" y="20626"/>
                  <a:pt x="922867" y="0"/>
                </a:cubicBezTo>
                <a:cubicBezTo>
                  <a:pt x="1493718" y="12877"/>
                  <a:pt x="1804308" y="424441"/>
                  <a:pt x="1845734" y="945075"/>
                </a:cubicBezTo>
                <a:cubicBezTo>
                  <a:pt x="1822201" y="1490007"/>
                  <a:pt x="1414959" y="1987391"/>
                  <a:pt x="922867" y="1890150"/>
                </a:cubicBezTo>
                <a:cubicBezTo>
                  <a:pt x="342470" y="1851462"/>
                  <a:pt x="87174" y="1508678"/>
                  <a:pt x="0" y="945075"/>
                </a:cubicBezTo>
                <a:close/>
              </a:path>
            </a:pathLst>
          </a:custGeom>
          <a:solidFill>
            <a:schemeClr val="bg1"/>
          </a:solidFill>
          <a:ln w="38100">
            <a:solidFill>
              <a:schemeClr val="tx1"/>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a:solidFill>
                  <a:schemeClr val="tx1"/>
                </a:solidFill>
                <a:latin typeface="Aptos Black" panose="020B0004020202020204" pitchFamily="34" charset="0"/>
              </a:rPr>
              <a:t>1</a:t>
            </a:r>
          </a:p>
        </p:txBody>
      </p:sp>
      <p:sp>
        <p:nvSpPr>
          <p:cNvPr id="7" name="Oval 6">
            <a:extLst>
              <a:ext uri="{FF2B5EF4-FFF2-40B4-BE49-F238E27FC236}">
                <a16:creationId xmlns:a16="http://schemas.microsoft.com/office/drawing/2014/main" id="{B431E9EB-7277-518B-A781-ADD5587787C2}"/>
              </a:ext>
            </a:extLst>
          </p:cNvPr>
          <p:cNvSpPr/>
          <p:nvPr/>
        </p:nvSpPr>
        <p:spPr>
          <a:xfrm>
            <a:off x="2061634" y="524720"/>
            <a:ext cx="1972732" cy="1890149"/>
          </a:xfrm>
          <a:custGeom>
            <a:avLst/>
            <a:gdLst>
              <a:gd name="connsiteX0" fmla="*/ 0 w 1972732"/>
              <a:gd name="connsiteY0" fmla="*/ 945075 h 1890149"/>
              <a:gd name="connsiteX1" fmla="*/ 986366 w 1972732"/>
              <a:gd name="connsiteY1" fmla="*/ 0 h 1890149"/>
              <a:gd name="connsiteX2" fmla="*/ 1972732 w 1972732"/>
              <a:gd name="connsiteY2" fmla="*/ 945075 h 1890149"/>
              <a:gd name="connsiteX3" fmla="*/ 986366 w 1972732"/>
              <a:gd name="connsiteY3" fmla="*/ 1890150 h 1890149"/>
              <a:gd name="connsiteX4" fmla="*/ 0 w 1972732"/>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732" h="1890149" extrusionOk="0">
                <a:moveTo>
                  <a:pt x="0" y="945075"/>
                </a:moveTo>
                <a:cubicBezTo>
                  <a:pt x="-62698" y="533124"/>
                  <a:pt x="384045" y="-23771"/>
                  <a:pt x="986366" y="0"/>
                </a:cubicBezTo>
                <a:cubicBezTo>
                  <a:pt x="1615673" y="-12482"/>
                  <a:pt x="1953598" y="457974"/>
                  <a:pt x="1972732" y="945075"/>
                </a:cubicBezTo>
                <a:cubicBezTo>
                  <a:pt x="1884909" y="1496379"/>
                  <a:pt x="1498981" y="1928156"/>
                  <a:pt x="986366" y="1890150"/>
                </a:cubicBezTo>
                <a:cubicBezTo>
                  <a:pt x="505354" y="1848899"/>
                  <a:pt x="-100252" y="1490022"/>
                  <a:pt x="0" y="945075"/>
                </a:cubicBezTo>
                <a:close/>
              </a:path>
            </a:pathLst>
          </a:custGeom>
          <a:noFill/>
          <a:ln w="57150">
            <a:solidFill>
              <a:schemeClr val="tx1"/>
            </a:solidFill>
            <a:extLst>
              <a:ext uri="{C807C97D-BFC1-408E-A445-0C87EB9F89A2}">
                <ask:lineSketchStyleProps xmlns:ask="http://schemas.microsoft.com/office/drawing/2018/sketchyshapes" xmlns="" sd="98176570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1966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24432621-D469-CC9E-65F3-40A3E0C2374E}"/>
              </a:ext>
            </a:extLst>
          </p:cNvPr>
          <p:cNvSpPr/>
          <p:nvPr/>
        </p:nvSpPr>
        <p:spPr>
          <a:xfrm>
            <a:off x="0" y="0"/>
            <a:ext cx="12192000" cy="6858000"/>
          </a:xfrm>
          <a:prstGeom prst="frame">
            <a:avLst>
              <a:gd name="adj1" fmla="val 4979"/>
            </a:avLst>
          </a:prstGeom>
          <a:solidFill>
            <a:srgbClr val="FBB7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a:extLst>
              <a:ext uri="{FF2B5EF4-FFF2-40B4-BE49-F238E27FC236}">
                <a16:creationId xmlns:a16="http://schemas.microsoft.com/office/drawing/2014/main" id="{CC47A3A1-42B5-34BE-3E3D-31630B0C4601}"/>
              </a:ext>
            </a:extLst>
          </p:cNvPr>
          <p:cNvPicPr>
            <a:picLocks noChangeAspect="1"/>
          </p:cNvPicPr>
          <p:nvPr/>
        </p:nvPicPr>
        <p:blipFill>
          <a:blip r:embed="rId3"/>
          <a:stretch>
            <a:fillRect/>
          </a:stretch>
        </p:blipFill>
        <p:spPr>
          <a:xfrm>
            <a:off x="5527922" y="1841490"/>
            <a:ext cx="5996629" cy="3529931"/>
          </a:xfrm>
          <a:prstGeom prst="rect">
            <a:avLst/>
          </a:prstGeom>
        </p:spPr>
      </p:pic>
      <p:sp>
        <p:nvSpPr>
          <p:cNvPr id="9" name="TextBox 8">
            <a:extLst>
              <a:ext uri="{FF2B5EF4-FFF2-40B4-BE49-F238E27FC236}">
                <a16:creationId xmlns:a16="http://schemas.microsoft.com/office/drawing/2014/main" id="{A8783CD2-EE00-5408-DC4D-20A895BD3D56}"/>
              </a:ext>
            </a:extLst>
          </p:cNvPr>
          <p:cNvSpPr txBox="1"/>
          <p:nvPr/>
        </p:nvSpPr>
        <p:spPr>
          <a:xfrm>
            <a:off x="790542" y="1759875"/>
            <a:ext cx="5036596" cy="4278094"/>
          </a:xfrm>
          <a:prstGeom prst="rect">
            <a:avLst/>
          </a:prstGeom>
          <a:noFill/>
        </p:spPr>
        <p:txBody>
          <a:bodyPr wrap="square">
            <a:spAutoFit/>
          </a:bodyPr>
          <a:lstStyle/>
          <a:p>
            <a:pPr>
              <a:buFont typeface="Arial" panose="020B0604020202020204" pitchFamily="34" charset="0"/>
              <a:buChar char="•"/>
            </a:pPr>
            <a:r>
              <a:rPr lang="en-US" sz="2800" dirty="0">
                <a:latin typeface="Aptos Display" panose="020B0004020202020204" pitchFamily="34" charset="0"/>
              </a:rPr>
              <a:t>Self-efficacy boosts motivation and learning outcomes </a:t>
            </a:r>
            <a:r>
              <a:rPr lang="en-US" sz="2000" dirty="0">
                <a:latin typeface="Aptos Display" panose="020B0004020202020204" pitchFamily="34" charset="0"/>
              </a:rPr>
              <a:t>(Bandura, 1977).</a:t>
            </a:r>
          </a:p>
          <a:p>
            <a:endParaRPr lang="en-US" sz="2800" dirty="0">
              <a:latin typeface="Aptos Display" panose="020B0004020202020204" pitchFamily="34" charset="0"/>
            </a:endParaRPr>
          </a:p>
          <a:p>
            <a:pPr>
              <a:buFont typeface="Arial" panose="020B0604020202020204" pitchFamily="34" charset="0"/>
              <a:buChar char="•"/>
            </a:pPr>
            <a:r>
              <a:rPr lang="en-US" sz="2800" dirty="0">
                <a:latin typeface="Aptos Display" panose="020B0004020202020204" pitchFamily="34" charset="0"/>
              </a:rPr>
              <a:t>Goal-setting and celebrating small successes are critical.</a:t>
            </a:r>
          </a:p>
          <a:p>
            <a:endParaRPr lang="en-US" sz="2800" dirty="0">
              <a:latin typeface="Aptos Display" panose="020B0004020202020204" pitchFamily="34" charset="0"/>
            </a:endParaRPr>
          </a:p>
          <a:p>
            <a:pPr>
              <a:buFont typeface="Arial" panose="020B0604020202020204" pitchFamily="34" charset="0"/>
              <a:buChar char="•"/>
            </a:pPr>
            <a:r>
              <a:rPr lang="en-US" sz="2800" dirty="0">
                <a:latin typeface="Aptos Display" panose="020B0004020202020204" pitchFamily="34" charset="0"/>
              </a:rPr>
              <a:t>Instruction designed to promote motivation improves word recognition and comprehension.</a:t>
            </a:r>
          </a:p>
        </p:txBody>
      </p:sp>
      <p:sp>
        <p:nvSpPr>
          <p:cNvPr id="12" name="TextBox 11">
            <a:extLst>
              <a:ext uri="{FF2B5EF4-FFF2-40B4-BE49-F238E27FC236}">
                <a16:creationId xmlns:a16="http://schemas.microsoft.com/office/drawing/2014/main" id="{6DBD32EF-4488-4DA2-DFB0-0D2FE80E8A8A}"/>
              </a:ext>
            </a:extLst>
          </p:cNvPr>
          <p:cNvSpPr txBox="1"/>
          <p:nvPr/>
        </p:nvSpPr>
        <p:spPr>
          <a:xfrm>
            <a:off x="2180492" y="556772"/>
            <a:ext cx="8176846" cy="646331"/>
          </a:xfrm>
          <a:prstGeom prst="rect">
            <a:avLst/>
          </a:prstGeom>
          <a:noFill/>
        </p:spPr>
        <p:txBody>
          <a:bodyPr wrap="square">
            <a:spAutoFit/>
          </a:bodyPr>
          <a:lstStyle/>
          <a:p>
            <a:r>
              <a:rPr lang="en-US" sz="3600" dirty="0">
                <a:latin typeface="Aptos Display" panose="020B0004020202020204" pitchFamily="34" charset="0"/>
              </a:rPr>
              <a:t>The Foundation of Reading: Self-Efficacy</a:t>
            </a:r>
          </a:p>
        </p:txBody>
      </p:sp>
    </p:spTree>
    <p:extLst>
      <p:ext uri="{BB962C8B-B14F-4D97-AF65-F5344CB8AC3E}">
        <p14:creationId xmlns:p14="http://schemas.microsoft.com/office/powerpoint/2010/main" val="339751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B911C87-0E44-B8FB-5B80-2CF3A5E15E6C}"/>
              </a:ext>
            </a:extLst>
          </p:cNvPr>
          <p:cNvSpPr/>
          <p:nvPr/>
        </p:nvSpPr>
        <p:spPr>
          <a:xfrm>
            <a:off x="583661" y="1087725"/>
            <a:ext cx="4135824" cy="4841125"/>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BAA9CB">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24432621-D469-CC9E-65F3-40A3E0C2374E}"/>
              </a:ext>
            </a:extLst>
          </p:cNvPr>
          <p:cNvSpPr/>
          <p:nvPr/>
        </p:nvSpPr>
        <p:spPr>
          <a:xfrm>
            <a:off x="0" y="0"/>
            <a:ext cx="12192000" cy="6858000"/>
          </a:xfrm>
          <a:prstGeom prst="frame">
            <a:avLst>
              <a:gd name="adj1" fmla="val 4979"/>
            </a:avLst>
          </a:prstGeom>
          <a:solidFill>
            <a:srgbClr val="FBB7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a:extLst>
              <a:ext uri="{FF2B5EF4-FFF2-40B4-BE49-F238E27FC236}">
                <a16:creationId xmlns:a16="http://schemas.microsoft.com/office/drawing/2014/main" id="{BE7925E6-2225-3252-C10D-E4CDDED73C0C}"/>
              </a:ext>
            </a:extLst>
          </p:cNvPr>
          <p:cNvPicPr>
            <a:picLocks noChangeAspect="1"/>
          </p:cNvPicPr>
          <p:nvPr/>
        </p:nvPicPr>
        <p:blipFill>
          <a:blip r:embed="rId2"/>
          <a:stretch>
            <a:fillRect/>
          </a:stretch>
        </p:blipFill>
        <p:spPr>
          <a:xfrm>
            <a:off x="1915690" y="748352"/>
            <a:ext cx="4691169" cy="5881466"/>
          </a:xfrm>
          <a:prstGeom prst="rect">
            <a:avLst/>
          </a:prstGeom>
        </p:spPr>
      </p:pic>
      <p:sp>
        <p:nvSpPr>
          <p:cNvPr id="4" name="Rectangle 3">
            <a:extLst>
              <a:ext uri="{FF2B5EF4-FFF2-40B4-BE49-F238E27FC236}">
                <a16:creationId xmlns:a16="http://schemas.microsoft.com/office/drawing/2014/main" id="{2DF052E9-26C3-C4E3-0353-B74078B85822}"/>
              </a:ext>
            </a:extLst>
          </p:cNvPr>
          <p:cNvSpPr/>
          <p:nvPr/>
        </p:nvSpPr>
        <p:spPr>
          <a:xfrm>
            <a:off x="7143136" y="748352"/>
            <a:ext cx="3982064" cy="5361296"/>
          </a:xfrm>
          <a:prstGeom prst="rect">
            <a:avLst/>
          </a:prstGeom>
          <a:solidFill>
            <a:srgbClr val="FBB7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latin typeface="Aptos" panose="020B0004020202020204" pitchFamily="34" charset="0"/>
              </a:rPr>
              <a:t>Learned </a:t>
            </a:r>
          </a:p>
          <a:p>
            <a:pPr algn="ctr"/>
            <a:r>
              <a:rPr lang="en-US" sz="4800" b="1" dirty="0">
                <a:solidFill>
                  <a:schemeClr val="bg1"/>
                </a:solidFill>
                <a:latin typeface="Aptos" panose="020B0004020202020204" pitchFamily="34" charset="0"/>
              </a:rPr>
              <a:t>Helplessness</a:t>
            </a:r>
          </a:p>
        </p:txBody>
      </p:sp>
    </p:spTree>
    <p:extLst>
      <p:ext uri="{BB962C8B-B14F-4D97-AF65-F5344CB8AC3E}">
        <p14:creationId xmlns:p14="http://schemas.microsoft.com/office/powerpoint/2010/main" val="717823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id="{2A0D1D5D-FF5A-4CBC-04DF-0C26573446AA}"/>
              </a:ext>
            </a:extLst>
          </p:cNvPr>
          <p:cNvGrpSpPr/>
          <p:nvPr/>
        </p:nvGrpSpPr>
        <p:grpSpPr>
          <a:xfrm rot="16200000">
            <a:off x="2610659" y="1520318"/>
            <a:ext cx="180636" cy="1465490"/>
            <a:chOff x="3729321" y="844570"/>
            <a:chExt cx="180636" cy="1465490"/>
          </a:xfrm>
        </p:grpSpPr>
        <p:sp>
          <p:nvSpPr>
            <p:cNvPr id="77" name="Rectangle 76">
              <a:extLst>
                <a:ext uri="{FF2B5EF4-FFF2-40B4-BE49-F238E27FC236}">
                  <a16:creationId xmlns:a16="http://schemas.microsoft.com/office/drawing/2014/main" id="{4851A7AA-27A2-F661-0F05-164687169172}"/>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8" name="Rectangle 77">
              <a:extLst>
                <a:ext uri="{FF2B5EF4-FFF2-40B4-BE49-F238E27FC236}">
                  <a16:creationId xmlns:a16="http://schemas.microsoft.com/office/drawing/2014/main" id="{A239A6DC-1663-9F88-25C3-426CE5BD1F3F}"/>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9" name="Rectangle 78">
              <a:extLst>
                <a:ext uri="{FF2B5EF4-FFF2-40B4-BE49-F238E27FC236}">
                  <a16:creationId xmlns:a16="http://schemas.microsoft.com/office/drawing/2014/main" id="{CE4F777B-1B6B-F96C-F1D4-8395FC803A67}"/>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0" name="Rectangle 79">
              <a:extLst>
                <a:ext uri="{FF2B5EF4-FFF2-40B4-BE49-F238E27FC236}">
                  <a16:creationId xmlns:a16="http://schemas.microsoft.com/office/drawing/2014/main" id="{0765FF67-8D2F-A96E-A475-3C2070D17E8F}"/>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4" name="Rounded Rectangle 3">
            <a:extLst>
              <a:ext uri="{FF2B5EF4-FFF2-40B4-BE49-F238E27FC236}">
                <a16:creationId xmlns:a16="http://schemas.microsoft.com/office/drawing/2014/main" id="{89DF6142-939B-46A3-86F0-7B0DCF61FF5F}"/>
              </a:ext>
            </a:extLst>
          </p:cNvPr>
          <p:cNvSpPr/>
          <p:nvPr/>
        </p:nvSpPr>
        <p:spPr>
          <a:xfrm>
            <a:off x="1111623" y="860612"/>
            <a:ext cx="2294965" cy="914400"/>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ounded Rectangle 4">
            <a:extLst>
              <a:ext uri="{FF2B5EF4-FFF2-40B4-BE49-F238E27FC236}">
                <a16:creationId xmlns:a16="http://schemas.microsoft.com/office/drawing/2014/main" id="{9EA5C709-BFE4-80C5-B320-2EAC8048D223}"/>
              </a:ext>
            </a:extLst>
          </p:cNvPr>
          <p:cNvSpPr/>
          <p:nvPr/>
        </p:nvSpPr>
        <p:spPr>
          <a:xfrm>
            <a:off x="4347883" y="860612"/>
            <a:ext cx="1407458" cy="914400"/>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ounded Rectangle 5">
            <a:extLst>
              <a:ext uri="{FF2B5EF4-FFF2-40B4-BE49-F238E27FC236}">
                <a16:creationId xmlns:a16="http://schemas.microsoft.com/office/drawing/2014/main" id="{8AE24FE7-58C0-F87E-43FC-3CC5B64F3601}"/>
              </a:ext>
            </a:extLst>
          </p:cNvPr>
          <p:cNvSpPr/>
          <p:nvPr/>
        </p:nvSpPr>
        <p:spPr>
          <a:xfrm>
            <a:off x="6696635" y="860612"/>
            <a:ext cx="1981199" cy="914400"/>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0F7A1C61-37D2-65E2-C963-80B6F94F7749}"/>
              </a:ext>
            </a:extLst>
          </p:cNvPr>
          <p:cNvSpPr/>
          <p:nvPr/>
        </p:nvSpPr>
        <p:spPr>
          <a:xfrm>
            <a:off x="9696784" y="860612"/>
            <a:ext cx="1383593" cy="914400"/>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5C5EC7B9-E545-296D-B18D-2A76FD974A34}"/>
              </a:ext>
            </a:extLst>
          </p:cNvPr>
          <p:cNvGrpSpPr/>
          <p:nvPr/>
        </p:nvGrpSpPr>
        <p:grpSpPr>
          <a:xfrm>
            <a:off x="4347883" y="2803357"/>
            <a:ext cx="1265144" cy="1322636"/>
            <a:chOff x="4347883" y="2514601"/>
            <a:chExt cx="1265144" cy="1322636"/>
          </a:xfrm>
        </p:grpSpPr>
        <p:sp>
          <p:nvSpPr>
            <p:cNvPr id="9" name="Rounded Rectangle 8">
              <a:extLst>
                <a:ext uri="{FF2B5EF4-FFF2-40B4-BE49-F238E27FC236}">
                  <a16:creationId xmlns:a16="http://schemas.microsoft.com/office/drawing/2014/main" id="{9C824BE8-0CAB-354F-C774-CD41966C374B}"/>
                </a:ext>
              </a:extLst>
            </p:cNvPr>
            <p:cNvSpPr/>
            <p:nvPr/>
          </p:nvSpPr>
          <p:spPr>
            <a:xfrm rot="16200000">
              <a:off x="3899477" y="2963007"/>
              <a:ext cx="1322636" cy="425824"/>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ounded Rectangle 10">
              <a:extLst>
                <a:ext uri="{FF2B5EF4-FFF2-40B4-BE49-F238E27FC236}">
                  <a16:creationId xmlns:a16="http://schemas.microsoft.com/office/drawing/2014/main" id="{AF5A6BBC-AD35-A4D4-A52A-2C6F8DF04926}"/>
                </a:ext>
              </a:extLst>
            </p:cNvPr>
            <p:cNvSpPr/>
            <p:nvPr/>
          </p:nvSpPr>
          <p:spPr>
            <a:xfrm>
              <a:off x="4619066" y="3615726"/>
              <a:ext cx="993961" cy="218036"/>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8DCC3A0D-E09B-28C4-1DCF-5FC4CFD224ED}"/>
                </a:ext>
              </a:extLst>
            </p:cNvPr>
            <p:cNvSpPr/>
            <p:nvPr/>
          </p:nvSpPr>
          <p:spPr>
            <a:xfrm rot="5400000">
              <a:off x="4717679" y="3353508"/>
              <a:ext cx="132227" cy="735106"/>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A2EA8AE2-C713-7408-DAFE-181BF9E5EA73}"/>
              </a:ext>
            </a:extLst>
          </p:cNvPr>
          <p:cNvGrpSpPr/>
          <p:nvPr/>
        </p:nvGrpSpPr>
        <p:grpSpPr>
          <a:xfrm rot="10800000">
            <a:off x="7600947" y="2803357"/>
            <a:ext cx="1094815" cy="2294964"/>
            <a:chOff x="4347883" y="2514601"/>
            <a:chExt cx="1094815" cy="2294964"/>
          </a:xfrm>
        </p:grpSpPr>
        <p:sp>
          <p:nvSpPr>
            <p:cNvPr id="16" name="Rounded Rectangle 15">
              <a:extLst>
                <a:ext uri="{FF2B5EF4-FFF2-40B4-BE49-F238E27FC236}">
                  <a16:creationId xmlns:a16="http://schemas.microsoft.com/office/drawing/2014/main" id="{28EC7FC5-0FE7-F913-4A4A-001EBBCA0563}"/>
                </a:ext>
              </a:extLst>
            </p:cNvPr>
            <p:cNvSpPr/>
            <p:nvPr/>
          </p:nvSpPr>
          <p:spPr>
            <a:xfrm rot="16200000">
              <a:off x="3413313" y="3449171"/>
              <a:ext cx="2294964" cy="425824"/>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Rounded Rectangle 16">
              <a:extLst>
                <a:ext uri="{FF2B5EF4-FFF2-40B4-BE49-F238E27FC236}">
                  <a16:creationId xmlns:a16="http://schemas.microsoft.com/office/drawing/2014/main" id="{C51DCBEB-4846-61D7-074D-7A1DF4EDA814}"/>
                </a:ext>
              </a:extLst>
            </p:cNvPr>
            <p:cNvSpPr/>
            <p:nvPr/>
          </p:nvSpPr>
          <p:spPr>
            <a:xfrm>
              <a:off x="4619066" y="3541060"/>
              <a:ext cx="823632" cy="199464"/>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C44D3683-8416-D912-A49B-80777D3DC86D}"/>
                </a:ext>
              </a:extLst>
            </p:cNvPr>
            <p:cNvSpPr/>
            <p:nvPr/>
          </p:nvSpPr>
          <p:spPr>
            <a:xfrm>
              <a:off x="4524937" y="3263153"/>
              <a:ext cx="212912" cy="735106"/>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98E9B272-AE7D-FD7C-CF36-CD1599636429}"/>
                </a:ext>
              </a:extLst>
            </p:cNvPr>
            <p:cNvSpPr/>
            <p:nvPr/>
          </p:nvSpPr>
          <p:spPr>
            <a:xfrm rot="5400000">
              <a:off x="4703671" y="3281645"/>
              <a:ext cx="160244" cy="735106"/>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20" name="Group 19">
            <a:extLst>
              <a:ext uri="{FF2B5EF4-FFF2-40B4-BE49-F238E27FC236}">
                <a16:creationId xmlns:a16="http://schemas.microsoft.com/office/drawing/2014/main" id="{86AAC34D-E53F-52B7-802A-F33A94CD2A73}"/>
              </a:ext>
            </a:extLst>
          </p:cNvPr>
          <p:cNvGrpSpPr/>
          <p:nvPr/>
        </p:nvGrpSpPr>
        <p:grpSpPr>
          <a:xfrm rot="5400000">
            <a:off x="5885889" y="2242504"/>
            <a:ext cx="1307725" cy="2294964"/>
            <a:chOff x="4347883" y="2514601"/>
            <a:chExt cx="1307725" cy="2294964"/>
          </a:xfrm>
        </p:grpSpPr>
        <p:sp>
          <p:nvSpPr>
            <p:cNvPr id="21" name="Rounded Rectangle 20">
              <a:extLst>
                <a:ext uri="{FF2B5EF4-FFF2-40B4-BE49-F238E27FC236}">
                  <a16:creationId xmlns:a16="http://schemas.microsoft.com/office/drawing/2014/main" id="{8107CC75-FD08-D853-6AC4-ED0EC47F9EF3}"/>
                </a:ext>
              </a:extLst>
            </p:cNvPr>
            <p:cNvSpPr/>
            <p:nvPr/>
          </p:nvSpPr>
          <p:spPr>
            <a:xfrm rot="16200000">
              <a:off x="3413313" y="3449171"/>
              <a:ext cx="2294964" cy="425824"/>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2" name="Rounded Rectangle 21">
              <a:extLst>
                <a:ext uri="{FF2B5EF4-FFF2-40B4-BE49-F238E27FC236}">
                  <a16:creationId xmlns:a16="http://schemas.microsoft.com/office/drawing/2014/main" id="{5ACC61E7-73B7-7E2C-1E1E-B6E3DAB6ABD0}"/>
                </a:ext>
              </a:extLst>
            </p:cNvPr>
            <p:cNvSpPr/>
            <p:nvPr/>
          </p:nvSpPr>
          <p:spPr>
            <a:xfrm>
              <a:off x="4619067" y="3622863"/>
              <a:ext cx="1036541" cy="196102"/>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0B32DFA2-9527-30CC-82BA-AB1CDC2235CA}"/>
                </a:ext>
              </a:extLst>
            </p:cNvPr>
            <p:cNvSpPr/>
            <p:nvPr/>
          </p:nvSpPr>
          <p:spPr>
            <a:xfrm>
              <a:off x="4524937" y="3263153"/>
              <a:ext cx="212912" cy="735106"/>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60AA10A1-CF17-1774-4E1D-D4349E805DA6}"/>
                </a:ext>
              </a:extLst>
            </p:cNvPr>
            <p:cNvSpPr/>
            <p:nvPr/>
          </p:nvSpPr>
          <p:spPr>
            <a:xfrm rot="5400000">
              <a:off x="4703671" y="3335432"/>
              <a:ext cx="160244" cy="735106"/>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5" name="Rounded Rectangle 24">
            <a:extLst>
              <a:ext uri="{FF2B5EF4-FFF2-40B4-BE49-F238E27FC236}">
                <a16:creationId xmlns:a16="http://schemas.microsoft.com/office/drawing/2014/main" id="{F397BBAD-B124-54D0-18A3-0A1AEAFABE4D}"/>
              </a:ext>
            </a:extLst>
          </p:cNvPr>
          <p:cNvSpPr/>
          <p:nvPr/>
        </p:nvSpPr>
        <p:spPr>
          <a:xfrm>
            <a:off x="5374340" y="4505887"/>
            <a:ext cx="2294965" cy="1395127"/>
          </a:xfrm>
          <a:prstGeom prst="roundRect">
            <a:avLst>
              <a:gd name="adj" fmla="val 8957"/>
            </a:avLst>
          </a:prstGeom>
          <a:noFill/>
          <a:ln w="98425" cmpd="dbl">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6" name="Picture 35" descr="A group of ghosts with eyes&#10;&#10;Description automatically generated">
            <a:extLst>
              <a:ext uri="{FF2B5EF4-FFF2-40B4-BE49-F238E27FC236}">
                <a16:creationId xmlns:a16="http://schemas.microsoft.com/office/drawing/2014/main" id="{4F496F12-2481-0365-10BA-EA0EAEB0157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83636" y="4723872"/>
            <a:ext cx="1846982" cy="933654"/>
          </a:xfrm>
          <a:prstGeom prst="rect">
            <a:avLst/>
          </a:prstGeom>
        </p:spPr>
      </p:pic>
      <p:sp>
        <p:nvSpPr>
          <p:cNvPr id="39" name="Rounded Rectangle 38">
            <a:extLst>
              <a:ext uri="{FF2B5EF4-FFF2-40B4-BE49-F238E27FC236}">
                <a16:creationId xmlns:a16="http://schemas.microsoft.com/office/drawing/2014/main" id="{0F4088CD-25AC-A5B9-2BF7-B77D345E8FD2}"/>
              </a:ext>
            </a:extLst>
          </p:cNvPr>
          <p:cNvSpPr/>
          <p:nvPr/>
        </p:nvSpPr>
        <p:spPr>
          <a:xfrm>
            <a:off x="361372" y="160421"/>
            <a:ext cx="11613826" cy="6288505"/>
          </a:xfrm>
          <a:prstGeom prst="roundRect">
            <a:avLst>
              <a:gd name="adj" fmla="val 8957"/>
            </a:avLst>
          </a:prstGeom>
          <a:noFill/>
          <a:ln w="98425" cmpd="dbl">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45" name="Group 44">
            <a:extLst>
              <a:ext uri="{FF2B5EF4-FFF2-40B4-BE49-F238E27FC236}">
                <a16:creationId xmlns:a16="http://schemas.microsoft.com/office/drawing/2014/main" id="{C670C593-5FA6-F294-887B-351310E55D07}"/>
              </a:ext>
            </a:extLst>
          </p:cNvPr>
          <p:cNvGrpSpPr/>
          <p:nvPr/>
        </p:nvGrpSpPr>
        <p:grpSpPr>
          <a:xfrm>
            <a:off x="3729321" y="844570"/>
            <a:ext cx="180636" cy="1465490"/>
            <a:chOff x="3729321" y="844570"/>
            <a:chExt cx="180636" cy="1465490"/>
          </a:xfrm>
        </p:grpSpPr>
        <p:sp>
          <p:nvSpPr>
            <p:cNvPr id="41" name="Rectangle 40">
              <a:extLst>
                <a:ext uri="{FF2B5EF4-FFF2-40B4-BE49-F238E27FC236}">
                  <a16:creationId xmlns:a16="http://schemas.microsoft.com/office/drawing/2014/main" id="{68B3E6BD-AC6A-BE26-1FAC-4C44CC27ED9D}"/>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83B6F85A-6846-D7A6-41D9-415ADE1C2754}"/>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855B4FF2-0D7D-7A4A-542C-0E3AD8373BC2}"/>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AC4945F2-0CE9-666B-4545-B7BB3F90CB13}"/>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19369869-EA91-C412-9AE7-421EB7C1D80B}"/>
              </a:ext>
            </a:extLst>
          </p:cNvPr>
          <p:cNvGrpSpPr/>
          <p:nvPr/>
        </p:nvGrpSpPr>
        <p:grpSpPr>
          <a:xfrm>
            <a:off x="3719850" y="2660503"/>
            <a:ext cx="180636" cy="1465490"/>
            <a:chOff x="3729321" y="844570"/>
            <a:chExt cx="180636" cy="1465490"/>
          </a:xfrm>
        </p:grpSpPr>
        <p:sp>
          <p:nvSpPr>
            <p:cNvPr id="47" name="Rectangle 46">
              <a:extLst>
                <a:ext uri="{FF2B5EF4-FFF2-40B4-BE49-F238E27FC236}">
                  <a16:creationId xmlns:a16="http://schemas.microsoft.com/office/drawing/2014/main" id="{5938A623-ABA3-2192-7EA1-8FC401E5A4BB}"/>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10875B5C-0079-385A-44BA-029B538AFF9F}"/>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229718F7-69D1-0AB1-5838-BAEA8C2CF6F9}"/>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DB8C5DFD-0051-6760-2551-50B1A424597C}"/>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FD9969B8-8D73-0650-9553-292646C8724F}"/>
              </a:ext>
            </a:extLst>
          </p:cNvPr>
          <p:cNvGrpSpPr/>
          <p:nvPr/>
        </p:nvGrpSpPr>
        <p:grpSpPr>
          <a:xfrm>
            <a:off x="6201289" y="844570"/>
            <a:ext cx="180636" cy="1465490"/>
            <a:chOff x="3729321" y="844570"/>
            <a:chExt cx="180636" cy="1465490"/>
          </a:xfrm>
        </p:grpSpPr>
        <p:sp>
          <p:nvSpPr>
            <p:cNvPr id="52" name="Rectangle 51">
              <a:extLst>
                <a:ext uri="{FF2B5EF4-FFF2-40B4-BE49-F238E27FC236}">
                  <a16:creationId xmlns:a16="http://schemas.microsoft.com/office/drawing/2014/main" id="{29FB6BD0-227E-9B46-FBE9-607F610C431F}"/>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1AB495A3-36B6-83DC-F3A4-1DDE2797EF3B}"/>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4" name="Rectangle 53">
              <a:extLst>
                <a:ext uri="{FF2B5EF4-FFF2-40B4-BE49-F238E27FC236}">
                  <a16:creationId xmlns:a16="http://schemas.microsoft.com/office/drawing/2014/main" id="{C5707522-4326-EA0A-F0F3-160F61F193F5}"/>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F2D4A259-B6A8-784A-8430-E2BA49B468BE}"/>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56" name="Group 55">
            <a:extLst>
              <a:ext uri="{FF2B5EF4-FFF2-40B4-BE49-F238E27FC236}">
                <a16:creationId xmlns:a16="http://schemas.microsoft.com/office/drawing/2014/main" id="{AE4413F2-DE6B-736F-3644-F554905F0925}"/>
              </a:ext>
            </a:extLst>
          </p:cNvPr>
          <p:cNvGrpSpPr/>
          <p:nvPr/>
        </p:nvGrpSpPr>
        <p:grpSpPr>
          <a:xfrm>
            <a:off x="9102693" y="844570"/>
            <a:ext cx="180636" cy="1465490"/>
            <a:chOff x="3729321" y="844570"/>
            <a:chExt cx="180636" cy="1465490"/>
          </a:xfrm>
        </p:grpSpPr>
        <p:sp>
          <p:nvSpPr>
            <p:cNvPr id="57" name="Rectangle 56">
              <a:extLst>
                <a:ext uri="{FF2B5EF4-FFF2-40B4-BE49-F238E27FC236}">
                  <a16:creationId xmlns:a16="http://schemas.microsoft.com/office/drawing/2014/main" id="{EA61A5BF-DE88-7CAF-D9EE-05128389F62A}"/>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E545D183-CF25-7203-48CA-031FAEE26531}"/>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1AA1918C-45E7-D485-153D-AF73596D0F19}"/>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ECA68AF9-2388-1F74-1C7D-B009C6E53A38}"/>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61" name="Group 60">
            <a:extLst>
              <a:ext uri="{FF2B5EF4-FFF2-40B4-BE49-F238E27FC236}">
                <a16:creationId xmlns:a16="http://schemas.microsoft.com/office/drawing/2014/main" id="{2B5B2CE7-E86F-C9F6-B013-DF576EA97B22}"/>
              </a:ext>
            </a:extLst>
          </p:cNvPr>
          <p:cNvGrpSpPr/>
          <p:nvPr/>
        </p:nvGrpSpPr>
        <p:grpSpPr>
          <a:xfrm>
            <a:off x="9154248" y="2743544"/>
            <a:ext cx="180636" cy="1465490"/>
            <a:chOff x="3729321" y="844570"/>
            <a:chExt cx="180636" cy="1465490"/>
          </a:xfrm>
        </p:grpSpPr>
        <p:sp>
          <p:nvSpPr>
            <p:cNvPr id="62" name="Rectangle 61">
              <a:extLst>
                <a:ext uri="{FF2B5EF4-FFF2-40B4-BE49-F238E27FC236}">
                  <a16:creationId xmlns:a16="http://schemas.microsoft.com/office/drawing/2014/main" id="{C54F09E6-DDFE-DD28-6630-62A984ED4350}"/>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7A54A6D7-F1D0-2FCE-A370-8C51A75561F8}"/>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 name="Rectangle 63">
              <a:extLst>
                <a:ext uri="{FF2B5EF4-FFF2-40B4-BE49-F238E27FC236}">
                  <a16:creationId xmlns:a16="http://schemas.microsoft.com/office/drawing/2014/main" id="{9334872A-45E5-FB04-84E9-1B53A344AD62}"/>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52F80CE5-E662-BD87-36B3-32804A76C26A}"/>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66" name="Group 65">
            <a:extLst>
              <a:ext uri="{FF2B5EF4-FFF2-40B4-BE49-F238E27FC236}">
                <a16:creationId xmlns:a16="http://schemas.microsoft.com/office/drawing/2014/main" id="{A31EC888-4BAF-220E-1CD2-F0F8B1C94551}"/>
              </a:ext>
            </a:extLst>
          </p:cNvPr>
          <p:cNvGrpSpPr/>
          <p:nvPr/>
        </p:nvGrpSpPr>
        <p:grpSpPr>
          <a:xfrm rot="5400000">
            <a:off x="4984741" y="1520318"/>
            <a:ext cx="180636" cy="1465490"/>
            <a:chOff x="3729321" y="844570"/>
            <a:chExt cx="180636" cy="1465490"/>
          </a:xfrm>
        </p:grpSpPr>
        <p:sp>
          <p:nvSpPr>
            <p:cNvPr id="67" name="Rectangle 66">
              <a:extLst>
                <a:ext uri="{FF2B5EF4-FFF2-40B4-BE49-F238E27FC236}">
                  <a16:creationId xmlns:a16="http://schemas.microsoft.com/office/drawing/2014/main" id="{9CC7936E-FF81-1B25-ECEC-460B770082FE}"/>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B3D7E453-306F-D10B-F4B0-BC0373513886}"/>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9" name="Rectangle 68">
              <a:extLst>
                <a:ext uri="{FF2B5EF4-FFF2-40B4-BE49-F238E27FC236}">
                  <a16:creationId xmlns:a16="http://schemas.microsoft.com/office/drawing/2014/main" id="{CEFB06D2-1A0E-1314-7A71-0D0ADDDEFD87}"/>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0" name="Rectangle 69">
              <a:extLst>
                <a:ext uri="{FF2B5EF4-FFF2-40B4-BE49-F238E27FC236}">
                  <a16:creationId xmlns:a16="http://schemas.microsoft.com/office/drawing/2014/main" id="{A9285066-4E94-4FC8-7BDD-4F05004E2805}"/>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83" name="Group 82">
            <a:extLst>
              <a:ext uri="{FF2B5EF4-FFF2-40B4-BE49-F238E27FC236}">
                <a16:creationId xmlns:a16="http://schemas.microsoft.com/office/drawing/2014/main" id="{773312FE-D798-36DA-F113-71AE3CC77500}"/>
              </a:ext>
            </a:extLst>
          </p:cNvPr>
          <p:cNvGrpSpPr/>
          <p:nvPr/>
        </p:nvGrpSpPr>
        <p:grpSpPr>
          <a:xfrm rot="5400000">
            <a:off x="7432596" y="1494273"/>
            <a:ext cx="180636" cy="1465490"/>
            <a:chOff x="3729321" y="844570"/>
            <a:chExt cx="180636" cy="1465490"/>
          </a:xfrm>
        </p:grpSpPr>
        <p:sp>
          <p:nvSpPr>
            <p:cNvPr id="84" name="Rectangle 83">
              <a:extLst>
                <a:ext uri="{FF2B5EF4-FFF2-40B4-BE49-F238E27FC236}">
                  <a16:creationId xmlns:a16="http://schemas.microsoft.com/office/drawing/2014/main" id="{8BEA0ACE-C19A-A447-498D-7A29B5A59012}"/>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5" name="Rectangle 84">
              <a:extLst>
                <a:ext uri="{FF2B5EF4-FFF2-40B4-BE49-F238E27FC236}">
                  <a16:creationId xmlns:a16="http://schemas.microsoft.com/office/drawing/2014/main" id="{62F1C5F8-47A9-AEFD-25EA-89AAE7B1BCBD}"/>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6" name="Rectangle 85">
              <a:extLst>
                <a:ext uri="{FF2B5EF4-FFF2-40B4-BE49-F238E27FC236}">
                  <a16:creationId xmlns:a16="http://schemas.microsoft.com/office/drawing/2014/main" id="{AAEA174C-990C-3CAD-4750-CF0F6E059680}"/>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7" name="Rectangle 86">
              <a:extLst>
                <a:ext uri="{FF2B5EF4-FFF2-40B4-BE49-F238E27FC236}">
                  <a16:creationId xmlns:a16="http://schemas.microsoft.com/office/drawing/2014/main" id="{8B15C0CE-F892-8A9E-E9AF-CFC8DC03A2E4}"/>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88" name="Group 87">
            <a:extLst>
              <a:ext uri="{FF2B5EF4-FFF2-40B4-BE49-F238E27FC236}">
                <a16:creationId xmlns:a16="http://schemas.microsoft.com/office/drawing/2014/main" id="{B91F5DCF-D218-1D4A-9341-0AF5EEBDF266}"/>
              </a:ext>
            </a:extLst>
          </p:cNvPr>
          <p:cNvGrpSpPr/>
          <p:nvPr/>
        </p:nvGrpSpPr>
        <p:grpSpPr>
          <a:xfrm rot="5400000">
            <a:off x="9320261" y="1474991"/>
            <a:ext cx="180636" cy="1465490"/>
            <a:chOff x="3729321" y="844570"/>
            <a:chExt cx="180636" cy="1465490"/>
          </a:xfrm>
        </p:grpSpPr>
        <p:sp>
          <p:nvSpPr>
            <p:cNvPr id="89" name="Rectangle 88">
              <a:extLst>
                <a:ext uri="{FF2B5EF4-FFF2-40B4-BE49-F238E27FC236}">
                  <a16:creationId xmlns:a16="http://schemas.microsoft.com/office/drawing/2014/main" id="{8D6FBBE2-7657-2E57-DF8E-7B951F7C89A3}"/>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9494BC43-D606-1774-A976-87577C9EE55F}"/>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1" name="Rectangle 90">
              <a:extLst>
                <a:ext uri="{FF2B5EF4-FFF2-40B4-BE49-F238E27FC236}">
                  <a16:creationId xmlns:a16="http://schemas.microsoft.com/office/drawing/2014/main" id="{82F7DE0B-F561-8ACE-11D6-0E73BC517F61}"/>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Rectangle 91">
              <a:extLst>
                <a:ext uri="{FF2B5EF4-FFF2-40B4-BE49-F238E27FC236}">
                  <a16:creationId xmlns:a16="http://schemas.microsoft.com/office/drawing/2014/main" id="{AF4E9692-5967-A7E6-C3C2-E37CB37475C4}"/>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pic>
        <p:nvPicPr>
          <p:cNvPr id="37" name="Picture 36" descr="A group of ghosts with eyes&#10;&#10;Description automatically generated">
            <a:extLst>
              <a:ext uri="{FF2B5EF4-FFF2-40B4-BE49-F238E27FC236}">
                <a16:creationId xmlns:a16="http://schemas.microsoft.com/office/drawing/2014/main" id="{163EDBA3-FCC5-027E-BCB1-044EA21B9A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073401" y="1819605"/>
            <a:ext cx="839320" cy="989420"/>
          </a:xfrm>
          <a:prstGeom prst="rect">
            <a:avLst/>
          </a:prstGeom>
        </p:spPr>
      </p:pic>
      <p:grpSp>
        <p:nvGrpSpPr>
          <p:cNvPr id="93" name="Group 92">
            <a:extLst>
              <a:ext uri="{FF2B5EF4-FFF2-40B4-BE49-F238E27FC236}">
                <a16:creationId xmlns:a16="http://schemas.microsoft.com/office/drawing/2014/main" id="{21C3C2C8-6CDD-0918-EC1E-226AA3B4AFD3}"/>
              </a:ext>
            </a:extLst>
          </p:cNvPr>
          <p:cNvGrpSpPr/>
          <p:nvPr/>
        </p:nvGrpSpPr>
        <p:grpSpPr>
          <a:xfrm rot="5400000">
            <a:off x="10461516" y="1694698"/>
            <a:ext cx="172614" cy="1024333"/>
            <a:chOff x="3737343" y="1285727"/>
            <a:chExt cx="172614" cy="1024333"/>
          </a:xfrm>
        </p:grpSpPr>
        <p:sp>
          <p:nvSpPr>
            <p:cNvPr id="95" name="Rectangle 94">
              <a:extLst>
                <a:ext uri="{FF2B5EF4-FFF2-40B4-BE49-F238E27FC236}">
                  <a16:creationId xmlns:a16="http://schemas.microsoft.com/office/drawing/2014/main" id="{686A8796-AE56-1BB1-0D1A-2626244DB848}"/>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6" name="Rectangle 95">
              <a:extLst>
                <a:ext uri="{FF2B5EF4-FFF2-40B4-BE49-F238E27FC236}">
                  <a16:creationId xmlns:a16="http://schemas.microsoft.com/office/drawing/2014/main" id="{B4FDE25A-2F67-D298-C72B-887677C1645A}"/>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7" name="Rectangle 96">
              <a:extLst>
                <a:ext uri="{FF2B5EF4-FFF2-40B4-BE49-F238E27FC236}">
                  <a16:creationId xmlns:a16="http://schemas.microsoft.com/office/drawing/2014/main" id="{BB744D3C-D76C-3277-DEAE-9A825B6AD0EC}"/>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13" name="Rounded Rectangle 112">
            <a:extLst>
              <a:ext uri="{FF2B5EF4-FFF2-40B4-BE49-F238E27FC236}">
                <a16:creationId xmlns:a16="http://schemas.microsoft.com/office/drawing/2014/main" id="{DA83E5A2-2E01-6EA4-285B-7AC91CD433F2}"/>
              </a:ext>
            </a:extLst>
          </p:cNvPr>
          <p:cNvSpPr/>
          <p:nvPr/>
        </p:nvSpPr>
        <p:spPr>
          <a:xfrm>
            <a:off x="9912722" y="2806722"/>
            <a:ext cx="2102814" cy="425824"/>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5" name="Rectangle 114">
            <a:extLst>
              <a:ext uri="{FF2B5EF4-FFF2-40B4-BE49-F238E27FC236}">
                <a16:creationId xmlns:a16="http://schemas.microsoft.com/office/drawing/2014/main" id="{FDE7ED29-8AF9-E6A1-3D1C-38D48D64C430}"/>
              </a:ext>
            </a:extLst>
          </p:cNvPr>
          <p:cNvSpPr/>
          <p:nvPr/>
        </p:nvSpPr>
        <p:spPr>
          <a:xfrm rot="10800000">
            <a:off x="216802" y="3293395"/>
            <a:ext cx="1116106" cy="90724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6" name="Rectangle 115">
            <a:extLst>
              <a:ext uri="{FF2B5EF4-FFF2-40B4-BE49-F238E27FC236}">
                <a16:creationId xmlns:a16="http://schemas.microsoft.com/office/drawing/2014/main" id="{B4CD6ABD-5DEB-0AD8-6DB2-C3A7316E9EC1}"/>
              </a:ext>
            </a:extLst>
          </p:cNvPr>
          <p:cNvSpPr/>
          <p:nvPr/>
        </p:nvSpPr>
        <p:spPr>
          <a:xfrm rot="10800000">
            <a:off x="11975198" y="3265722"/>
            <a:ext cx="216802" cy="90724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7" name="Rectangle 116">
            <a:extLst>
              <a:ext uri="{FF2B5EF4-FFF2-40B4-BE49-F238E27FC236}">
                <a16:creationId xmlns:a16="http://schemas.microsoft.com/office/drawing/2014/main" id="{36FEB511-6EEC-BC61-2724-AD8C390C7CBE}"/>
              </a:ext>
            </a:extLst>
          </p:cNvPr>
          <p:cNvSpPr/>
          <p:nvPr/>
        </p:nvSpPr>
        <p:spPr>
          <a:xfrm rot="10800000">
            <a:off x="11002207" y="2852981"/>
            <a:ext cx="1116106" cy="363164"/>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8" name="Rounded Rectangle 117">
            <a:extLst>
              <a:ext uri="{FF2B5EF4-FFF2-40B4-BE49-F238E27FC236}">
                <a16:creationId xmlns:a16="http://schemas.microsoft.com/office/drawing/2014/main" id="{60D75A31-34A9-25D8-A8AF-036263E808C0}"/>
              </a:ext>
            </a:extLst>
          </p:cNvPr>
          <p:cNvSpPr/>
          <p:nvPr/>
        </p:nvSpPr>
        <p:spPr>
          <a:xfrm>
            <a:off x="9948103" y="3872398"/>
            <a:ext cx="2204149" cy="633489"/>
          </a:xfrm>
          <a:prstGeom prst="roundRect">
            <a:avLst>
              <a:gd name="adj" fmla="val 8957"/>
            </a:avLst>
          </a:prstGeom>
          <a:noFill/>
          <a:ln w="98425" cmpd="dbl">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9" name="Rectangle 118">
            <a:extLst>
              <a:ext uri="{FF2B5EF4-FFF2-40B4-BE49-F238E27FC236}">
                <a16:creationId xmlns:a16="http://schemas.microsoft.com/office/drawing/2014/main" id="{8E721E26-CB8B-C9DF-88FF-1BC68C90586D}"/>
              </a:ext>
            </a:extLst>
          </p:cNvPr>
          <p:cNvSpPr/>
          <p:nvPr/>
        </p:nvSpPr>
        <p:spPr>
          <a:xfrm rot="10800000">
            <a:off x="11464210" y="3945145"/>
            <a:ext cx="802340" cy="487994"/>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20" name="Group 119">
            <a:extLst>
              <a:ext uri="{FF2B5EF4-FFF2-40B4-BE49-F238E27FC236}">
                <a16:creationId xmlns:a16="http://schemas.microsoft.com/office/drawing/2014/main" id="{449AE02D-040C-249F-11D4-B26A80692EB0}"/>
              </a:ext>
            </a:extLst>
          </p:cNvPr>
          <p:cNvGrpSpPr/>
          <p:nvPr/>
        </p:nvGrpSpPr>
        <p:grpSpPr>
          <a:xfrm>
            <a:off x="9130653" y="4582908"/>
            <a:ext cx="335110" cy="1593303"/>
            <a:chOff x="3681197" y="844570"/>
            <a:chExt cx="335110" cy="1593303"/>
          </a:xfrm>
        </p:grpSpPr>
        <p:sp>
          <p:nvSpPr>
            <p:cNvPr id="121" name="Rectangle 120">
              <a:extLst>
                <a:ext uri="{FF2B5EF4-FFF2-40B4-BE49-F238E27FC236}">
                  <a16:creationId xmlns:a16="http://schemas.microsoft.com/office/drawing/2014/main" id="{D2396F46-D115-3621-1B01-BDA8EF1A3C38}"/>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2" name="Rectangle 121">
              <a:extLst>
                <a:ext uri="{FF2B5EF4-FFF2-40B4-BE49-F238E27FC236}">
                  <a16:creationId xmlns:a16="http://schemas.microsoft.com/office/drawing/2014/main" id="{4875DFEE-D182-4518-6689-7389A3903318}"/>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3" name="Rectangle 122">
              <a:extLst>
                <a:ext uri="{FF2B5EF4-FFF2-40B4-BE49-F238E27FC236}">
                  <a16:creationId xmlns:a16="http://schemas.microsoft.com/office/drawing/2014/main" id="{D1A78EFA-3FB0-67EC-F554-01921D6E02A6}"/>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4" name="Rectangle 123">
              <a:extLst>
                <a:ext uri="{FF2B5EF4-FFF2-40B4-BE49-F238E27FC236}">
                  <a16:creationId xmlns:a16="http://schemas.microsoft.com/office/drawing/2014/main" id="{ED7C7FB0-AAE7-8818-F5AE-D7CBDCEB86D4}"/>
                </a:ext>
              </a:extLst>
            </p:cNvPr>
            <p:cNvSpPr/>
            <p:nvPr/>
          </p:nvSpPr>
          <p:spPr>
            <a:xfrm>
              <a:off x="3681197" y="2085273"/>
              <a:ext cx="335110" cy="352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26" name="Group 125">
            <a:extLst>
              <a:ext uri="{FF2B5EF4-FFF2-40B4-BE49-F238E27FC236}">
                <a16:creationId xmlns:a16="http://schemas.microsoft.com/office/drawing/2014/main" id="{A342ABEC-76E5-C009-AD50-5DD6F3E0AA75}"/>
              </a:ext>
            </a:extLst>
          </p:cNvPr>
          <p:cNvGrpSpPr/>
          <p:nvPr/>
        </p:nvGrpSpPr>
        <p:grpSpPr>
          <a:xfrm rot="5400000">
            <a:off x="1385198" y="-135121"/>
            <a:ext cx="180636" cy="1465490"/>
            <a:chOff x="3729321" y="844570"/>
            <a:chExt cx="180636" cy="1465490"/>
          </a:xfrm>
        </p:grpSpPr>
        <p:sp>
          <p:nvSpPr>
            <p:cNvPr id="127" name="Rectangle 126">
              <a:extLst>
                <a:ext uri="{FF2B5EF4-FFF2-40B4-BE49-F238E27FC236}">
                  <a16:creationId xmlns:a16="http://schemas.microsoft.com/office/drawing/2014/main" id="{3BBBD2BF-0F6A-BA52-5181-9CB581CDE723}"/>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8" name="Rectangle 127">
              <a:extLst>
                <a:ext uri="{FF2B5EF4-FFF2-40B4-BE49-F238E27FC236}">
                  <a16:creationId xmlns:a16="http://schemas.microsoft.com/office/drawing/2014/main" id="{48F9C29F-D243-3F85-6B83-CC37B3D00D54}"/>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9" name="Rectangle 128">
              <a:extLst>
                <a:ext uri="{FF2B5EF4-FFF2-40B4-BE49-F238E27FC236}">
                  <a16:creationId xmlns:a16="http://schemas.microsoft.com/office/drawing/2014/main" id="{51E53990-18ED-4D5E-BA4D-FFBAE73FA553}"/>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0" name="Rectangle 129">
              <a:extLst>
                <a:ext uri="{FF2B5EF4-FFF2-40B4-BE49-F238E27FC236}">
                  <a16:creationId xmlns:a16="http://schemas.microsoft.com/office/drawing/2014/main" id="{F1A95425-1316-FBEE-B7B3-39F7DB3AEEAA}"/>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31" name="Group 130">
            <a:extLst>
              <a:ext uri="{FF2B5EF4-FFF2-40B4-BE49-F238E27FC236}">
                <a16:creationId xmlns:a16="http://schemas.microsoft.com/office/drawing/2014/main" id="{DF82D615-FF1D-2AF7-DF66-C7D035801175}"/>
              </a:ext>
            </a:extLst>
          </p:cNvPr>
          <p:cNvGrpSpPr/>
          <p:nvPr/>
        </p:nvGrpSpPr>
        <p:grpSpPr>
          <a:xfrm>
            <a:off x="726865" y="897189"/>
            <a:ext cx="180636" cy="1465490"/>
            <a:chOff x="3729321" y="844570"/>
            <a:chExt cx="180636" cy="1465490"/>
          </a:xfrm>
        </p:grpSpPr>
        <p:sp>
          <p:nvSpPr>
            <p:cNvPr id="132" name="Rectangle 131">
              <a:extLst>
                <a:ext uri="{FF2B5EF4-FFF2-40B4-BE49-F238E27FC236}">
                  <a16:creationId xmlns:a16="http://schemas.microsoft.com/office/drawing/2014/main" id="{D8A40155-A248-40B2-6845-F27785B77C3B}"/>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3" name="Rectangle 132">
              <a:extLst>
                <a:ext uri="{FF2B5EF4-FFF2-40B4-BE49-F238E27FC236}">
                  <a16:creationId xmlns:a16="http://schemas.microsoft.com/office/drawing/2014/main" id="{1C9A6B4B-9376-5622-DAFA-5A920135C991}"/>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4" name="Rectangle 133">
              <a:extLst>
                <a:ext uri="{FF2B5EF4-FFF2-40B4-BE49-F238E27FC236}">
                  <a16:creationId xmlns:a16="http://schemas.microsoft.com/office/drawing/2014/main" id="{8CE7B7D1-D9EE-395C-1F53-15172BB36788}"/>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5" name="Rectangle 134">
              <a:extLst>
                <a:ext uri="{FF2B5EF4-FFF2-40B4-BE49-F238E27FC236}">
                  <a16:creationId xmlns:a16="http://schemas.microsoft.com/office/drawing/2014/main" id="{D4B39BD9-DC1B-2DB7-681F-CE947FA9B067}"/>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36" name="Group 135">
            <a:extLst>
              <a:ext uri="{FF2B5EF4-FFF2-40B4-BE49-F238E27FC236}">
                <a16:creationId xmlns:a16="http://schemas.microsoft.com/office/drawing/2014/main" id="{6D87C61B-77A2-B9E0-2663-20A529A6A4C8}"/>
              </a:ext>
            </a:extLst>
          </p:cNvPr>
          <p:cNvGrpSpPr/>
          <p:nvPr/>
        </p:nvGrpSpPr>
        <p:grpSpPr>
          <a:xfrm rot="5400000">
            <a:off x="3181484" y="-143458"/>
            <a:ext cx="180636" cy="1465490"/>
            <a:chOff x="3729321" y="844570"/>
            <a:chExt cx="180636" cy="1465490"/>
          </a:xfrm>
        </p:grpSpPr>
        <p:sp>
          <p:nvSpPr>
            <p:cNvPr id="137" name="Rectangle 136">
              <a:extLst>
                <a:ext uri="{FF2B5EF4-FFF2-40B4-BE49-F238E27FC236}">
                  <a16:creationId xmlns:a16="http://schemas.microsoft.com/office/drawing/2014/main" id="{1A5D636C-93A3-7329-E3F1-09DE08B3B75C}"/>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8" name="Rectangle 137">
              <a:extLst>
                <a:ext uri="{FF2B5EF4-FFF2-40B4-BE49-F238E27FC236}">
                  <a16:creationId xmlns:a16="http://schemas.microsoft.com/office/drawing/2014/main" id="{2CAE6129-D451-7FF7-98F2-F12B6BFE91DD}"/>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9" name="Rectangle 138">
              <a:extLst>
                <a:ext uri="{FF2B5EF4-FFF2-40B4-BE49-F238E27FC236}">
                  <a16:creationId xmlns:a16="http://schemas.microsoft.com/office/drawing/2014/main" id="{D400A9A5-7D4B-5A99-F2E3-1E7D8129D6E7}"/>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0" name="Rectangle 139">
              <a:extLst>
                <a:ext uri="{FF2B5EF4-FFF2-40B4-BE49-F238E27FC236}">
                  <a16:creationId xmlns:a16="http://schemas.microsoft.com/office/drawing/2014/main" id="{EA24B3C0-4545-BF9D-A882-3D31A4535306}"/>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41" name="Group 140">
            <a:extLst>
              <a:ext uri="{FF2B5EF4-FFF2-40B4-BE49-F238E27FC236}">
                <a16:creationId xmlns:a16="http://schemas.microsoft.com/office/drawing/2014/main" id="{167BF2EB-7F1C-0B14-88C2-8003CDE24C68}"/>
              </a:ext>
            </a:extLst>
          </p:cNvPr>
          <p:cNvGrpSpPr/>
          <p:nvPr/>
        </p:nvGrpSpPr>
        <p:grpSpPr>
          <a:xfrm rot="5400000">
            <a:off x="4901700" y="-169548"/>
            <a:ext cx="180636" cy="1465490"/>
            <a:chOff x="3729321" y="844570"/>
            <a:chExt cx="180636" cy="1465490"/>
          </a:xfrm>
        </p:grpSpPr>
        <p:sp>
          <p:nvSpPr>
            <p:cNvPr id="142" name="Rectangle 141">
              <a:extLst>
                <a:ext uri="{FF2B5EF4-FFF2-40B4-BE49-F238E27FC236}">
                  <a16:creationId xmlns:a16="http://schemas.microsoft.com/office/drawing/2014/main" id="{8CB25237-AC2F-55D4-DD5E-7EECD587BBA4}"/>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3" name="Rectangle 142">
              <a:extLst>
                <a:ext uri="{FF2B5EF4-FFF2-40B4-BE49-F238E27FC236}">
                  <a16:creationId xmlns:a16="http://schemas.microsoft.com/office/drawing/2014/main" id="{05B966DD-77F2-74F1-840E-D629D25D487E}"/>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4" name="Rectangle 143">
              <a:extLst>
                <a:ext uri="{FF2B5EF4-FFF2-40B4-BE49-F238E27FC236}">
                  <a16:creationId xmlns:a16="http://schemas.microsoft.com/office/drawing/2014/main" id="{4842BFDD-75F6-D08E-CB49-73971799B1F8}"/>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5" name="Rectangle 144">
              <a:extLst>
                <a:ext uri="{FF2B5EF4-FFF2-40B4-BE49-F238E27FC236}">
                  <a16:creationId xmlns:a16="http://schemas.microsoft.com/office/drawing/2014/main" id="{161D876C-120C-B3AB-125E-973D6C1CA3FC}"/>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46" name="Group 145">
            <a:extLst>
              <a:ext uri="{FF2B5EF4-FFF2-40B4-BE49-F238E27FC236}">
                <a16:creationId xmlns:a16="http://schemas.microsoft.com/office/drawing/2014/main" id="{2937DA8A-3224-8C43-EC17-87EF05BBF6DB}"/>
              </a:ext>
            </a:extLst>
          </p:cNvPr>
          <p:cNvGrpSpPr/>
          <p:nvPr/>
        </p:nvGrpSpPr>
        <p:grpSpPr>
          <a:xfrm rot="5400000">
            <a:off x="6668507" y="-208328"/>
            <a:ext cx="180636" cy="1465490"/>
            <a:chOff x="3729321" y="844570"/>
            <a:chExt cx="180636" cy="1465490"/>
          </a:xfrm>
        </p:grpSpPr>
        <p:sp>
          <p:nvSpPr>
            <p:cNvPr id="147" name="Rectangle 146">
              <a:extLst>
                <a:ext uri="{FF2B5EF4-FFF2-40B4-BE49-F238E27FC236}">
                  <a16:creationId xmlns:a16="http://schemas.microsoft.com/office/drawing/2014/main" id="{597962FB-6B5A-8A80-81DE-7ADAEDC1C45A}"/>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8" name="Rectangle 147">
              <a:extLst>
                <a:ext uri="{FF2B5EF4-FFF2-40B4-BE49-F238E27FC236}">
                  <a16:creationId xmlns:a16="http://schemas.microsoft.com/office/drawing/2014/main" id="{3689A008-21F2-D19C-D745-4A1B67309892}"/>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9" name="Rectangle 148">
              <a:extLst>
                <a:ext uri="{FF2B5EF4-FFF2-40B4-BE49-F238E27FC236}">
                  <a16:creationId xmlns:a16="http://schemas.microsoft.com/office/drawing/2014/main" id="{9809B03C-5528-9A65-1AF4-B4F4481B5946}"/>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0" name="Rectangle 149">
              <a:extLst>
                <a:ext uri="{FF2B5EF4-FFF2-40B4-BE49-F238E27FC236}">
                  <a16:creationId xmlns:a16="http://schemas.microsoft.com/office/drawing/2014/main" id="{445E6363-B7F7-AA75-FCCF-86FFE3B93D5E}"/>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51" name="Group 150">
            <a:extLst>
              <a:ext uri="{FF2B5EF4-FFF2-40B4-BE49-F238E27FC236}">
                <a16:creationId xmlns:a16="http://schemas.microsoft.com/office/drawing/2014/main" id="{1615D165-F9CF-8327-9AFD-B4E12D9102B4}"/>
              </a:ext>
            </a:extLst>
          </p:cNvPr>
          <p:cNvGrpSpPr/>
          <p:nvPr/>
        </p:nvGrpSpPr>
        <p:grpSpPr>
          <a:xfrm rot="5400000">
            <a:off x="8432709" y="-216665"/>
            <a:ext cx="180636" cy="1465490"/>
            <a:chOff x="3729321" y="844570"/>
            <a:chExt cx="180636" cy="1465490"/>
          </a:xfrm>
        </p:grpSpPr>
        <p:sp>
          <p:nvSpPr>
            <p:cNvPr id="152" name="Rectangle 151">
              <a:extLst>
                <a:ext uri="{FF2B5EF4-FFF2-40B4-BE49-F238E27FC236}">
                  <a16:creationId xmlns:a16="http://schemas.microsoft.com/office/drawing/2014/main" id="{4338F9B0-9D41-6C73-D593-80B679528BF9}"/>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3" name="Rectangle 152">
              <a:extLst>
                <a:ext uri="{FF2B5EF4-FFF2-40B4-BE49-F238E27FC236}">
                  <a16:creationId xmlns:a16="http://schemas.microsoft.com/office/drawing/2014/main" id="{59BB9A7F-068E-82BF-50F7-96DF58B1DC5E}"/>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4" name="Rectangle 153">
              <a:extLst>
                <a:ext uri="{FF2B5EF4-FFF2-40B4-BE49-F238E27FC236}">
                  <a16:creationId xmlns:a16="http://schemas.microsoft.com/office/drawing/2014/main" id="{4BF2CD06-B1EE-70D8-B671-D5D58CC08E4F}"/>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5" name="Rectangle 154">
              <a:extLst>
                <a:ext uri="{FF2B5EF4-FFF2-40B4-BE49-F238E27FC236}">
                  <a16:creationId xmlns:a16="http://schemas.microsoft.com/office/drawing/2014/main" id="{57CC08F2-784C-7916-7F8B-10F01FDD04EC}"/>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56" name="Group 155">
            <a:extLst>
              <a:ext uri="{FF2B5EF4-FFF2-40B4-BE49-F238E27FC236}">
                <a16:creationId xmlns:a16="http://schemas.microsoft.com/office/drawing/2014/main" id="{15559EA8-93BD-D17F-3F5F-4FDAD17BD170}"/>
              </a:ext>
            </a:extLst>
          </p:cNvPr>
          <p:cNvGrpSpPr/>
          <p:nvPr/>
        </p:nvGrpSpPr>
        <p:grpSpPr>
          <a:xfrm rot="5400000">
            <a:off x="10172358" y="-225754"/>
            <a:ext cx="180636" cy="1465490"/>
            <a:chOff x="3729321" y="844570"/>
            <a:chExt cx="180636" cy="1465490"/>
          </a:xfrm>
        </p:grpSpPr>
        <p:sp>
          <p:nvSpPr>
            <p:cNvPr id="157" name="Rectangle 156">
              <a:extLst>
                <a:ext uri="{FF2B5EF4-FFF2-40B4-BE49-F238E27FC236}">
                  <a16:creationId xmlns:a16="http://schemas.microsoft.com/office/drawing/2014/main" id="{D10D5B93-9429-FF5C-2C49-A450CF63D342}"/>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8" name="Rectangle 157">
              <a:extLst>
                <a:ext uri="{FF2B5EF4-FFF2-40B4-BE49-F238E27FC236}">
                  <a16:creationId xmlns:a16="http://schemas.microsoft.com/office/drawing/2014/main" id="{086A8F41-AB37-0D3D-3256-85315878E91F}"/>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9" name="Rectangle 158">
              <a:extLst>
                <a:ext uri="{FF2B5EF4-FFF2-40B4-BE49-F238E27FC236}">
                  <a16:creationId xmlns:a16="http://schemas.microsoft.com/office/drawing/2014/main" id="{6511D495-CF1E-3008-6D1A-496A31625B46}"/>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0" name="Rectangle 159">
              <a:extLst>
                <a:ext uri="{FF2B5EF4-FFF2-40B4-BE49-F238E27FC236}">
                  <a16:creationId xmlns:a16="http://schemas.microsoft.com/office/drawing/2014/main" id="{B2A3EDA6-8B51-953D-5D44-C64134FC5E22}"/>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61" name="Group 160">
            <a:extLst>
              <a:ext uri="{FF2B5EF4-FFF2-40B4-BE49-F238E27FC236}">
                <a16:creationId xmlns:a16="http://schemas.microsoft.com/office/drawing/2014/main" id="{F863A899-0D46-202F-2D1E-C9F6E55FD74D}"/>
              </a:ext>
            </a:extLst>
          </p:cNvPr>
          <p:cNvGrpSpPr/>
          <p:nvPr/>
        </p:nvGrpSpPr>
        <p:grpSpPr>
          <a:xfrm>
            <a:off x="11308671" y="432770"/>
            <a:ext cx="180636" cy="1465490"/>
            <a:chOff x="3729321" y="844570"/>
            <a:chExt cx="180636" cy="1465490"/>
          </a:xfrm>
        </p:grpSpPr>
        <p:sp>
          <p:nvSpPr>
            <p:cNvPr id="162" name="Rectangle 161">
              <a:extLst>
                <a:ext uri="{FF2B5EF4-FFF2-40B4-BE49-F238E27FC236}">
                  <a16:creationId xmlns:a16="http://schemas.microsoft.com/office/drawing/2014/main" id="{3BB7F991-3E54-FC77-C730-0B626A9384C1}"/>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3" name="Rectangle 162">
              <a:extLst>
                <a:ext uri="{FF2B5EF4-FFF2-40B4-BE49-F238E27FC236}">
                  <a16:creationId xmlns:a16="http://schemas.microsoft.com/office/drawing/2014/main" id="{908481B4-B733-61D5-07DD-7A7594176CFB}"/>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4" name="Rectangle 163">
              <a:extLst>
                <a:ext uri="{FF2B5EF4-FFF2-40B4-BE49-F238E27FC236}">
                  <a16:creationId xmlns:a16="http://schemas.microsoft.com/office/drawing/2014/main" id="{713DBD02-E699-C535-4C23-0D7B144AD9FA}"/>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5" name="Rectangle 164">
              <a:extLst>
                <a:ext uri="{FF2B5EF4-FFF2-40B4-BE49-F238E27FC236}">
                  <a16:creationId xmlns:a16="http://schemas.microsoft.com/office/drawing/2014/main" id="{3A6EBA50-2EFE-7FB9-7559-DD2017896440}"/>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66" name="Rectangle 165">
            <a:extLst>
              <a:ext uri="{FF2B5EF4-FFF2-40B4-BE49-F238E27FC236}">
                <a16:creationId xmlns:a16="http://schemas.microsoft.com/office/drawing/2014/main" id="{E756E236-541C-2A7E-9A69-4A93E1F08DE0}"/>
              </a:ext>
            </a:extLst>
          </p:cNvPr>
          <p:cNvSpPr/>
          <p:nvPr/>
        </p:nvSpPr>
        <p:spPr>
          <a:xfrm>
            <a:off x="11332737" y="2109165"/>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0" name="TextBox 169">
            <a:extLst>
              <a:ext uri="{FF2B5EF4-FFF2-40B4-BE49-F238E27FC236}">
                <a16:creationId xmlns:a16="http://schemas.microsoft.com/office/drawing/2014/main" id="{81499DD1-9AD3-3270-F0C6-F8E917D23DD7}"/>
              </a:ext>
            </a:extLst>
          </p:cNvPr>
          <p:cNvSpPr txBox="1"/>
          <p:nvPr/>
        </p:nvSpPr>
        <p:spPr>
          <a:xfrm>
            <a:off x="535428" y="3714486"/>
            <a:ext cx="4282131" cy="24314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FFE95F"/>
                </a:solidFill>
                <a:effectLst/>
                <a:uLnTx/>
                <a:uFillTx/>
                <a:latin typeface="American Typewriter" panose="02090604020004020304" pitchFamily="18" charset="77"/>
                <a:ea typeface="+mn-ea"/>
                <a:cs typeface="+mn-cs"/>
              </a:rPr>
              <a:t>THE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00D9FF"/>
                </a:solidFill>
                <a:effectLst/>
                <a:uLnTx/>
                <a:uFillTx/>
                <a:latin typeface="American Typewriter" panose="02090604020004020304" pitchFamily="18" charset="77"/>
                <a:ea typeface="+mn-ea"/>
                <a:cs typeface="+mn-cs"/>
              </a:rPr>
              <a:t>SUCCESS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FFE95F"/>
                </a:solidFill>
                <a:effectLst/>
                <a:uLnTx/>
                <a:uFillTx/>
                <a:latin typeface="American Typewriter" panose="02090604020004020304" pitchFamily="18" charset="77"/>
                <a:ea typeface="+mn-ea"/>
                <a:cs typeface="+mn-cs"/>
              </a:rPr>
              <a:t>MOTIVATION</a:t>
            </a:r>
            <a:endParaRPr kumimoji="0" lang="en-US" sz="4400" b="0" i="0" u="none" strike="noStrike" kern="1200" cap="none" spc="0" normalizeH="0" baseline="0" noProof="0" dirty="0">
              <a:ln>
                <a:noFill/>
              </a:ln>
              <a:solidFill>
                <a:srgbClr val="FFE95F"/>
              </a:solidFill>
              <a:effectLst/>
              <a:uLnTx/>
              <a:uFillTx/>
              <a:latin typeface="American Typewriter" panose="02090604020004020304" pitchFamily="18" charset="77"/>
              <a:ea typeface="+mn-ea"/>
              <a:cs typeface="+mn-cs"/>
            </a:endParaRPr>
          </a:p>
        </p:txBody>
      </p:sp>
      <p:grpSp>
        <p:nvGrpSpPr>
          <p:cNvPr id="173" name="Group 172">
            <a:extLst>
              <a:ext uri="{FF2B5EF4-FFF2-40B4-BE49-F238E27FC236}">
                <a16:creationId xmlns:a16="http://schemas.microsoft.com/office/drawing/2014/main" id="{51B2B610-64E4-A8C2-CF8B-ADB3F757387B}"/>
              </a:ext>
            </a:extLst>
          </p:cNvPr>
          <p:cNvGrpSpPr/>
          <p:nvPr/>
        </p:nvGrpSpPr>
        <p:grpSpPr>
          <a:xfrm rot="10800000">
            <a:off x="159447" y="2771622"/>
            <a:ext cx="3143081" cy="633489"/>
            <a:chOff x="10086408" y="4024798"/>
            <a:chExt cx="1899072" cy="633489"/>
          </a:xfrm>
        </p:grpSpPr>
        <p:sp>
          <p:nvSpPr>
            <p:cNvPr id="171" name="Rounded Rectangle 170">
              <a:extLst>
                <a:ext uri="{FF2B5EF4-FFF2-40B4-BE49-F238E27FC236}">
                  <a16:creationId xmlns:a16="http://schemas.microsoft.com/office/drawing/2014/main" id="{DDE9BE5F-64CD-FF5A-B80D-ADF26425E829}"/>
                </a:ext>
              </a:extLst>
            </p:cNvPr>
            <p:cNvSpPr/>
            <p:nvPr/>
          </p:nvSpPr>
          <p:spPr>
            <a:xfrm>
              <a:off x="10086408" y="4024798"/>
              <a:ext cx="1776730" cy="633489"/>
            </a:xfrm>
            <a:prstGeom prst="roundRect">
              <a:avLst>
                <a:gd name="adj" fmla="val 8957"/>
              </a:avLst>
            </a:prstGeom>
            <a:noFill/>
            <a:ln w="98425" cmpd="dbl">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2" name="Rectangle 171">
              <a:extLst>
                <a:ext uri="{FF2B5EF4-FFF2-40B4-BE49-F238E27FC236}">
                  <a16:creationId xmlns:a16="http://schemas.microsoft.com/office/drawing/2014/main" id="{9207728A-FF18-7604-6FFE-4DE7FEF279CC}"/>
                </a:ext>
              </a:extLst>
            </p:cNvPr>
            <p:cNvSpPr/>
            <p:nvPr/>
          </p:nvSpPr>
          <p:spPr>
            <a:xfrm rot="10800000">
              <a:off x="11182209" y="4079125"/>
              <a:ext cx="803271" cy="521178"/>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76" name="Rectangle 175">
            <a:extLst>
              <a:ext uri="{FF2B5EF4-FFF2-40B4-BE49-F238E27FC236}">
                <a16:creationId xmlns:a16="http://schemas.microsoft.com/office/drawing/2014/main" id="{0CC3CBB3-729F-10C8-F77F-8162CE90356C}"/>
              </a:ext>
            </a:extLst>
          </p:cNvPr>
          <p:cNvSpPr/>
          <p:nvPr/>
        </p:nvSpPr>
        <p:spPr>
          <a:xfrm>
            <a:off x="9011222" y="330691"/>
            <a:ext cx="335110" cy="352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77" name="Rectangle 176">
            <a:extLst>
              <a:ext uri="{FF2B5EF4-FFF2-40B4-BE49-F238E27FC236}">
                <a16:creationId xmlns:a16="http://schemas.microsoft.com/office/drawing/2014/main" id="{04FE349C-4B02-EB9E-9C71-2FB4CFAF3F2B}"/>
              </a:ext>
            </a:extLst>
          </p:cNvPr>
          <p:cNvSpPr/>
          <p:nvPr/>
        </p:nvSpPr>
        <p:spPr>
          <a:xfrm>
            <a:off x="3693264" y="338713"/>
            <a:ext cx="335110" cy="352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78" name="Rectangle 177">
            <a:extLst>
              <a:ext uri="{FF2B5EF4-FFF2-40B4-BE49-F238E27FC236}">
                <a16:creationId xmlns:a16="http://schemas.microsoft.com/office/drawing/2014/main" id="{AC84F2E6-3C95-B682-AF75-B7E56EDE9F77}"/>
              </a:ext>
            </a:extLst>
          </p:cNvPr>
          <p:cNvSpPr/>
          <p:nvPr/>
        </p:nvSpPr>
        <p:spPr>
          <a:xfrm>
            <a:off x="5850192" y="4349769"/>
            <a:ext cx="1329463" cy="23313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9" name="Rounded Rectangle 178">
            <a:extLst>
              <a:ext uri="{FF2B5EF4-FFF2-40B4-BE49-F238E27FC236}">
                <a16:creationId xmlns:a16="http://schemas.microsoft.com/office/drawing/2014/main" id="{9DF95DB7-3402-E397-59C9-FB9866140D94}"/>
              </a:ext>
            </a:extLst>
          </p:cNvPr>
          <p:cNvSpPr/>
          <p:nvPr/>
        </p:nvSpPr>
        <p:spPr>
          <a:xfrm>
            <a:off x="5913785" y="4429979"/>
            <a:ext cx="1201701" cy="136887"/>
          </a:xfrm>
          <a:prstGeom prst="roundRect">
            <a:avLst/>
          </a:prstGeom>
          <a:solidFill>
            <a:srgbClr val="EF8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80" name="Group 179">
            <a:extLst>
              <a:ext uri="{FF2B5EF4-FFF2-40B4-BE49-F238E27FC236}">
                <a16:creationId xmlns:a16="http://schemas.microsoft.com/office/drawing/2014/main" id="{1B4FFDA7-B08D-251B-9453-6BAF4D6B21C6}"/>
              </a:ext>
            </a:extLst>
          </p:cNvPr>
          <p:cNvGrpSpPr/>
          <p:nvPr/>
        </p:nvGrpSpPr>
        <p:grpSpPr>
          <a:xfrm rot="5400000">
            <a:off x="10265085" y="4115162"/>
            <a:ext cx="180636" cy="1465490"/>
            <a:chOff x="3729321" y="844570"/>
            <a:chExt cx="180636" cy="1465490"/>
          </a:xfrm>
        </p:grpSpPr>
        <p:sp>
          <p:nvSpPr>
            <p:cNvPr id="181" name="Rectangle 180">
              <a:extLst>
                <a:ext uri="{FF2B5EF4-FFF2-40B4-BE49-F238E27FC236}">
                  <a16:creationId xmlns:a16="http://schemas.microsoft.com/office/drawing/2014/main" id="{6431B8D7-601B-A253-0CAD-1172E24768C9}"/>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2" name="Rectangle 181">
              <a:extLst>
                <a:ext uri="{FF2B5EF4-FFF2-40B4-BE49-F238E27FC236}">
                  <a16:creationId xmlns:a16="http://schemas.microsoft.com/office/drawing/2014/main" id="{67543944-61D2-E897-F954-52D8A208988E}"/>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3" name="Rectangle 182">
              <a:extLst>
                <a:ext uri="{FF2B5EF4-FFF2-40B4-BE49-F238E27FC236}">
                  <a16:creationId xmlns:a16="http://schemas.microsoft.com/office/drawing/2014/main" id="{995902D3-2AF7-397A-F9CA-7868D59E7DA4}"/>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4" name="Rectangle 183">
              <a:extLst>
                <a:ext uri="{FF2B5EF4-FFF2-40B4-BE49-F238E27FC236}">
                  <a16:creationId xmlns:a16="http://schemas.microsoft.com/office/drawing/2014/main" id="{79777CF6-EB64-DCE3-2028-7BF694833551}"/>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85" name="Group 184">
            <a:extLst>
              <a:ext uri="{FF2B5EF4-FFF2-40B4-BE49-F238E27FC236}">
                <a16:creationId xmlns:a16="http://schemas.microsoft.com/office/drawing/2014/main" id="{98FBAE05-3A03-9697-AE2D-72EAF95D18E1}"/>
              </a:ext>
            </a:extLst>
          </p:cNvPr>
          <p:cNvGrpSpPr/>
          <p:nvPr/>
        </p:nvGrpSpPr>
        <p:grpSpPr>
          <a:xfrm rot="5400000">
            <a:off x="10310115" y="5309837"/>
            <a:ext cx="180636" cy="1465490"/>
            <a:chOff x="3729321" y="844570"/>
            <a:chExt cx="180636" cy="1465490"/>
          </a:xfrm>
        </p:grpSpPr>
        <p:sp>
          <p:nvSpPr>
            <p:cNvPr id="186" name="Rectangle 185">
              <a:extLst>
                <a:ext uri="{FF2B5EF4-FFF2-40B4-BE49-F238E27FC236}">
                  <a16:creationId xmlns:a16="http://schemas.microsoft.com/office/drawing/2014/main" id="{C1F5FE69-B93C-65B5-E8CE-F5C5D5B92642}"/>
                </a:ext>
              </a:extLst>
            </p:cNvPr>
            <p:cNvSpPr/>
            <p:nvPr/>
          </p:nvSpPr>
          <p:spPr>
            <a:xfrm>
              <a:off x="3729321" y="84457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87" name="Rectangle 186">
              <a:extLst>
                <a:ext uri="{FF2B5EF4-FFF2-40B4-BE49-F238E27FC236}">
                  <a16:creationId xmlns:a16="http://schemas.microsoft.com/office/drawing/2014/main" id="{80DCB257-2A68-F51A-A40A-6FE2EE71BF2B}"/>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8" name="Rectangle 187">
              <a:extLst>
                <a:ext uri="{FF2B5EF4-FFF2-40B4-BE49-F238E27FC236}">
                  <a16:creationId xmlns:a16="http://schemas.microsoft.com/office/drawing/2014/main" id="{CC9B11B3-6CC9-2E40-4A16-D6AAB1AF7A64}"/>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9" name="Rectangle 188">
              <a:extLst>
                <a:ext uri="{FF2B5EF4-FFF2-40B4-BE49-F238E27FC236}">
                  <a16:creationId xmlns:a16="http://schemas.microsoft.com/office/drawing/2014/main" id="{E2F5A2EB-9C37-DCDE-45F4-D0A241AA8DCC}"/>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90" name="Group 189">
            <a:extLst>
              <a:ext uri="{FF2B5EF4-FFF2-40B4-BE49-F238E27FC236}">
                <a16:creationId xmlns:a16="http://schemas.microsoft.com/office/drawing/2014/main" id="{D2E29280-E7E5-9945-D12B-A096BCDA1F12}"/>
              </a:ext>
            </a:extLst>
          </p:cNvPr>
          <p:cNvGrpSpPr/>
          <p:nvPr/>
        </p:nvGrpSpPr>
        <p:grpSpPr>
          <a:xfrm>
            <a:off x="11386956" y="4754182"/>
            <a:ext cx="172614" cy="1024333"/>
            <a:chOff x="3737343" y="1285727"/>
            <a:chExt cx="172614" cy="1024333"/>
          </a:xfrm>
        </p:grpSpPr>
        <p:sp>
          <p:nvSpPr>
            <p:cNvPr id="192" name="Rectangle 191">
              <a:extLst>
                <a:ext uri="{FF2B5EF4-FFF2-40B4-BE49-F238E27FC236}">
                  <a16:creationId xmlns:a16="http://schemas.microsoft.com/office/drawing/2014/main" id="{9159F02A-57EF-B9F5-E42F-7CB109A15889}"/>
                </a:ext>
              </a:extLst>
            </p:cNvPr>
            <p:cNvSpPr/>
            <p:nvPr/>
          </p:nvSpPr>
          <p:spPr>
            <a:xfrm>
              <a:off x="3737343" y="128572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3" name="Rectangle 192">
              <a:extLst>
                <a:ext uri="{FF2B5EF4-FFF2-40B4-BE49-F238E27FC236}">
                  <a16:creationId xmlns:a16="http://schemas.microsoft.com/office/drawing/2014/main" id="{F8124306-3782-0254-CC9E-4286D44E74DD}"/>
                </a:ext>
              </a:extLst>
            </p:cNvPr>
            <p:cNvSpPr/>
            <p:nvPr/>
          </p:nvSpPr>
          <p:spPr>
            <a:xfrm>
              <a:off x="3737343" y="1702820"/>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4" name="Rectangle 193">
              <a:extLst>
                <a:ext uri="{FF2B5EF4-FFF2-40B4-BE49-F238E27FC236}">
                  <a16:creationId xmlns:a16="http://schemas.microsoft.com/office/drawing/2014/main" id="{6B8E91ED-F320-64C3-9FCB-75448818B8D1}"/>
                </a:ext>
              </a:extLst>
            </p:cNvPr>
            <p:cNvSpPr/>
            <p:nvPr/>
          </p:nvSpPr>
          <p:spPr>
            <a:xfrm>
              <a:off x="3745365" y="2143977"/>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95" name="Rounded Rectangle 194">
            <a:extLst>
              <a:ext uri="{FF2B5EF4-FFF2-40B4-BE49-F238E27FC236}">
                <a16:creationId xmlns:a16="http://schemas.microsoft.com/office/drawing/2014/main" id="{EC8112AD-6B5A-071C-FC6D-0C590F60B6CD}"/>
              </a:ext>
            </a:extLst>
          </p:cNvPr>
          <p:cNvSpPr/>
          <p:nvPr/>
        </p:nvSpPr>
        <p:spPr>
          <a:xfrm>
            <a:off x="9792359" y="5140490"/>
            <a:ext cx="1319842" cy="511793"/>
          </a:xfrm>
          <a:prstGeom prst="roundRect">
            <a:avLst/>
          </a:prstGeom>
          <a:noFill/>
          <a:ln w="38100">
            <a:solidFill>
              <a:srgbClr val="484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6" name="Rectangle 195">
            <a:extLst>
              <a:ext uri="{FF2B5EF4-FFF2-40B4-BE49-F238E27FC236}">
                <a16:creationId xmlns:a16="http://schemas.microsoft.com/office/drawing/2014/main" id="{A7A1C13A-2885-5882-EDAA-E63C02D61BA1}"/>
              </a:ext>
            </a:extLst>
          </p:cNvPr>
          <p:cNvSpPr/>
          <p:nvPr/>
        </p:nvSpPr>
        <p:spPr>
          <a:xfrm rot="5400000">
            <a:off x="11305875" y="4016130"/>
            <a:ext cx="1687720" cy="216803"/>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7" name="Rectangle 196">
            <a:extLst>
              <a:ext uri="{FF2B5EF4-FFF2-40B4-BE49-F238E27FC236}">
                <a16:creationId xmlns:a16="http://schemas.microsoft.com/office/drawing/2014/main" id="{C68ECFBF-603B-4D34-2B03-F72AE4636BDB}"/>
              </a:ext>
            </a:extLst>
          </p:cNvPr>
          <p:cNvSpPr/>
          <p:nvPr/>
        </p:nvSpPr>
        <p:spPr>
          <a:xfrm rot="10800000">
            <a:off x="11564570" y="3278550"/>
            <a:ext cx="627430" cy="544272"/>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199" name="Ink 198">
                <a:extLst>
                  <a:ext uri="{FF2B5EF4-FFF2-40B4-BE49-F238E27FC236}">
                    <a16:creationId xmlns:a16="http://schemas.microsoft.com/office/drawing/2014/main" id="{43E4FB7C-E255-CDD1-A5A0-F146D9EA8E64}"/>
                  </a:ext>
                </a:extLst>
              </p14:cNvPr>
              <p14:cNvContentPartPr/>
              <p14:nvPr/>
            </p14:nvContentPartPr>
            <p14:xfrm>
              <a:off x="11960665" y="3953817"/>
              <a:ext cx="360" cy="360"/>
            </p14:xfrm>
          </p:contentPart>
        </mc:Choice>
        <mc:Fallback xmlns="">
          <p:pic>
            <p:nvPicPr>
              <p:cNvPr id="199" name="Ink 198">
                <a:extLst>
                  <a:ext uri="{FF2B5EF4-FFF2-40B4-BE49-F238E27FC236}">
                    <a16:creationId xmlns:a16="http://schemas.microsoft.com/office/drawing/2014/main" id="{43E4FB7C-E255-CDD1-A5A0-F146D9EA8E64}"/>
                  </a:ext>
                </a:extLst>
              </p:cNvPr>
              <p:cNvPicPr/>
              <p:nvPr/>
            </p:nvPicPr>
            <p:blipFill>
              <a:blip r:embed="rId5"/>
              <a:stretch>
                <a:fillRect/>
              </a:stretch>
            </p:blipFill>
            <p:spPr>
              <a:xfrm>
                <a:off x="11924665" y="3917817"/>
                <a:ext cx="72000" cy="72000"/>
              </a:xfrm>
              <a:prstGeom prst="rect">
                <a:avLst/>
              </a:prstGeom>
            </p:spPr>
          </p:pic>
        </mc:Fallback>
      </mc:AlternateContent>
      <p:cxnSp>
        <p:nvCxnSpPr>
          <p:cNvPr id="201" name="Straight Connector 200">
            <a:extLst>
              <a:ext uri="{FF2B5EF4-FFF2-40B4-BE49-F238E27FC236}">
                <a16:creationId xmlns:a16="http://schemas.microsoft.com/office/drawing/2014/main" id="{1259A471-2772-9FB8-A5F8-AEF59378967F}"/>
              </a:ext>
            </a:extLst>
          </p:cNvPr>
          <p:cNvCxnSpPr/>
          <p:nvPr/>
        </p:nvCxnSpPr>
        <p:spPr>
          <a:xfrm flipV="1">
            <a:off x="361372" y="4172971"/>
            <a:ext cx="1470857" cy="16171"/>
          </a:xfrm>
          <a:prstGeom prst="line">
            <a:avLst/>
          </a:prstGeom>
          <a:ln w="88900" cmpd="dbl">
            <a:solidFill>
              <a:srgbClr val="4842E6"/>
            </a:solidFill>
          </a:ln>
        </p:spPr>
        <p:style>
          <a:lnRef idx="1">
            <a:schemeClr val="accent1"/>
          </a:lnRef>
          <a:fillRef idx="0">
            <a:schemeClr val="accent1"/>
          </a:fillRef>
          <a:effectRef idx="0">
            <a:schemeClr val="accent1"/>
          </a:effectRef>
          <a:fontRef idx="minor">
            <a:schemeClr val="tx1"/>
          </a:fontRef>
        </p:style>
      </p:cxnSp>
      <p:sp>
        <p:nvSpPr>
          <p:cNvPr id="202" name="Rectangle 201">
            <a:extLst>
              <a:ext uri="{FF2B5EF4-FFF2-40B4-BE49-F238E27FC236}">
                <a16:creationId xmlns:a16="http://schemas.microsoft.com/office/drawing/2014/main" id="{5690B9F2-BC16-188D-2BA4-8430B4041058}"/>
              </a:ext>
            </a:extLst>
          </p:cNvPr>
          <p:cNvSpPr/>
          <p:nvPr/>
        </p:nvSpPr>
        <p:spPr>
          <a:xfrm rot="10800000">
            <a:off x="1896341" y="2027300"/>
            <a:ext cx="4182626" cy="487994"/>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8" name="Pie 37">
            <a:extLst>
              <a:ext uri="{FF2B5EF4-FFF2-40B4-BE49-F238E27FC236}">
                <a16:creationId xmlns:a16="http://schemas.microsoft.com/office/drawing/2014/main" id="{566CCAF0-DD47-8323-2A68-884ED50F3EB1}"/>
              </a:ext>
            </a:extLst>
          </p:cNvPr>
          <p:cNvSpPr>
            <a:spLocks noChangeAspect="1"/>
          </p:cNvSpPr>
          <p:nvPr/>
        </p:nvSpPr>
        <p:spPr>
          <a:xfrm rot="1990867">
            <a:off x="1288394" y="1803335"/>
            <a:ext cx="834885" cy="841679"/>
          </a:xfrm>
          <a:prstGeom prst="pie">
            <a:avLst>
              <a:gd name="adj1" fmla="val 0"/>
              <a:gd name="adj2" fmla="val 176516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14E"/>
              </a:solidFill>
              <a:effectLst/>
              <a:uLnTx/>
              <a:uFillTx/>
              <a:latin typeface="Calibri" panose="020F0502020204030204"/>
              <a:ea typeface="+mn-ea"/>
              <a:cs typeface="+mn-cs"/>
            </a:endParaRPr>
          </a:p>
        </p:txBody>
      </p:sp>
      <p:grpSp>
        <p:nvGrpSpPr>
          <p:cNvPr id="209" name="Group 208">
            <a:extLst>
              <a:ext uri="{FF2B5EF4-FFF2-40B4-BE49-F238E27FC236}">
                <a16:creationId xmlns:a16="http://schemas.microsoft.com/office/drawing/2014/main" id="{AD5A92E1-5F64-50AD-C6C1-612A147B2E02}"/>
              </a:ext>
            </a:extLst>
          </p:cNvPr>
          <p:cNvGrpSpPr/>
          <p:nvPr/>
        </p:nvGrpSpPr>
        <p:grpSpPr>
          <a:xfrm>
            <a:off x="4609360" y="3903400"/>
            <a:ext cx="196200" cy="164880"/>
            <a:chOff x="4609360" y="3903400"/>
            <a:chExt cx="196200" cy="164880"/>
          </a:xfrm>
        </p:grpSpPr>
        <mc:AlternateContent xmlns:mc="http://schemas.openxmlformats.org/markup-compatibility/2006" xmlns:p14="http://schemas.microsoft.com/office/powerpoint/2010/main">
          <mc:Choice Requires="p14">
            <p:contentPart p14:bwMode="auto" r:id="rId6">
              <p14:nvContentPartPr>
                <p14:cNvPr id="203" name="Ink 202">
                  <a:extLst>
                    <a:ext uri="{FF2B5EF4-FFF2-40B4-BE49-F238E27FC236}">
                      <a16:creationId xmlns:a16="http://schemas.microsoft.com/office/drawing/2014/main" id="{5037CE3D-F727-DDF5-5244-F99A6F1C803A}"/>
                    </a:ext>
                  </a:extLst>
                </p14:cNvPr>
                <p14:cNvContentPartPr/>
                <p14:nvPr/>
              </p14:nvContentPartPr>
              <p14:xfrm>
                <a:off x="4620880" y="3903400"/>
                <a:ext cx="82440" cy="63360"/>
              </p14:xfrm>
            </p:contentPart>
          </mc:Choice>
          <mc:Fallback xmlns="">
            <p:pic>
              <p:nvPicPr>
                <p:cNvPr id="203" name="Ink 202">
                  <a:extLst>
                    <a:ext uri="{FF2B5EF4-FFF2-40B4-BE49-F238E27FC236}">
                      <a16:creationId xmlns:a16="http://schemas.microsoft.com/office/drawing/2014/main" id="{5037CE3D-F727-DDF5-5244-F99A6F1C803A}"/>
                    </a:ext>
                  </a:extLst>
                </p:cNvPr>
                <p:cNvPicPr/>
                <p:nvPr/>
              </p:nvPicPr>
              <p:blipFill>
                <a:blip r:embed="rId7"/>
                <a:stretch>
                  <a:fillRect/>
                </a:stretch>
              </p:blipFill>
              <p:spPr>
                <a:xfrm>
                  <a:off x="4584880" y="3867400"/>
                  <a:ext cx="1540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4" name="Ink 203">
                  <a:extLst>
                    <a:ext uri="{FF2B5EF4-FFF2-40B4-BE49-F238E27FC236}">
                      <a16:creationId xmlns:a16="http://schemas.microsoft.com/office/drawing/2014/main" id="{F7AB4638-3B71-E928-D8EB-EAAF4591526E}"/>
                    </a:ext>
                  </a:extLst>
                </p14:cNvPr>
                <p14:cNvContentPartPr/>
                <p14:nvPr/>
              </p14:nvContentPartPr>
              <p14:xfrm>
                <a:off x="4805200" y="3976120"/>
                <a:ext cx="360" cy="360"/>
              </p14:xfrm>
            </p:contentPart>
          </mc:Choice>
          <mc:Fallback xmlns="">
            <p:pic>
              <p:nvPicPr>
                <p:cNvPr id="204" name="Ink 203">
                  <a:extLst>
                    <a:ext uri="{FF2B5EF4-FFF2-40B4-BE49-F238E27FC236}">
                      <a16:creationId xmlns:a16="http://schemas.microsoft.com/office/drawing/2014/main" id="{F7AB4638-3B71-E928-D8EB-EAAF4591526E}"/>
                    </a:ext>
                  </a:extLst>
                </p:cNvPr>
                <p:cNvPicPr/>
                <p:nvPr/>
              </p:nvPicPr>
              <p:blipFill>
                <a:blip r:embed="rId5"/>
                <a:stretch>
                  <a:fillRect/>
                </a:stretch>
              </p:blipFill>
              <p:spPr>
                <a:xfrm>
                  <a:off x="4769200" y="39401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06" name="Ink 205">
                  <a:extLst>
                    <a:ext uri="{FF2B5EF4-FFF2-40B4-BE49-F238E27FC236}">
                      <a16:creationId xmlns:a16="http://schemas.microsoft.com/office/drawing/2014/main" id="{5684A0E8-C6AE-F3FE-3B5D-5FF5ECFB7B6E}"/>
                    </a:ext>
                  </a:extLst>
                </p14:cNvPr>
                <p14:cNvContentPartPr/>
                <p14:nvPr/>
              </p14:nvContentPartPr>
              <p14:xfrm>
                <a:off x="4609360" y="4059280"/>
                <a:ext cx="360" cy="360"/>
              </p14:xfrm>
            </p:contentPart>
          </mc:Choice>
          <mc:Fallback xmlns="">
            <p:pic>
              <p:nvPicPr>
                <p:cNvPr id="206" name="Ink 205">
                  <a:extLst>
                    <a:ext uri="{FF2B5EF4-FFF2-40B4-BE49-F238E27FC236}">
                      <a16:creationId xmlns:a16="http://schemas.microsoft.com/office/drawing/2014/main" id="{5684A0E8-C6AE-F3FE-3B5D-5FF5ECFB7B6E}"/>
                    </a:ext>
                  </a:extLst>
                </p:cNvPr>
                <p:cNvPicPr/>
                <p:nvPr/>
              </p:nvPicPr>
              <p:blipFill>
                <a:blip r:embed="rId5"/>
                <a:stretch>
                  <a:fillRect/>
                </a:stretch>
              </p:blipFill>
              <p:spPr>
                <a:xfrm>
                  <a:off x="4573360" y="402328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07" name="Ink 206">
                  <a:extLst>
                    <a:ext uri="{FF2B5EF4-FFF2-40B4-BE49-F238E27FC236}">
                      <a16:creationId xmlns:a16="http://schemas.microsoft.com/office/drawing/2014/main" id="{7CEDE225-4870-BAC1-D013-75CBB3C52B7C}"/>
                    </a:ext>
                  </a:extLst>
                </p14:cNvPr>
                <p14:cNvContentPartPr/>
                <p14:nvPr/>
              </p14:nvContentPartPr>
              <p14:xfrm>
                <a:off x="4774240" y="4039840"/>
                <a:ext cx="360" cy="360"/>
              </p14:xfrm>
            </p:contentPart>
          </mc:Choice>
          <mc:Fallback xmlns="">
            <p:pic>
              <p:nvPicPr>
                <p:cNvPr id="207" name="Ink 206">
                  <a:extLst>
                    <a:ext uri="{FF2B5EF4-FFF2-40B4-BE49-F238E27FC236}">
                      <a16:creationId xmlns:a16="http://schemas.microsoft.com/office/drawing/2014/main" id="{7CEDE225-4870-BAC1-D013-75CBB3C52B7C}"/>
                    </a:ext>
                  </a:extLst>
                </p:cNvPr>
                <p:cNvPicPr/>
                <p:nvPr/>
              </p:nvPicPr>
              <p:blipFill>
                <a:blip r:embed="rId5"/>
                <a:stretch>
                  <a:fillRect/>
                </a:stretch>
              </p:blipFill>
              <p:spPr>
                <a:xfrm>
                  <a:off x="4738240" y="4003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08" name="Ink 207">
                  <a:extLst>
                    <a:ext uri="{FF2B5EF4-FFF2-40B4-BE49-F238E27FC236}">
                      <a16:creationId xmlns:a16="http://schemas.microsoft.com/office/drawing/2014/main" id="{71035C46-D833-7834-CC8F-F9BE40E609DB}"/>
                    </a:ext>
                  </a:extLst>
                </p14:cNvPr>
                <p14:cNvContentPartPr/>
                <p14:nvPr/>
              </p14:nvContentPartPr>
              <p14:xfrm>
                <a:off x="4659400" y="4067920"/>
                <a:ext cx="360" cy="360"/>
              </p14:xfrm>
            </p:contentPart>
          </mc:Choice>
          <mc:Fallback xmlns="">
            <p:pic>
              <p:nvPicPr>
                <p:cNvPr id="208" name="Ink 207">
                  <a:extLst>
                    <a:ext uri="{FF2B5EF4-FFF2-40B4-BE49-F238E27FC236}">
                      <a16:creationId xmlns:a16="http://schemas.microsoft.com/office/drawing/2014/main" id="{71035C46-D833-7834-CC8F-F9BE40E609DB}"/>
                    </a:ext>
                  </a:extLst>
                </p:cNvPr>
                <p:cNvPicPr/>
                <p:nvPr/>
              </p:nvPicPr>
              <p:blipFill>
                <a:blip r:embed="rId5"/>
                <a:stretch>
                  <a:fillRect/>
                </a:stretch>
              </p:blipFill>
              <p:spPr>
                <a:xfrm>
                  <a:off x="4623400" y="4031920"/>
                  <a:ext cx="72000" cy="72000"/>
                </a:xfrm>
                <a:prstGeom prst="rect">
                  <a:avLst/>
                </a:prstGeom>
              </p:spPr>
            </p:pic>
          </mc:Fallback>
        </mc:AlternateContent>
      </p:grpSp>
      <p:sp>
        <p:nvSpPr>
          <p:cNvPr id="2" name="Oval 1">
            <a:extLst>
              <a:ext uri="{FF2B5EF4-FFF2-40B4-BE49-F238E27FC236}">
                <a16:creationId xmlns:a16="http://schemas.microsoft.com/office/drawing/2014/main" id="{0431C37B-696F-C414-F7A2-35A7EAD9F03A}"/>
              </a:ext>
            </a:extLst>
          </p:cNvPr>
          <p:cNvSpPr/>
          <p:nvPr/>
        </p:nvSpPr>
        <p:spPr>
          <a:xfrm>
            <a:off x="1320045" y="1842009"/>
            <a:ext cx="821011" cy="791600"/>
          </a:xfrm>
          <a:prstGeom prst="ellipse">
            <a:avLst/>
          </a:prstGeom>
          <a:solidFill>
            <a:srgbClr val="FFEA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0BCBC31-20C7-1A52-789B-7D29673E9EFD}"/>
              </a:ext>
            </a:extLst>
          </p:cNvPr>
          <p:cNvSpPr/>
          <p:nvPr/>
        </p:nvSpPr>
        <p:spPr>
          <a:xfrm rot="5400000">
            <a:off x="11402628" y="5956002"/>
            <a:ext cx="164592" cy="16608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950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3000" fill="hold" grpId="0" nodeType="clickEffect">
                                  <p:stCondLst>
                                    <p:cond delay="0"/>
                                  </p:stCondLst>
                                  <p:childTnLst>
                                    <p:anim calcmode="discrete" valueType="str">
                                      <p:cBhvr>
                                        <p:cTn id="6" dur="1000" fill="hold"/>
                                        <p:tgtEl>
                                          <p:spTgt spid="2"/>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5"/>
                                            </p:cond>
                                          </p:stCondLst>
                                        </p:cTn>
                                        <p:tgtEl>
                                          <p:spTgt spid="2"/>
                                        </p:tgtEl>
                                        <p:attrNameLst>
                                          <p:attrName>style.visibility</p:attrName>
                                        </p:attrNameLst>
                                      </p:cBhvr>
                                      <p:to>
                                        <p:strVal val="hidden"/>
                                      </p:to>
                                    </p:set>
                                  </p:subTnLst>
                                </p:cTn>
                              </p:par>
                            </p:childTnLst>
                          </p:cTn>
                        </p:par>
                        <p:par>
                          <p:cTn id="7" fill="hold">
                            <p:stCondLst>
                              <p:cond delay="3000"/>
                            </p:stCondLst>
                            <p:childTnLst>
                              <p:par>
                                <p:cTn id="8" presetID="0" presetClass="path" presetSubtype="0" accel="50000" decel="50000" fill="hold" grpId="0" nodeType="afterEffect">
                                  <p:stCondLst>
                                    <p:cond delay="0"/>
                                  </p:stCondLst>
                                  <p:childTnLst>
                                    <p:animMotion origin="layout" path="M 0 0 L 0.32643 -0.0044 " pathEditMode="relative" ptsTypes="AA">
                                      <p:cBhvr>
                                        <p:cTn id="9" dur="5000" fill="hold"/>
                                        <p:tgtEl>
                                          <p:spTgt spid="38"/>
                                        </p:tgtEl>
                                        <p:attrNameLst>
                                          <p:attrName>ppt_x</p:attrName>
                                          <p:attrName>ppt_y</p:attrName>
                                        </p:attrNameLst>
                                      </p:cBhvr>
                                    </p:animMotion>
                                  </p:childTnLst>
                                </p:cTn>
                              </p:par>
                              <p:par>
                                <p:cTn id="10" presetID="17" presetClass="entr" presetSubtype="8" fill="hold" grpId="0" nodeType="withEffect">
                                  <p:stCondLst>
                                    <p:cond delay="500"/>
                                  </p:stCondLst>
                                  <p:childTnLst>
                                    <p:set>
                                      <p:cBhvr>
                                        <p:cTn id="11" dur="1" fill="hold">
                                          <p:stCondLst>
                                            <p:cond delay="0"/>
                                          </p:stCondLst>
                                        </p:cTn>
                                        <p:tgtEl>
                                          <p:spTgt spid="202"/>
                                        </p:tgtEl>
                                        <p:attrNameLst>
                                          <p:attrName>style.visibility</p:attrName>
                                        </p:attrNameLst>
                                      </p:cBhvr>
                                      <p:to>
                                        <p:strVal val="visible"/>
                                      </p:to>
                                    </p:set>
                                    <p:anim calcmode="lin" valueType="num">
                                      <p:cBhvr>
                                        <p:cTn id="12" dur="4000" fill="hold"/>
                                        <p:tgtEl>
                                          <p:spTgt spid="202"/>
                                        </p:tgtEl>
                                        <p:attrNameLst>
                                          <p:attrName>ppt_x</p:attrName>
                                        </p:attrNameLst>
                                      </p:cBhvr>
                                      <p:tavLst>
                                        <p:tav tm="0">
                                          <p:val>
                                            <p:strVal val="#ppt_x-#ppt_w/2"/>
                                          </p:val>
                                        </p:tav>
                                        <p:tav tm="100000">
                                          <p:val>
                                            <p:strVal val="#ppt_x"/>
                                          </p:val>
                                        </p:tav>
                                      </p:tavLst>
                                    </p:anim>
                                    <p:anim calcmode="lin" valueType="num">
                                      <p:cBhvr>
                                        <p:cTn id="13" dur="4000" fill="hold"/>
                                        <p:tgtEl>
                                          <p:spTgt spid="202"/>
                                        </p:tgtEl>
                                        <p:attrNameLst>
                                          <p:attrName>ppt_y</p:attrName>
                                        </p:attrNameLst>
                                      </p:cBhvr>
                                      <p:tavLst>
                                        <p:tav tm="0">
                                          <p:val>
                                            <p:strVal val="#ppt_y"/>
                                          </p:val>
                                        </p:tav>
                                        <p:tav tm="100000">
                                          <p:val>
                                            <p:strVal val="#ppt_y"/>
                                          </p:val>
                                        </p:tav>
                                      </p:tavLst>
                                    </p:anim>
                                    <p:anim calcmode="lin" valueType="num">
                                      <p:cBhvr>
                                        <p:cTn id="14" dur="4000" fill="hold"/>
                                        <p:tgtEl>
                                          <p:spTgt spid="202"/>
                                        </p:tgtEl>
                                        <p:attrNameLst>
                                          <p:attrName>ppt_w</p:attrName>
                                        </p:attrNameLst>
                                      </p:cBhvr>
                                      <p:tavLst>
                                        <p:tav tm="0">
                                          <p:val>
                                            <p:fltVal val="0"/>
                                          </p:val>
                                        </p:tav>
                                        <p:tav tm="100000">
                                          <p:val>
                                            <p:strVal val="#ppt_w"/>
                                          </p:val>
                                        </p:tav>
                                      </p:tavLst>
                                    </p:anim>
                                    <p:anim calcmode="lin" valueType="num">
                                      <p:cBhvr>
                                        <p:cTn id="15" dur="4000" fill="hold"/>
                                        <p:tgtEl>
                                          <p:spTgt spid="2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38"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00C5F1-C830-8582-32AE-003B976BAC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61" y="-584200"/>
            <a:ext cx="12192000" cy="7758544"/>
          </a:xfrm>
          <a:prstGeom prst="rect">
            <a:avLst/>
          </a:prstGeom>
        </p:spPr>
      </p:pic>
      <p:sp>
        <p:nvSpPr>
          <p:cNvPr id="5" name="Rectangle 4">
            <a:extLst>
              <a:ext uri="{FF2B5EF4-FFF2-40B4-BE49-F238E27FC236}">
                <a16:creationId xmlns:a16="http://schemas.microsoft.com/office/drawing/2014/main" id="{B6FB6C49-8E4D-0666-34BB-0515D45BE1AE}"/>
              </a:ext>
            </a:extLst>
          </p:cNvPr>
          <p:cNvSpPr/>
          <p:nvPr/>
        </p:nvSpPr>
        <p:spPr>
          <a:xfrm>
            <a:off x="1508077" y="1809496"/>
            <a:ext cx="9175845" cy="2092881"/>
          </a:xfrm>
          <a:prstGeom prst="rect">
            <a:avLst/>
          </a:prstGeom>
          <a:noFill/>
        </p:spPr>
        <p:txBody>
          <a:bodyPr wrap="square" lIns="60960" tIns="30480" rIns="60960" bIns="30480">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33" normalizeH="0" baseline="0" noProof="0" dirty="0">
                <a:ln w="9525" cmpd="sng">
                  <a:solidFill>
                    <a:srgbClr val="156082"/>
                  </a:solidFill>
                  <a:prstDash val="solid"/>
                </a:ln>
                <a:solidFill>
                  <a:srgbClr val="70AD47">
                    <a:tint val="1000"/>
                  </a:srgbClr>
                </a:solidFill>
                <a:effectLst>
                  <a:glow rad="38100">
                    <a:srgbClr val="156082">
                      <a:alpha val="40000"/>
                    </a:srgbClr>
                  </a:glow>
                </a:effectLst>
                <a:uLnTx/>
                <a:uFillTx/>
                <a:latin typeface="Aptos" panose="02110004020202020204"/>
                <a:ea typeface="+mn-ea"/>
                <a:cs typeface="+mn-cs"/>
              </a:rPr>
              <a:t>Success- Failure Ratio: The 85% Rule</a:t>
            </a:r>
          </a:p>
        </p:txBody>
      </p:sp>
      <p:sp>
        <p:nvSpPr>
          <p:cNvPr id="2" name="TextBox 1">
            <a:extLst>
              <a:ext uri="{FF2B5EF4-FFF2-40B4-BE49-F238E27FC236}">
                <a16:creationId xmlns:a16="http://schemas.microsoft.com/office/drawing/2014/main" id="{EABDA8CA-6DEB-E7BD-185C-D39B7B68590F}"/>
              </a:ext>
            </a:extLst>
          </p:cNvPr>
          <p:cNvSpPr txBox="1"/>
          <p:nvPr/>
        </p:nvSpPr>
        <p:spPr>
          <a:xfrm>
            <a:off x="6096000" y="5657671"/>
            <a:ext cx="577291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Wilson, R.C., </a:t>
            </a:r>
            <a:r>
              <a:rPr kumimoji="0" lang="en-US" sz="1800" b="0" i="0" u="none" strike="noStrike" kern="1200" cap="none" spc="0" normalizeH="0" baseline="0" noProof="0" dirty="0" err="1">
                <a:ln>
                  <a:noFill/>
                </a:ln>
                <a:solidFill>
                  <a:prstClr val="black"/>
                </a:solidFill>
                <a:effectLst/>
                <a:uLnTx/>
                <a:uFillTx/>
                <a:latin typeface="Aptos" panose="02110004020202020204"/>
                <a:ea typeface="+mn-ea"/>
                <a:cs typeface="+mn-cs"/>
              </a:rPr>
              <a:t>Shenhav</a:t>
            </a: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 A., </a:t>
            </a:r>
            <a:r>
              <a:rPr kumimoji="0" lang="en-US" sz="1800" b="0" i="0" u="none" strike="noStrike" kern="1200" cap="none" spc="0" normalizeH="0" baseline="0" noProof="0" dirty="0" err="1">
                <a:ln>
                  <a:noFill/>
                </a:ln>
                <a:solidFill>
                  <a:prstClr val="black"/>
                </a:solidFill>
                <a:effectLst/>
                <a:uLnTx/>
                <a:uFillTx/>
                <a:latin typeface="Aptos" panose="02110004020202020204"/>
                <a:ea typeface="+mn-ea"/>
                <a:cs typeface="+mn-cs"/>
              </a:rPr>
              <a:t>Straccia</a:t>
            </a: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 M., &amp; Cohen, J.D. (2020). The eighty-five percent rule for optimal learning. </a:t>
            </a:r>
            <a:r>
              <a:rPr kumimoji="0" lang="en-US" sz="1800" b="0" i="1" u="none" strike="noStrike" kern="1200" cap="none" spc="0" normalizeH="0" baseline="0" noProof="0" dirty="0">
                <a:ln>
                  <a:noFill/>
                </a:ln>
                <a:solidFill>
                  <a:prstClr val="black"/>
                </a:solidFill>
                <a:effectLst/>
                <a:uLnTx/>
                <a:uFillTx/>
                <a:latin typeface="Aptos" panose="02110004020202020204"/>
                <a:ea typeface="+mn-ea"/>
                <a:cs typeface="+mn-cs"/>
              </a:rPr>
              <a:t>Nature Communications. </a:t>
            </a:r>
            <a:r>
              <a:rPr kumimoji="0" lang="en-US" sz="1800" b="0" i="0" u="none" strike="noStrike" kern="1200" cap="none" spc="0" normalizeH="0" baseline="0" noProof="0" dirty="0">
                <a:ln>
                  <a:noFill/>
                </a:ln>
                <a:solidFill>
                  <a:srgbClr val="222222"/>
                </a:solidFill>
                <a:effectLst/>
                <a:uLnTx/>
                <a:uFillTx/>
                <a:latin typeface="-apple-system"/>
                <a:ea typeface="+mn-ea"/>
                <a:cs typeface="+mn-cs"/>
              </a:rPr>
              <a:t>https://</a:t>
            </a:r>
            <a:r>
              <a:rPr kumimoji="0" lang="en-US" sz="1800" b="0" i="0" u="none" strike="noStrike" kern="1200" cap="none" spc="0" normalizeH="0" baseline="0" noProof="0" dirty="0" err="1">
                <a:ln>
                  <a:noFill/>
                </a:ln>
                <a:solidFill>
                  <a:srgbClr val="222222"/>
                </a:solidFill>
                <a:effectLst/>
                <a:uLnTx/>
                <a:uFillTx/>
                <a:latin typeface="-apple-system"/>
                <a:ea typeface="+mn-ea"/>
                <a:cs typeface="+mn-cs"/>
              </a:rPr>
              <a:t>doi.org</a:t>
            </a:r>
            <a:r>
              <a:rPr kumimoji="0" lang="en-US" sz="1800" b="0" i="0" u="none" strike="noStrike" kern="1200" cap="none" spc="0" normalizeH="0" baseline="0" noProof="0" dirty="0">
                <a:ln>
                  <a:noFill/>
                </a:ln>
                <a:solidFill>
                  <a:srgbClr val="222222"/>
                </a:solidFill>
                <a:effectLst/>
                <a:uLnTx/>
                <a:uFillTx/>
                <a:latin typeface="-apple-system"/>
                <a:ea typeface="+mn-ea"/>
                <a:cs typeface="+mn-cs"/>
              </a:rPr>
              <a:t>/10.1038/s41467-019-12552-4</a:t>
            </a: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8204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F1A5521C-2E4D-1EF0-CE47-7F251AD388AC}"/>
              </a:ext>
            </a:extLst>
          </p:cNvPr>
          <p:cNvGraphicFramePr>
            <a:graphicFrameLocks noGrp="1"/>
          </p:cNvGraphicFramePr>
          <p:nvPr/>
        </p:nvGraphicFramePr>
        <p:xfrm>
          <a:off x="447368" y="383458"/>
          <a:ext cx="11297264" cy="6768589"/>
        </p:xfrm>
        <a:graphic>
          <a:graphicData uri="http://schemas.openxmlformats.org/drawingml/2006/table">
            <a:tbl>
              <a:tblPr>
                <a:tableStyleId>{5C22544A-7EE6-4342-B048-85BDC9FD1C3A}</a:tableStyleId>
              </a:tblPr>
              <a:tblGrid>
                <a:gridCol w="5648632">
                  <a:extLst>
                    <a:ext uri="{9D8B030D-6E8A-4147-A177-3AD203B41FA5}">
                      <a16:colId xmlns:a16="http://schemas.microsoft.com/office/drawing/2014/main" val="2776334289"/>
                    </a:ext>
                  </a:extLst>
                </a:gridCol>
                <a:gridCol w="5648632">
                  <a:extLst>
                    <a:ext uri="{9D8B030D-6E8A-4147-A177-3AD203B41FA5}">
                      <a16:colId xmlns:a16="http://schemas.microsoft.com/office/drawing/2014/main" val="2198451451"/>
                    </a:ext>
                  </a:extLst>
                </a:gridCol>
              </a:tblGrid>
              <a:tr h="575489">
                <a:tc gridSpan="2">
                  <a:txBody>
                    <a:bodyPr/>
                    <a:lstStyle/>
                    <a:p>
                      <a:pPr marL="0" marR="0" algn="ctr">
                        <a:lnSpc>
                          <a:spcPct val="115000"/>
                        </a:lnSpc>
                        <a:spcBef>
                          <a:spcPts val="0"/>
                        </a:spcBef>
                        <a:spcAft>
                          <a:spcPts val="0"/>
                        </a:spcAft>
                      </a:pPr>
                      <a:r>
                        <a:rPr lang="en-US" sz="3600" b="1" dirty="0">
                          <a:effectLst/>
                          <a:latin typeface="Aptos" panose="020B0004020202020204" pitchFamily="34" charset="0"/>
                        </a:rPr>
                        <a:t>What I want my teacher to know about me: </a:t>
                      </a:r>
                      <a:endParaRPr lang="en-US" sz="3600" b="1" dirty="0">
                        <a:effectLst/>
                        <a:latin typeface="Aptos" panose="020B0004020202020204" pitchFamily="34" charset="0"/>
                        <a:ea typeface="Times New Roman" panose="02020603050405020304" pitchFamily="18" charset="0"/>
                      </a:endParaRPr>
                    </a:p>
                  </a:txBody>
                  <a:tcPr marL="45991" marR="45991" marT="45991" marB="45991">
                    <a:solidFill>
                      <a:srgbClr val="6DC0CA"/>
                    </a:solidFill>
                  </a:tcPr>
                </a:tc>
                <a:tc hMerge="1">
                  <a:txBody>
                    <a:bodyPr/>
                    <a:lstStyle/>
                    <a:p>
                      <a:pPr marL="0" marR="0">
                        <a:lnSpc>
                          <a:spcPct val="115000"/>
                        </a:lnSpc>
                        <a:spcBef>
                          <a:spcPts val="0"/>
                        </a:spcBef>
                        <a:spcAft>
                          <a:spcPts val="0"/>
                        </a:spcAft>
                      </a:pPr>
                      <a:endParaRPr lang="en-US" sz="2400" b="1" dirty="0">
                        <a:effectLst/>
                        <a:latin typeface="Aptos" panose="020B0004020202020204" pitchFamily="34" charset="0"/>
                        <a:ea typeface="Times New Roman" panose="02020603050405020304" pitchFamily="18" charset="0"/>
                      </a:endParaRPr>
                    </a:p>
                  </a:txBody>
                  <a:tcPr marL="45991" marR="45991" marT="45991" marB="45991">
                    <a:solidFill>
                      <a:srgbClr val="6DC0CA"/>
                    </a:solidFill>
                  </a:tcPr>
                </a:tc>
                <a:extLst>
                  <a:ext uri="{0D108BD9-81ED-4DB2-BD59-A6C34878D82A}">
                    <a16:rowId xmlns:a16="http://schemas.microsoft.com/office/drawing/2014/main" val="2854600422"/>
                  </a:ext>
                </a:extLst>
              </a:tr>
              <a:tr h="575489">
                <a:tc>
                  <a:txBody>
                    <a:bodyPr/>
                    <a:lstStyle/>
                    <a:p>
                      <a:pPr marL="0" marR="0">
                        <a:lnSpc>
                          <a:spcPct val="115000"/>
                        </a:lnSpc>
                        <a:spcBef>
                          <a:spcPts val="0"/>
                        </a:spcBef>
                        <a:spcAft>
                          <a:spcPts val="0"/>
                        </a:spcAft>
                      </a:pPr>
                      <a:r>
                        <a:rPr lang="en-US" sz="2400" dirty="0">
                          <a:effectLst/>
                          <a:latin typeface="Aptos" panose="020B0004020202020204" pitchFamily="34" charset="0"/>
                        </a:rPr>
                        <a:t>I don’t get it the first time</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I am going to need more examples to learn</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944023726"/>
                  </a:ext>
                </a:extLst>
              </a:tr>
              <a:tr h="684863">
                <a:tc>
                  <a:txBody>
                    <a:bodyPr/>
                    <a:lstStyle/>
                    <a:p>
                      <a:pPr marL="0" marR="0">
                        <a:lnSpc>
                          <a:spcPct val="115000"/>
                        </a:lnSpc>
                        <a:spcBef>
                          <a:spcPts val="0"/>
                        </a:spcBef>
                        <a:spcAft>
                          <a:spcPts val="0"/>
                        </a:spcAft>
                      </a:pPr>
                      <a:r>
                        <a:rPr lang="en-US" sz="2400" dirty="0">
                          <a:effectLst/>
                          <a:latin typeface="Aptos" panose="020B0004020202020204" pitchFamily="34" charset="0"/>
                        </a:rPr>
                        <a:t>I need stuff step by step and I learn slow.  </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a:effectLst/>
                          <a:latin typeface="Aptos" panose="020B0004020202020204" pitchFamily="34" charset="0"/>
                        </a:rPr>
                        <a:t>I give up fast but just need a push</a:t>
                      </a:r>
                      <a:endParaRPr lang="en-US" sz="240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4145005449"/>
                  </a:ext>
                </a:extLst>
              </a:tr>
              <a:tr h="684863">
                <a:tc>
                  <a:txBody>
                    <a:bodyPr/>
                    <a:lstStyle/>
                    <a:p>
                      <a:pPr marL="0" marR="0">
                        <a:lnSpc>
                          <a:spcPct val="115000"/>
                        </a:lnSpc>
                        <a:spcBef>
                          <a:spcPts val="0"/>
                        </a:spcBef>
                        <a:spcAft>
                          <a:spcPts val="0"/>
                        </a:spcAft>
                      </a:pPr>
                      <a:r>
                        <a:rPr lang="en-US" sz="2400" dirty="0">
                          <a:effectLst/>
                          <a:latin typeface="Aptos" panose="020B0004020202020204" pitchFamily="34" charset="0"/>
                        </a:rPr>
                        <a:t>I actually am trying just reading is difficult for me</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a:effectLst/>
                          <a:latin typeface="Aptos" panose="020B0004020202020204" pitchFamily="34" charset="0"/>
                        </a:rPr>
                        <a:t>I get stressed and mad when I don’t understand things</a:t>
                      </a:r>
                      <a:endParaRPr lang="en-US" sz="240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1756750406"/>
                  </a:ext>
                </a:extLst>
              </a:tr>
              <a:tr h="956640">
                <a:tc>
                  <a:txBody>
                    <a:bodyPr/>
                    <a:lstStyle/>
                    <a:p>
                      <a:pPr marL="0" marR="0">
                        <a:lnSpc>
                          <a:spcPct val="115000"/>
                        </a:lnSpc>
                        <a:spcBef>
                          <a:spcPts val="0"/>
                        </a:spcBef>
                        <a:spcAft>
                          <a:spcPts val="0"/>
                        </a:spcAft>
                      </a:pPr>
                      <a:r>
                        <a:rPr lang="en-US" sz="2400">
                          <a:effectLst/>
                          <a:latin typeface="Aptos" panose="020B0004020202020204" pitchFamily="34" charset="0"/>
                        </a:rPr>
                        <a:t>I hate reading out loud in front of other students</a:t>
                      </a:r>
                      <a:endParaRPr lang="en-US" sz="240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I like to speak in private so I can understand better</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2709235669"/>
                  </a:ext>
                </a:extLst>
              </a:tr>
              <a:tr h="1038749">
                <a:tc>
                  <a:txBody>
                    <a:bodyPr/>
                    <a:lstStyle/>
                    <a:p>
                      <a:pPr marL="0" marR="0">
                        <a:lnSpc>
                          <a:spcPct val="115000"/>
                        </a:lnSpc>
                        <a:spcBef>
                          <a:spcPts val="0"/>
                        </a:spcBef>
                        <a:spcAft>
                          <a:spcPts val="0"/>
                        </a:spcAft>
                      </a:pPr>
                      <a:r>
                        <a:rPr lang="en-US" sz="2400" dirty="0">
                          <a:effectLst/>
                          <a:latin typeface="Aptos" panose="020B0004020202020204" pitchFamily="34" charset="0"/>
                        </a:rPr>
                        <a:t>I am a slow learner so it might take me a little bit to get stuff figured out</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r>
                        <a:rPr lang="en-US" sz="2400" dirty="0">
                          <a:effectLst/>
                          <a:latin typeface="Aptos" panose="020B0004020202020204" pitchFamily="34" charset="0"/>
                        </a:rPr>
                        <a:t>I am not very good at English</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4207056616"/>
                  </a:ext>
                </a:extLst>
              </a:tr>
              <a:tr h="222751">
                <a:tc>
                  <a:txBody>
                    <a:bodyPr/>
                    <a:lstStyle/>
                    <a:p>
                      <a:pPr marL="0" marR="0">
                        <a:lnSpc>
                          <a:spcPct val="115000"/>
                        </a:lnSpc>
                        <a:spcBef>
                          <a:spcPts val="0"/>
                        </a:spcBef>
                        <a:spcAft>
                          <a:spcPts val="0"/>
                        </a:spcAft>
                      </a:pPr>
                      <a:r>
                        <a:rPr lang="en-US" sz="2400" dirty="0">
                          <a:effectLst/>
                          <a:latin typeface="Aptos" panose="020B0004020202020204" pitchFamily="34" charset="0"/>
                        </a:rPr>
                        <a:t>I may need a little extra help</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2400" dirty="0">
                          <a:effectLst/>
                          <a:latin typeface="Aptos" panose="020B0004020202020204" pitchFamily="34" charset="0"/>
                        </a:rPr>
                        <a:t>I try my hardest</a:t>
                      </a: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400" dirty="0">
                          <a:effectLst/>
                          <a:latin typeface="Aptos" panose="020B0004020202020204" pitchFamily="34" charset="0"/>
                        </a:rPr>
                        <a:t>I didn’t go to 6th grade so I might be behind</a:t>
                      </a:r>
                      <a:endParaRPr lang="en-US" sz="2400" dirty="0">
                        <a:effectLst/>
                        <a:latin typeface="Aptos" panose="020B0004020202020204" pitchFamily="34" charset="0"/>
                        <a:ea typeface="Times New Roman" panose="02020603050405020304" pitchFamily="18" charset="0"/>
                      </a:endParaRPr>
                    </a:p>
                    <a:p>
                      <a:pPr marL="0" marR="0">
                        <a:lnSpc>
                          <a:spcPct val="115000"/>
                        </a:lnSpc>
                        <a:spcBef>
                          <a:spcPts val="0"/>
                        </a:spcBef>
                        <a:spcAft>
                          <a:spcPts val="0"/>
                        </a:spcAft>
                      </a:pP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480626712"/>
                  </a:ext>
                </a:extLst>
              </a:tr>
              <a:tr h="575489">
                <a:tc>
                  <a:txBody>
                    <a:bodyPr/>
                    <a:lstStyle/>
                    <a:p>
                      <a:pPr marL="0" marR="0">
                        <a:lnSpc>
                          <a:spcPct val="115000"/>
                        </a:lnSpc>
                        <a:spcBef>
                          <a:spcPts val="0"/>
                        </a:spcBef>
                        <a:spcAft>
                          <a:spcPts val="0"/>
                        </a:spcAft>
                      </a:pP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tc>
                  <a:txBody>
                    <a:bodyPr/>
                    <a:lstStyle/>
                    <a:p>
                      <a:pPr marL="0" marR="0">
                        <a:lnSpc>
                          <a:spcPct val="115000"/>
                        </a:lnSpc>
                        <a:spcBef>
                          <a:spcPts val="0"/>
                        </a:spcBef>
                        <a:spcAft>
                          <a:spcPts val="0"/>
                        </a:spcAft>
                      </a:pPr>
                      <a:endParaRPr lang="en-US" sz="2400" dirty="0">
                        <a:effectLst/>
                        <a:latin typeface="Aptos" panose="020B0004020202020204" pitchFamily="34" charset="0"/>
                        <a:ea typeface="Times New Roman" panose="02020603050405020304" pitchFamily="18" charset="0"/>
                      </a:endParaRPr>
                    </a:p>
                  </a:txBody>
                  <a:tcPr marL="45991" marR="45991" marT="45991" marB="45991">
                    <a:solidFill>
                      <a:srgbClr val="FFE77C">
                        <a:alpha val="19372"/>
                      </a:srgbClr>
                    </a:solidFill>
                  </a:tcPr>
                </a:tc>
                <a:extLst>
                  <a:ext uri="{0D108BD9-81ED-4DB2-BD59-A6C34878D82A}">
                    <a16:rowId xmlns:a16="http://schemas.microsoft.com/office/drawing/2014/main" val="2267442639"/>
                  </a:ext>
                </a:extLst>
              </a:tr>
            </a:tbl>
          </a:graphicData>
        </a:graphic>
      </p:graphicFrame>
      <p:sp>
        <p:nvSpPr>
          <p:cNvPr id="7" name="Frame 6">
            <a:extLst>
              <a:ext uri="{FF2B5EF4-FFF2-40B4-BE49-F238E27FC236}">
                <a16:creationId xmlns:a16="http://schemas.microsoft.com/office/drawing/2014/main" id="{BCF987F2-BC9E-3BC0-BDF8-EF813608EAD4}"/>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F100881-D34D-E86C-3282-EE7154857B71}"/>
              </a:ext>
            </a:extLst>
          </p:cNvPr>
          <p:cNvSpPr txBox="1"/>
          <p:nvPr/>
        </p:nvSpPr>
        <p:spPr>
          <a:xfrm>
            <a:off x="10241112" y="6105210"/>
            <a:ext cx="348826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Preston, 2023</a:t>
            </a:r>
          </a:p>
        </p:txBody>
      </p:sp>
    </p:spTree>
    <p:extLst>
      <p:ext uri="{BB962C8B-B14F-4D97-AF65-F5344CB8AC3E}">
        <p14:creationId xmlns:p14="http://schemas.microsoft.com/office/powerpoint/2010/main" val="690985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CD205005-79D1-01B6-AC00-505F243E8D1B}"/>
              </a:ext>
            </a:extLst>
          </p:cNvPr>
          <p:cNvSpPr/>
          <p:nvPr/>
        </p:nvSpPr>
        <p:spPr>
          <a:xfrm>
            <a:off x="0" y="0"/>
            <a:ext cx="12192000" cy="6858000"/>
          </a:xfrm>
          <a:prstGeom prst="frame">
            <a:avLst>
              <a:gd name="adj1" fmla="val 4979"/>
            </a:avLst>
          </a:prstGeom>
          <a:solidFill>
            <a:srgbClr val="FBB7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descr="A cartoon of a monster&#10;&#10;Description automatically generated">
            <a:extLst>
              <a:ext uri="{FF2B5EF4-FFF2-40B4-BE49-F238E27FC236}">
                <a16:creationId xmlns:a16="http://schemas.microsoft.com/office/drawing/2014/main" id="{19E6A265-A955-13A6-47AA-3488B09F4738}"/>
              </a:ext>
            </a:extLst>
          </p:cNvPr>
          <p:cNvPicPr>
            <a:picLocks noChangeAspect="1"/>
          </p:cNvPicPr>
          <p:nvPr/>
        </p:nvPicPr>
        <p:blipFill>
          <a:blip r:embed="rId3"/>
          <a:stretch>
            <a:fillRect/>
          </a:stretch>
        </p:blipFill>
        <p:spPr>
          <a:xfrm>
            <a:off x="5588706" y="592882"/>
            <a:ext cx="5890397" cy="5672235"/>
          </a:xfrm>
          <a:prstGeom prst="rect">
            <a:avLst/>
          </a:prstGeom>
        </p:spPr>
      </p:pic>
      <p:sp>
        <p:nvSpPr>
          <p:cNvPr id="3" name="Rectangle 2">
            <a:extLst>
              <a:ext uri="{FF2B5EF4-FFF2-40B4-BE49-F238E27FC236}">
                <a16:creationId xmlns:a16="http://schemas.microsoft.com/office/drawing/2014/main" id="{03913775-77FC-6922-9F6E-114533897786}"/>
              </a:ext>
            </a:extLst>
          </p:cNvPr>
          <p:cNvSpPr/>
          <p:nvPr/>
        </p:nvSpPr>
        <p:spPr>
          <a:xfrm>
            <a:off x="893744" y="748351"/>
            <a:ext cx="4445171" cy="5361296"/>
          </a:xfrm>
          <a:prstGeom prst="rect">
            <a:avLst/>
          </a:prstGeom>
          <a:solidFill>
            <a:srgbClr val="FBB7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latin typeface="Aptos" panose="020B0004020202020204" pitchFamily="34" charset="0"/>
              </a:rPr>
              <a:t>Success feeds motivation </a:t>
            </a:r>
          </a:p>
        </p:txBody>
      </p:sp>
      <p:sp>
        <p:nvSpPr>
          <p:cNvPr id="5" name="Freeform 4">
            <a:extLst>
              <a:ext uri="{FF2B5EF4-FFF2-40B4-BE49-F238E27FC236}">
                <a16:creationId xmlns:a16="http://schemas.microsoft.com/office/drawing/2014/main" id="{14505E2A-42B8-AC5A-F1F3-55C56EAE2443}"/>
              </a:ext>
            </a:extLst>
          </p:cNvPr>
          <p:cNvSpPr/>
          <p:nvPr/>
        </p:nvSpPr>
        <p:spPr>
          <a:xfrm>
            <a:off x="7256206" y="1008436"/>
            <a:ext cx="4222897" cy="5256681"/>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FFE77C">
              <a:alpha val="1993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8856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AF326F99-B339-B1EB-89B1-E26833CBE98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6045" y="385534"/>
            <a:ext cx="11599910" cy="608693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3626598-3FA0-7D2F-B1FB-50701FADAFAC}"/>
              </a:ext>
            </a:extLst>
          </p:cNvPr>
          <p:cNvSpPr txBox="1"/>
          <p:nvPr/>
        </p:nvSpPr>
        <p:spPr>
          <a:xfrm>
            <a:off x="617942" y="6099107"/>
            <a:ext cx="5911490" cy="37335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1385C"/>
                </a:solidFill>
                <a:effectLst/>
                <a:uLnTx/>
                <a:uFillTx/>
                <a:latin typeface="Century Gothic" panose="020B0502020202020204" pitchFamily="34" charset="0"/>
                <a:ea typeface="+mn-ea"/>
                <a:cs typeface="Arial" panose="020B0604020202020204" pitchFamily="34" charset="0"/>
              </a:rPr>
              <a:t>Peps </a:t>
            </a:r>
            <a:r>
              <a:rPr kumimoji="0" lang="en-US" sz="1800" b="0" i="0" u="none" strike="noStrike" kern="1200" cap="none" spc="0" normalizeH="0" baseline="0" noProof="0" dirty="0" err="1">
                <a:ln>
                  <a:noFill/>
                </a:ln>
                <a:solidFill>
                  <a:srgbClr val="01385C"/>
                </a:solidFill>
                <a:effectLst/>
                <a:uLnTx/>
                <a:uFillTx/>
                <a:latin typeface="Century Gothic" panose="020B0502020202020204" pitchFamily="34" charset="0"/>
                <a:ea typeface="+mn-ea"/>
                <a:cs typeface="Arial" panose="020B0604020202020204" pitchFamily="34" charset="0"/>
              </a:rPr>
              <a:t>Mccrea</a:t>
            </a:r>
            <a:r>
              <a:rPr kumimoji="0" lang="en-US" sz="1800" b="0" i="0" u="none" strike="noStrike" kern="1200" cap="none" spc="0" normalizeH="0" baseline="0" noProof="0" dirty="0">
                <a:ln>
                  <a:noFill/>
                </a:ln>
                <a:solidFill>
                  <a:srgbClr val="01385C"/>
                </a:solidFill>
                <a:effectLst/>
                <a:uLnTx/>
                <a:uFillTx/>
                <a:latin typeface="Century Gothic" panose="020B0502020202020204" pitchFamily="34" charset="0"/>
                <a:ea typeface="+mn-ea"/>
                <a:cs typeface="Arial" panose="020B0604020202020204" pitchFamily="34" charset="0"/>
              </a:rPr>
              <a:t>, 2023</a:t>
            </a: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 name="Frame 3">
            <a:extLst>
              <a:ext uri="{FF2B5EF4-FFF2-40B4-BE49-F238E27FC236}">
                <a16:creationId xmlns:a16="http://schemas.microsoft.com/office/drawing/2014/main" id="{CD205005-79D1-01B6-AC00-505F243E8D1B}"/>
              </a:ext>
            </a:extLst>
          </p:cNvPr>
          <p:cNvSpPr/>
          <p:nvPr/>
        </p:nvSpPr>
        <p:spPr>
          <a:xfrm>
            <a:off x="0" y="0"/>
            <a:ext cx="12192000" cy="6858000"/>
          </a:xfrm>
          <a:prstGeom prst="frame">
            <a:avLst>
              <a:gd name="adj1" fmla="val 4979"/>
            </a:avLst>
          </a:prstGeom>
          <a:solidFill>
            <a:srgbClr val="FBB7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318473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7517" y="-40619"/>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6" name="Freeform 6"/>
          <p:cNvSpPr/>
          <p:nvPr/>
        </p:nvSpPr>
        <p:spPr>
          <a:xfrm rot="-1757656">
            <a:off x="8691209" y="5441527"/>
            <a:ext cx="5978473" cy="1935531"/>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7" name="Group 7"/>
          <p:cNvGrpSpPr/>
          <p:nvPr/>
        </p:nvGrpSpPr>
        <p:grpSpPr>
          <a:xfrm>
            <a:off x="332299" y="2907635"/>
            <a:ext cx="9997859" cy="3319152"/>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marL="0" marR="0" lvl="0" indent="0" algn="ctr" defTabSz="914377"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0" name="Freeform 10"/>
          <p:cNvSpPr/>
          <p:nvPr/>
        </p:nvSpPr>
        <p:spPr>
          <a:xfrm>
            <a:off x="-535536" y="-656747"/>
            <a:ext cx="2442675" cy="2376057"/>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11" name="Group 11"/>
          <p:cNvGrpSpPr/>
          <p:nvPr/>
        </p:nvGrpSpPr>
        <p:grpSpPr>
          <a:xfrm>
            <a:off x="685801" y="333957"/>
            <a:ext cx="10966265" cy="1774267"/>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marL="0" marR="0" lvl="0" indent="0" algn="ctr" defTabSz="914377"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4" name="Freeform 14"/>
          <p:cNvSpPr/>
          <p:nvPr/>
        </p:nvSpPr>
        <p:spPr>
          <a:xfrm>
            <a:off x="4371143" y="-544041"/>
            <a:ext cx="458031" cy="114508"/>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5" name="TextBox 15"/>
          <p:cNvSpPr txBox="1"/>
          <p:nvPr/>
        </p:nvSpPr>
        <p:spPr>
          <a:xfrm>
            <a:off x="839341" y="321750"/>
            <a:ext cx="9997859" cy="1846659"/>
          </a:xfrm>
          <a:prstGeom prst="rect">
            <a:avLst/>
          </a:prstGeom>
        </p:spPr>
        <p:txBody>
          <a:bodyPr wrap="square" lIns="0" tIns="0" rIns="0" bIns="0" rtlCol="0" anchor="t">
            <a:spAutoFit/>
          </a:bodyPr>
          <a:lstStyle/>
          <a:p>
            <a:pPr marL="0" marR="0" lvl="0" indent="0" algn="ctr" defTabSz="914377"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The Remembered </a:t>
            </a:r>
          </a:p>
          <a:p>
            <a:pPr marL="0" marR="0" lvl="0" indent="0" algn="ctr" defTabSz="914377"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Success Effect</a:t>
            </a:r>
          </a:p>
        </p:txBody>
      </p:sp>
      <p:sp>
        <p:nvSpPr>
          <p:cNvPr id="16" name="Freeform 16"/>
          <p:cNvSpPr/>
          <p:nvPr/>
        </p:nvSpPr>
        <p:spPr>
          <a:xfrm>
            <a:off x="-3840251" y="-5445021"/>
            <a:ext cx="1397416" cy="1397416"/>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3" name="TextBox 23"/>
          <p:cNvSpPr txBox="1"/>
          <p:nvPr/>
        </p:nvSpPr>
        <p:spPr>
          <a:xfrm>
            <a:off x="768135" y="2959979"/>
            <a:ext cx="5334755" cy="3022291"/>
          </a:xfrm>
          <a:prstGeom prst="rect">
            <a:avLst/>
          </a:prstGeom>
        </p:spPr>
        <p:txBody>
          <a:bodyPr lIns="0" tIns="0" rIns="0" bIns="0" rtlCol="0" anchor="ctr"/>
          <a:lstStyle/>
          <a:p>
            <a:pPr marL="0" marR="0" lvl="0" indent="0" algn="ctr" defTabSz="914377"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3" name="Freeform 53"/>
          <p:cNvSpPr/>
          <p:nvPr/>
        </p:nvSpPr>
        <p:spPr>
          <a:xfrm>
            <a:off x="10837201" y="890494"/>
            <a:ext cx="608388" cy="152097"/>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4" name="Freeform 54"/>
          <p:cNvSpPr/>
          <p:nvPr/>
        </p:nvSpPr>
        <p:spPr>
          <a:xfrm rot="-2533475">
            <a:off x="17159837" y="3285627"/>
            <a:ext cx="2037287" cy="112235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8405197" y="3131728"/>
            <a:ext cx="3313632" cy="3344763"/>
          </a:xfrm>
          <a:prstGeom prst="rect">
            <a:avLst/>
          </a:prstGeom>
        </p:spPr>
        <p:txBody>
          <a:bodyPr lIns="0" tIns="0" rIns="0" bIns="0" rtlCol="0" anchor="ctr"/>
          <a:lstStyle/>
          <a:p>
            <a:pPr marL="0" marR="0" lvl="0" indent="0" algn="ctr" defTabSz="914377"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pic>
        <p:nvPicPr>
          <p:cNvPr id="3" name="Picture 2">
            <a:extLst>
              <a:ext uri="{FF2B5EF4-FFF2-40B4-BE49-F238E27FC236}">
                <a16:creationId xmlns:a16="http://schemas.microsoft.com/office/drawing/2014/main" id="{F7C9FD0A-323E-3298-4474-CE4AEA64078C}"/>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32645" y="3331123"/>
            <a:ext cx="9382095" cy="2318563"/>
          </a:xfrm>
          <a:prstGeom prst="rect">
            <a:avLst/>
          </a:prstGeom>
        </p:spPr>
      </p:pic>
    </p:spTree>
    <p:extLst>
      <p:ext uri="{BB962C8B-B14F-4D97-AF65-F5344CB8AC3E}">
        <p14:creationId xmlns:p14="http://schemas.microsoft.com/office/powerpoint/2010/main" val="14108612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1BBCB-E6A1-D6D6-2DE0-335CA50BE8F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E9441580-1CB9-347E-38EE-946C31D5156E}"/>
              </a:ext>
            </a:extLst>
          </p:cNvPr>
          <p:cNvSpPr/>
          <p:nvPr/>
        </p:nvSpPr>
        <p:spPr>
          <a:xfrm>
            <a:off x="-57517" y="-40619"/>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914377"/>
            <a:endParaRPr lang="en-US" sz="1200" dirty="0">
              <a:solidFill>
                <a:prstClr val="black"/>
              </a:solidFill>
              <a:latin typeface="Calibri"/>
              <a:cs typeface="Arial"/>
              <a:sym typeface="Arial"/>
            </a:endParaRPr>
          </a:p>
        </p:txBody>
      </p:sp>
      <p:sp>
        <p:nvSpPr>
          <p:cNvPr id="6" name="Freeform 6">
            <a:extLst>
              <a:ext uri="{FF2B5EF4-FFF2-40B4-BE49-F238E27FC236}">
                <a16:creationId xmlns:a16="http://schemas.microsoft.com/office/drawing/2014/main" id="{1F0E2348-3BDC-6AB1-0DB1-F751DC88C91F}"/>
              </a:ext>
            </a:extLst>
          </p:cNvPr>
          <p:cNvSpPr/>
          <p:nvPr/>
        </p:nvSpPr>
        <p:spPr>
          <a:xfrm rot="-1757656">
            <a:off x="8691209" y="5441527"/>
            <a:ext cx="5978473" cy="1935531"/>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377"/>
            <a:endParaRPr lang="en-US" sz="1200">
              <a:solidFill>
                <a:prstClr val="black"/>
              </a:solidFill>
              <a:latin typeface="Calibri"/>
              <a:cs typeface="Arial"/>
              <a:sym typeface="Arial"/>
            </a:endParaRPr>
          </a:p>
        </p:txBody>
      </p:sp>
      <p:grpSp>
        <p:nvGrpSpPr>
          <p:cNvPr id="7" name="Group 7">
            <a:extLst>
              <a:ext uri="{FF2B5EF4-FFF2-40B4-BE49-F238E27FC236}">
                <a16:creationId xmlns:a16="http://schemas.microsoft.com/office/drawing/2014/main" id="{F392F5BA-D8A1-6EFD-1AF8-A840A7A782A2}"/>
              </a:ext>
            </a:extLst>
          </p:cNvPr>
          <p:cNvGrpSpPr/>
          <p:nvPr/>
        </p:nvGrpSpPr>
        <p:grpSpPr>
          <a:xfrm>
            <a:off x="1285270" y="2472547"/>
            <a:ext cx="9997859" cy="3319152"/>
            <a:chOff x="0" y="0"/>
            <a:chExt cx="4819745" cy="1234431"/>
          </a:xfrm>
        </p:grpSpPr>
        <p:sp>
          <p:nvSpPr>
            <p:cNvPr id="8" name="Freeform 8">
              <a:extLst>
                <a:ext uri="{FF2B5EF4-FFF2-40B4-BE49-F238E27FC236}">
                  <a16:creationId xmlns:a16="http://schemas.microsoft.com/office/drawing/2014/main" id="{B4FBF59B-9D6E-AD19-758B-8280F83023CD}"/>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914377"/>
              <a:endParaRPr lang="en-US" sz="1200" dirty="0">
                <a:solidFill>
                  <a:prstClr val="black"/>
                </a:solidFill>
                <a:latin typeface="Calibri"/>
                <a:cs typeface="Arial"/>
                <a:sym typeface="Arial"/>
              </a:endParaRPr>
            </a:p>
          </p:txBody>
        </p:sp>
        <p:sp>
          <p:nvSpPr>
            <p:cNvPr id="9" name="TextBox 9">
              <a:extLst>
                <a:ext uri="{FF2B5EF4-FFF2-40B4-BE49-F238E27FC236}">
                  <a16:creationId xmlns:a16="http://schemas.microsoft.com/office/drawing/2014/main" id="{70CE94B9-AD80-BFE8-F62B-BC064B3666A0}"/>
                </a:ext>
              </a:extLst>
            </p:cNvPr>
            <p:cNvSpPr txBox="1"/>
            <p:nvPr/>
          </p:nvSpPr>
          <p:spPr>
            <a:xfrm>
              <a:off x="0" y="-9525"/>
              <a:ext cx="4819745" cy="1243956"/>
            </a:xfrm>
            <a:prstGeom prst="rect">
              <a:avLst/>
            </a:prstGeom>
          </p:spPr>
          <p:txBody>
            <a:bodyPr lIns="0" tIns="0" rIns="0" bIns="0" rtlCol="0" anchor="ctr"/>
            <a:lstStyle/>
            <a:p>
              <a:pPr algn="ctr" defTabSz="914377">
                <a:lnSpc>
                  <a:spcPts val="467"/>
                </a:lnSpc>
                <a:spcBef>
                  <a:spcPct val="0"/>
                </a:spcBef>
              </a:pPr>
              <a:endParaRPr sz="1200">
                <a:solidFill>
                  <a:prstClr val="black"/>
                </a:solidFill>
                <a:latin typeface="Calibri"/>
                <a:cs typeface="Arial"/>
                <a:sym typeface="Arial"/>
              </a:endParaRPr>
            </a:p>
          </p:txBody>
        </p:sp>
      </p:grpSp>
      <p:sp>
        <p:nvSpPr>
          <p:cNvPr id="10" name="Freeform 10">
            <a:extLst>
              <a:ext uri="{FF2B5EF4-FFF2-40B4-BE49-F238E27FC236}">
                <a16:creationId xmlns:a16="http://schemas.microsoft.com/office/drawing/2014/main" id="{14491618-EBE9-6519-7F9C-0C637B69A8E3}"/>
              </a:ext>
            </a:extLst>
          </p:cNvPr>
          <p:cNvSpPr/>
          <p:nvPr/>
        </p:nvSpPr>
        <p:spPr>
          <a:xfrm>
            <a:off x="-535536" y="-656747"/>
            <a:ext cx="2442675" cy="2376057"/>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914377"/>
            <a:endParaRPr lang="en-US" sz="1200">
              <a:solidFill>
                <a:prstClr val="black"/>
              </a:solidFill>
              <a:latin typeface="Calibri"/>
              <a:cs typeface="Arial"/>
              <a:sym typeface="Arial"/>
            </a:endParaRPr>
          </a:p>
        </p:txBody>
      </p:sp>
      <p:grpSp>
        <p:nvGrpSpPr>
          <p:cNvPr id="11" name="Group 11">
            <a:extLst>
              <a:ext uri="{FF2B5EF4-FFF2-40B4-BE49-F238E27FC236}">
                <a16:creationId xmlns:a16="http://schemas.microsoft.com/office/drawing/2014/main" id="{2E861D62-7E07-54AD-45DF-2D39BC73CD51}"/>
              </a:ext>
            </a:extLst>
          </p:cNvPr>
          <p:cNvGrpSpPr/>
          <p:nvPr/>
        </p:nvGrpSpPr>
        <p:grpSpPr>
          <a:xfrm>
            <a:off x="685801" y="333957"/>
            <a:ext cx="10966265" cy="1774267"/>
            <a:chOff x="0" y="0"/>
            <a:chExt cx="2327098" cy="1648260"/>
          </a:xfrm>
        </p:grpSpPr>
        <p:sp>
          <p:nvSpPr>
            <p:cNvPr id="12" name="Freeform 12">
              <a:extLst>
                <a:ext uri="{FF2B5EF4-FFF2-40B4-BE49-F238E27FC236}">
                  <a16:creationId xmlns:a16="http://schemas.microsoft.com/office/drawing/2014/main" id="{E83E2948-B38C-370F-6518-4B6B23F9D92A}"/>
                </a:ext>
              </a:extLst>
            </p:cNvPr>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914377"/>
              <a:endParaRPr lang="en-US" sz="1200">
                <a:solidFill>
                  <a:prstClr val="black"/>
                </a:solidFill>
                <a:latin typeface="Calibri"/>
                <a:cs typeface="Arial"/>
                <a:sym typeface="Arial"/>
              </a:endParaRPr>
            </a:p>
          </p:txBody>
        </p:sp>
        <p:sp>
          <p:nvSpPr>
            <p:cNvPr id="13" name="TextBox 13">
              <a:extLst>
                <a:ext uri="{FF2B5EF4-FFF2-40B4-BE49-F238E27FC236}">
                  <a16:creationId xmlns:a16="http://schemas.microsoft.com/office/drawing/2014/main" id="{28B75305-96FB-2A86-C7E0-F0E5DAFFB3E7}"/>
                </a:ext>
              </a:extLst>
            </p:cNvPr>
            <p:cNvSpPr txBox="1"/>
            <p:nvPr/>
          </p:nvSpPr>
          <p:spPr>
            <a:xfrm>
              <a:off x="0" y="-9525"/>
              <a:ext cx="2327098" cy="1657785"/>
            </a:xfrm>
            <a:prstGeom prst="rect">
              <a:avLst/>
            </a:prstGeom>
          </p:spPr>
          <p:txBody>
            <a:bodyPr lIns="0" tIns="0" rIns="0" bIns="0" rtlCol="0" anchor="ctr"/>
            <a:lstStyle/>
            <a:p>
              <a:pPr algn="ctr" defTabSz="914377">
                <a:lnSpc>
                  <a:spcPts val="467"/>
                </a:lnSpc>
                <a:spcBef>
                  <a:spcPct val="0"/>
                </a:spcBef>
              </a:pPr>
              <a:endParaRPr sz="1200">
                <a:solidFill>
                  <a:prstClr val="black"/>
                </a:solidFill>
                <a:latin typeface="Calibri"/>
                <a:cs typeface="Arial"/>
                <a:sym typeface="Arial"/>
              </a:endParaRPr>
            </a:p>
          </p:txBody>
        </p:sp>
      </p:grpSp>
      <p:sp>
        <p:nvSpPr>
          <p:cNvPr id="14" name="Freeform 14">
            <a:extLst>
              <a:ext uri="{FF2B5EF4-FFF2-40B4-BE49-F238E27FC236}">
                <a16:creationId xmlns:a16="http://schemas.microsoft.com/office/drawing/2014/main" id="{98DD840C-49B4-A647-43D5-C000DE1636DE}"/>
              </a:ext>
            </a:extLst>
          </p:cNvPr>
          <p:cNvSpPr/>
          <p:nvPr/>
        </p:nvSpPr>
        <p:spPr>
          <a:xfrm>
            <a:off x="4371143" y="-544041"/>
            <a:ext cx="458031" cy="114508"/>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914377"/>
            <a:endParaRPr lang="en-US" sz="1200">
              <a:solidFill>
                <a:prstClr val="black"/>
              </a:solidFill>
              <a:latin typeface="Calibri"/>
              <a:cs typeface="Arial"/>
              <a:sym typeface="Arial"/>
            </a:endParaRPr>
          </a:p>
        </p:txBody>
      </p:sp>
      <p:sp>
        <p:nvSpPr>
          <p:cNvPr id="15" name="TextBox 15">
            <a:extLst>
              <a:ext uri="{FF2B5EF4-FFF2-40B4-BE49-F238E27FC236}">
                <a16:creationId xmlns:a16="http://schemas.microsoft.com/office/drawing/2014/main" id="{93C94906-64FC-AFC1-95FF-3A40064D0D3D}"/>
              </a:ext>
            </a:extLst>
          </p:cNvPr>
          <p:cNvSpPr txBox="1"/>
          <p:nvPr/>
        </p:nvSpPr>
        <p:spPr>
          <a:xfrm>
            <a:off x="839341" y="321750"/>
            <a:ext cx="9997859" cy="1846659"/>
          </a:xfrm>
          <a:prstGeom prst="rect">
            <a:avLst/>
          </a:prstGeom>
        </p:spPr>
        <p:txBody>
          <a:bodyPr wrap="square" lIns="0" tIns="0" rIns="0" bIns="0" rtlCol="0" anchor="t">
            <a:spAutoFit/>
          </a:bodyPr>
          <a:lstStyle/>
          <a:p>
            <a:pPr algn="ctr" defTabSz="914377">
              <a:spcBef>
                <a:spcPct val="0"/>
              </a:spcBef>
            </a:pPr>
            <a:r>
              <a:rPr lang="en-US" sz="6000" dirty="0">
                <a:solidFill>
                  <a:srgbClr val="000000"/>
                </a:solidFill>
                <a:latin typeface="DM Sans" pitchFamily="2" charset="77"/>
                <a:ea typeface="Repo Bold Bold"/>
                <a:cs typeface="Repo Bold Bold"/>
                <a:sym typeface="Repo Bold Bold"/>
              </a:rPr>
              <a:t>The Remembered </a:t>
            </a:r>
          </a:p>
          <a:p>
            <a:pPr algn="ctr" defTabSz="914377">
              <a:spcBef>
                <a:spcPct val="0"/>
              </a:spcBef>
            </a:pPr>
            <a:r>
              <a:rPr lang="en-US" sz="6000" dirty="0">
                <a:solidFill>
                  <a:srgbClr val="000000"/>
                </a:solidFill>
                <a:latin typeface="DM Sans" pitchFamily="2" charset="77"/>
                <a:ea typeface="Repo Bold Bold"/>
                <a:cs typeface="Repo Bold Bold"/>
                <a:sym typeface="Repo Bold Bold"/>
              </a:rPr>
              <a:t>Success Effect</a:t>
            </a:r>
          </a:p>
        </p:txBody>
      </p:sp>
      <p:sp>
        <p:nvSpPr>
          <p:cNvPr id="16" name="Freeform 16">
            <a:extLst>
              <a:ext uri="{FF2B5EF4-FFF2-40B4-BE49-F238E27FC236}">
                <a16:creationId xmlns:a16="http://schemas.microsoft.com/office/drawing/2014/main" id="{29813A2D-ECA5-0D62-306E-0C9FFA836724}"/>
              </a:ext>
            </a:extLst>
          </p:cNvPr>
          <p:cNvSpPr/>
          <p:nvPr/>
        </p:nvSpPr>
        <p:spPr>
          <a:xfrm>
            <a:off x="-3840251" y="-5445021"/>
            <a:ext cx="1397416" cy="1397416"/>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914377"/>
            <a:endParaRPr lang="en-US" sz="1200">
              <a:solidFill>
                <a:prstClr val="black"/>
              </a:solidFill>
              <a:latin typeface="Calibri"/>
              <a:cs typeface="Arial"/>
              <a:sym typeface="Arial"/>
            </a:endParaRPr>
          </a:p>
        </p:txBody>
      </p:sp>
      <p:sp>
        <p:nvSpPr>
          <p:cNvPr id="23" name="TextBox 23">
            <a:extLst>
              <a:ext uri="{FF2B5EF4-FFF2-40B4-BE49-F238E27FC236}">
                <a16:creationId xmlns:a16="http://schemas.microsoft.com/office/drawing/2014/main" id="{9EEEB32B-9098-5993-FC96-E5EE0B23FF86}"/>
              </a:ext>
            </a:extLst>
          </p:cNvPr>
          <p:cNvSpPr txBox="1"/>
          <p:nvPr/>
        </p:nvSpPr>
        <p:spPr>
          <a:xfrm>
            <a:off x="768135" y="2959979"/>
            <a:ext cx="5334755" cy="3022291"/>
          </a:xfrm>
          <a:prstGeom prst="rect">
            <a:avLst/>
          </a:prstGeom>
        </p:spPr>
        <p:txBody>
          <a:bodyPr lIns="0" tIns="0" rIns="0" bIns="0" rtlCol="0" anchor="ctr"/>
          <a:lstStyle/>
          <a:p>
            <a:pPr algn="ctr" defTabSz="914377">
              <a:lnSpc>
                <a:spcPts val="467"/>
              </a:lnSpc>
              <a:spcBef>
                <a:spcPct val="0"/>
              </a:spcBef>
            </a:pPr>
            <a:endParaRPr sz="1200">
              <a:solidFill>
                <a:prstClr val="black"/>
              </a:solidFill>
              <a:latin typeface="Calibri"/>
              <a:cs typeface="Arial"/>
              <a:sym typeface="Arial"/>
            </a:endParaRPr>
          </a:p>
        </p:txBody>
      </p:sp>
      <p:sp>
        <p:nvSpPr>
          <p:cNvPr id="53" name="Freeform 53">
            <a:extLst>
              <a:ext uri="{FF2B5EF4-FFF2-40B4-BE49-F238E27FC236}">
                <a16:creationId xmlns:a16="http://schemas.microsoft.com/office/drawing/2014/main" id="{6C6C5A37-3872-386F-0E20-899F99A154F0}"/>
              </a:ext>
            </a:extLst>
          </p:cNvPr>
          <p:cNvSpPr/>
          <p:nvPr/>
        </p:nvSpPr>
        <p:spPr>
          <a:xfrm>
            <a:off x="10837201" y="890494"/>
            <a:ext cx="608388" cy="152097"/>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914377"/>
            <a:endParaRPr lang="en-US" sz="1200">
              <a:solidFill>
                <a:prstClr val="black"/>
              </a:solidFill>
              <a:latin typeface="Calibri"/>
              <a:cs typeface="Arial"/>
              <a:sym typeface="Arial"/>
            </a:endParaRPr>
          </a:p>
        </p:txBody>
      </p:sp>
      <p:sp>
        <p:nvSpPr>
          <p:cNvPr id="54" name="Freeform 54">
            <a:extLst>
              <a:ext uri="{FF2B5EF4-FFF2-40B4-BE49-F238E27FC236}">
                <a16:creationId xmlns:a16="http://schemas.microsoft.com/office/drawing/2014/main" id="{0FF10622-0A11-FB8E-C0A1-DB59B84076DD}"/>
              </a:ext>
            </a:extLst>
          </p:cNvPr>
          <p:cNvSpPr/>
          <p:nvPr/>
        </p:nvSpPr>
        <p:spPr>
          <a:xfrm rot="-2533475">
            <a:off x="17159837" y="3285627"/>
            <a:ext cx="2037287" cy="112235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914377"/>
            <a:endParaRPr lang="en-US" sz="120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5F0CD344-0C77-F5D7-1BCC-E1281ED31CBA}"/>
              </a:ext>
            </a:extLst>
          </p:cNvPr>
          <p:cNvSpPr txBox="1"/>
          <p:nvPr/>
        </p:nvSpPr>
        <p:spPr>
          <a:xfrm>
            <a:off x="8405197" y="3131728"/>
            <a:ext cx="3313632" cy="3344763"/>
          </a:xfrm>
          <a:prstGeom prst="rect">
            <a:avLst/>
          </a:prstGeom>
        </p:spPr>
        <p:txBody>
          <a:bodyPr lIns="0" tIns="0" rIns="0" bIns="0" rtlCol="0" anchor="ctr"/>
          <a:lstStyle/>
          <a:p>
            <a:pPr algn="ctr" defTabSz="914377">
              <a:lnSpc>
                <a:spcPts val="467"/>
              </a:lnSpc>
              <a:spcBef>
                <a:spcPct val="0"/>
              </a:spcBef>
            </a:pPr>
            <a:endParaRPr sz="1200">
              <a:solidFill>
                <a:prstClr val="black"/>
              </a:solidFill>
              <a:latin typeface="Calibri"/>
              <a:cs typeface="Arial"/>
              <a:sym typeface="Arial"/>
            </a:endParaRPr>
          </a:p>
        </p:txBody>
      </p:sp>
      <p:pic>
        <p:nvPicPr>
          <p:cNvPr id="3" name="Picture 2">
            <a:extLst>
              <a:ext uri="{FF2B5EF4-FFF2-40B4-BE49-F238E27FC236}">
                <a16:creationId xmlns:a16="http://schemas.microsoft.com/office/drawing/2014/main" id="{EF8BC799-495B-1FF8-56FF-3EB163F537D7}"/>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32645" y="3331123"/>
            <a:ext cx="9382095" cy="2318563"/>
          </a:xfrm>
          <a:prstGeom prst="rect">
            <a:avLst/>
          </a:prstGeom>
        </p:spPr>
      </p:pic>
      <p:sp>
        <p:nvSpPr>
          <p:cNvPr id="4" name="TextBox 3">
            <a:extLst>
              <a:ext uri="{FF2B5EF4-FFF2-40B4-BE49-F238E27FC236}">
                <a16:creationId xmlns:a16="http://schemas.microsoft.com/office/drawing/2014/main" id="{9D6B2DEE-E817-CE2A-6677-0B67CB779A5F}"/>
              </a:ext>
            </a:extLst>
          </p:cNvPr>
          <p:cNvSpPr txBox="1"/>
          <p:nvPr/>
        </p:nvSpPr>
        <p:spPr>
          <a:xfrm>
            <a:off x="1048661" y="2582337"/>
            <a:ext cx="10471076" cy="3046988"/>
          </a:xfrm>
          <a:prstGeom prst="rect">
            <a:avLst/>
          </a:prstGeom>
          <a:solidFill>
            <a:schemeClr val="tx2"/>
          </a:solidFill>
        </p:spPr>
        <p:txBody>
          <a:bodyPr wrap="square" rtlCol="0">
            <a:spAutoFit/>
          </a:bodyPr>
          <a:lstStyle/>
          <a:p>
            <a:r>
              <a:rPr lang="en-US" sz="3200" dirty="0">
                <a:solidFill>
                  <a:schemeClr val="bg1"/>
                </a:solidFill>
                <a:latin typeface="Aptos" panose="020B0004020202020204" pitchFamily="34" charset="0"/>
              </a:rPr>
              <a:t>”Including additional moderate problems in a task that primarily includes challenging problems (i.e., by providing students with extra opportunities for success) may make it more likely that students will continue to engage with challenging math tasks [and] </a:t>
            </a:r>
            <a:r>
              <a:rPr lang="en-US" sz="3200" i="1" dirty="0">
                <a:solidFill>
                  <a:schemeClr val="bg1"/>
                </a:solidFill>
              </a:rPr>
              <a:t>does not involve reducing the rigor of the material that students learn</a:t>
            </a:r>
            <a:r>
              <a:rPr lang="en-US" sz="3200" dirty="0">
                <a:solidFill>
                  <a:schemeClr val="bg1"/>
                </a:solidFill>
              </a:rPr>
              <a:t>.</a:t>
            </a:r>
            <a:r>
              <a:rPr lang="en-US" sz="3200" dirty="0">
                <a:solidFill>
                  <a:schemeClr val="bg1"/>
                </a:solidFill>
                <a:latin typeface="Aptos" panose="020B0004020202020204" pitchFamily="34" charset="0"/>
              </a:rPr>
              <a:t>” </a:t>
            </a:r>
            <a:r>
              <a:rPr lang="en-US" sz="2800" dirty="0">
                <a:solidFill>
                  <a:schemeClr val="bg1"/>
                </a:solidFill>
                <a:latin typeface="Aptos" panose="020B0004020202020204" pitchFamily="34" charset="0"/>
              </a:rPr>
              <a:t> (p. 325)</a:t>
            </a:r>
          </a:p>
        </p:txBody>
      </p:sp>
    </p:spTree>
    <p:extLst>
      <p:ext uri="{BB962C8B-B14F-4D97-AF65-F5344CB8AC3E}">
        <p14:creationId xmlns:p14="http://schemas.microsoft.com/office/powerpoint/2010/main" val="1360387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DF1E45-866F-D13F-B181-C5483553C9E1}"/>
              </a:ext>
            </a:extLst>
          </p:cNvPr>
          <p:cNvSpPr/>
          <p:nvPr/>
        </p:nvSpPr>
        <p:spPr>
          <a:xfrm>
            <a:off x="779543" y="579708"/>
            <a:ext cx="4597677" cy="5600141"/>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622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ame 3">
            <a:extLst>
              <a:ext uri="{FF2B5EF4-FFF2-40B4-BE49-F238E27FC236}">
                <a16:creationId xmlns:a16="http://schemas.microsoft.com/office/drawing/2014/main" id="{CD205005-79D1-01B6-AC00-505F243E8D1B}"/>
              </a:ext>
            </a:extLst>
          </p:cNvPr>
          <p:cNvSpPr/>
          <p:nvPr/>
        </p:nvSpPr>
        <p:spPr>
          <a:xfrm>
            <a:off x="0" y="0"/>
            <a:ext cx="12192000" cy="6858000"/>
          </a:xfrm>
          <a:prstGeom prst="frame">
            <a:avLst>
              <a:gd name="adj1" fmla="val 4979"/>
            </a:avLst>
          </a:prstGeom>
          <a:solidFill>
            <a:srgbClr val="FBB7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842C0692-B415-FE73-7F88-7DCF919494AE}"/>
              </a:ext>
            </a:extLst>
          </p:cNvPr>
          <p:cNvPicPr>
            <a:picLocks noChangeAspect="1"/>
          </p:cNvPicPr>
          <p:nvPr/>
        </p:nvPicPr>
        <p:blipFill>
          <a:blip r:embed="rId3"/>
          <a:stretch>
            <a:fillRect/>
          </a:stretch>
        </p:blipFill>
        <p:spPr>
          <a:xfrm rot="1480947">
            <a:off x="1267980" y="1814026"/>
            <a:ext cx="3620805" cy="3131507"/>
          </a:xfrm>
          <a:prstGeom prst="rect">
            <a:avLst/>
          </a:prstGeom>
        </p:spPr>
      </p:pic>
      <p:sp>
        <p:nvSpPr>
          <p:cNvPr id="7" name="TextBox 6">
            <a:extLst>
              <a:ext uri="{FF2B5EF4-FFF2-40B4-BE49-F238E27FC236}">
                <a16:creationId xmlns:a16="http://schemas.microsoft.com/office/drawing/2014/main" id="{E04A784B-6ED1-9799-2EB5-CB9CC3D63943}"/>
              </a:ext>
            </a:extLst>
          </p:cNvPr>
          <p:cNvSpPr txBox="1"/>
          <p:nvPr/>
        </p:nvSpPr>
        <p:spPr>
          <a:xfrm>
            <a:off x="5601506" y="894287"/>
            <a:ext cx="6105832" cy="2677656"/>
          </a:xfrm>
          <a:prstGeom prst="rect">
            <a:avLst/>
          </a:prstGeom>
          <a:noFill/>
        </p:spPr>
        <p:txBody>
          <a:bodyPr wrap="square">
            <a:spAutoFit/>
          </a:bodyPr>
          <a:lstStyle/>
          <a:p>
            <a:pPr marL="457200" indent="-457200" algn="l" rtl="0" fontAlgn="base">
              <a:buFont typeface="Arial" panose="020B0604020202020204" pitchFamily="34" charset="0"/>
              <a:buChar char="•"/>
            </a:pPr>
            <a:r>
              <a:rPr lang="en-US" sz="2800" i="0" dirty="0">
                <a:solidFill>
                  <a:srgbClr val="000000"/>
                </a:solidFill>
                <a:effectLst/>
                <a:latin typeface="Aptos" panose="020B0004020202020204" pitchFamily="34" charset="0"/>
              </a:rPr>
              <a:t>Design lessons with the remembered success in mind. </a:t>
            </a:r>
          </a:p>
          <a:p>
            <a:pPr marL="457200" indent="-457200" algn="l" rtl="0" fontAlgn="base">
              <a:buFont typeface="Arial" panose="020B0604020202020204" pitchFamily="34" charset="0"/>
              <a:buChar char="•"/>
            </a:pPr>
            <a:r>
              <a:rPr lang="en-US" sz="2800" i="0" dirty="0">
                <a:solidFill>
                  <a:srgbClr val="000000"/>
                </a:solidFill>
                <a:effectLst/>
                <a:latin typeface="Aptos" panose="020B0004020202020204" pitchFamily="34" charset="0"/>
              </a:rPr>
              <a:t>Call attention to behaviors that lead to success so that students attribute their success to their engagement and effort. </a:t>
            </a:r>
          </a:p>
        </p:txBody>
      </p:sp>
      <p:sp>
        <p:nvSpPr>
          <p:cNvPr id="2" name="TextBox 1">
            <a:extLst>
              <a:ext uri="{FF2B5EF4-FFF2-40B4-BE49-F238E27FC236}">
                <a16:creationId xmlns:a16="http://schemas.microsoft.com/office/drawing/2014/main" id="{40EDAA96-8E56-3797-66BC-49C10623DD51}"/>
              </a:ext>
            </a:extLst>
          </p:cNvPr>
          <p:cNvSpPr txBox="1"/>
          <p:nvPr/>
        </p:nvSpPr>
        <p:spPr>
          <a:xfrm>
            <a:off x="5848709" y="3709358"/>
            <a:ext cx="5331125" cy="2677656"/>
          </a:xfrm>
          <a:custGeom>
            <a:avLst/>
            <a:gdLst>
              <a:gd name="connsiteX0" fmla="*/ 0 w 5331125"/>
              <a:gd name="connsiteY0" fmla="*/ 0 h 2677656"/>
              <a:gd name="connsiteX1" fmla="*/ 698970 w 5331125"/>
              <a:gd name="connsiteY1" fmla="*/ 0 h 2677656"/>
              <a:gd name="connsiteX2" fmla="*/ 1397939 w 5331125"/>
              <a:gd name="connsiteY2" fmla="*/ 0 h 2677656"/>
              <a:gd name="connsiteX3" fmla="*/ 1990287 w 5331125"/>
              <a:gd name="connsiteY3" fmla="*/ 0 h 2677656"/>
              <a:gd name="connsiteX4" fmla="*/ 2635945 w 5331125"/>
              <a:gd name="connsiteY4" fmla="*/ 0 h 2677656"/>
              <a:gd name="connsiteX5" fmla="*/ 3174981 w 5331125"/>
              <a:gd name="connsiteY5" fmla="*/ 0 h 2677656"/>
              <a:gd name="connsiteX6" fmla="*/ 3767328 w 5331125"/>
              <a:gd name="connsiteY6" fmla="*/ 0 h 2677656"/>
              <a:gd name="connsiteX7" fmla="*/ 4466298 w 5331125"/>
              <a:gd name="connsiteY7" fmla="*/ 0 h 2677656"/>
              <a:gd name="connsiteX8" fmla="*/ 5331125 w 5331125"/>
              <a:gd name="connsiteY8" fmla="*/ 0 h 2677656"/>
              <a:gd name="connsiteX9" fmla="*/ 5331125 w 5331125"/>
              <a:gd name="connsiteY9" fmla="*/ 562308 h 2677656"/>
              <a:gd name="connsiteX10" fmla="*/ 5331125 w 5331125"/>
              <a:gd name="connsiteY10" fmla="*/ 1044286 h 2677656"/>
              <a:gd name="connsiteX11" fmla="*/ 5331125 w 5331125"/>
              <a:gd name="connsiteY11" fmla="*/ 1553040 h 2677656"/>
              <a:gd name="connsiteX12" fmla="*/ 5331125 w 5331125"/>
              <a:gd name="connsiteY12" fmla="*/ 2088572 h 2677656"/>
              <a:gd name="connsiteX13" fmla="*/ 5331125 w 5331125"/>
              <a:gd name="connsiteY13" fmla="*/ 2677656 h 2677656"/>
              <a:gd name="connsiteX14" fmla="*/ 4632155 w 5331125"/>
              <a:gd name="connsiteY14" fmla="*/ 2677656 h 2677656"/>
              <a:gd name="connsiteX15" fmla="*/ 4039808 w 5331125"/>
              <a:gd name="connsiteY15" fmla="*/ 2677656 h 2677656"/>
              <a:gd name="connsiteX16" fmla="*/ 3447461 w 5331125"/>
              <a:gd name="connsiteY16" fmla="*/ 2677656 h 2677656"/>
              <a:gd name="connsiteX17" fmla="*/ 2855114 w 5331125"/>
              <a:gd name="connsiteY17" fmla="*/ 2677656 h 2677656"/>
              <a:gd name="connsiteX18" fmla="*/ 2262766 w 5331125"/>
              <a:gd name="connsiteY18" fmla="*/ 2677656 h 2677656"/>
              <a:gd name="connsiteX19" fmla="*/ 1723730 w 5331125"/>
              <a:gd name="connsiteY19" fmla="*/ 2677656 h 2677656"/>
              <a:gd name="connsiteX20" fmla="*/ 1078072 w 5331125"/>
              <a:gd name="connsiteY20" fmla="*/ 2677656 h 2677656"/>
              <a:gd name="connsiteX21" fmla="*/ 0 w 5331125"/>
              <a:gd name="connsiteY21" fmla="*/ 2677656 h 2677656"/>
              <a:gd name="connsiteX22" fmla="*/ 0 w 5331125"/>
              <a:gd name="connsiteY22" fmla="*/ 2088572 h 2677656"/>
              <a:gd name="connsiteX23" fmla="*/ 0 w 5331125"/>
              <a:gd name="connsiteY23" fmla="*/ 1526264 h 2677656"/>
              <a:gd name="connsiteX24" fmla="*/ 0 w 5331125"/>
              <a:gd name="connsiteY24" fmla="*/ 937180 h 2677656"/>
              <a:gd name="connsiteX25" fmla="*/ 0 w 5331125"/>
              <a:gd name="connsiteY25" fmla="*/ 0 h 26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331125" h="2677656" fill="none" extrusionOk="0">
                <a:moveTo>
                  <a:pt x="0" y="0"/>
                </a:moveTo>
                <a:cubicBezTo>
                  <a:pt x="325471" y="-33260"/>
                  <a:pt x="373253" y="74271"/>
                  <a:pt x="698970" y="0"/>
                </a:cubicBezTo>
                <a:cubicBezTo>
                  <a:pt x="1024687" y="-74271"/>
                  <a:pt x="1247565" y="57188"/>
                  <a:pt x="1397939" y="0"/>
                </a:cubicBezTo>
                <a:cubicBezTo>
                  <a:pt x="1548313" y="-57188"/>
                  <a:pt x="1787135" y="49309"/>
                  <a:pt x="1990287" y="0"/>
                </a:cubicBezTo>
                <a:cubicBezTo>
                  <a:pt x="2193439" y="-49309"/>
                  <a:pt x="2498273" y="69303"/>
                  <a:pt x="2635945" y="0"/>
                </a:cubicBezTo>
                <a:cubicBezTo>
                  <a:pt x="2773617" y="-69303"/>
                  <a:pt x="2975982" y="12791"/>
                  <a:pt x="3174981" y="0"/>
                </a:cubicBezTo>
                <a:cubicBezTo>
                  <a:pt x="3373980" y="-12791"/>
                  <a:pt x="3536697" y="52866"/>
                  <a:pt x="3767328" y="0"/>
                </a:cubicBezTo>
                <a:cubicBezTo>
                  <a:pt x="3997959" y="-52866"/>
                  <a:pt x="4229433" y="54772"/>
                  <a:pt x="4466298" y="0"/>
                </a:cubicBezTo>
                <a:cubicBezTo>
                  <a:pt x="4703163" y="-54772"/>
                  <a:pt x="4966630" y="48601"/>
                  <a:pt x="5331125" y="0"/>
                </a:cubicBezTo>
                <a:cubicBezTo>
                  <a:pt x="5379875" y="263558"/>
                  <a:pt x="5275942" y="444806"/>
                  <a:pt x="5331125" y="562308"/>
                </a:cubicBezTo>
                <a:cubicBezTo>
                  <a:pt x="5386308" y="679810"/>
                  <a:pt x="5295259" y="928764"/>
                  <a:pt x="5331125" y="1044286"/>
                </a:cubicBezTo>
                <a:cubicBezTo>
                  <a:pt x="5366991" y="1159808"/>
                  <a:pt x="5325292" y="1305237"/>
                  <a:pt x="5331125" y="1553040"/>
                </a:cubicBezTo>
                <a:cubicBezTo>
                  <a:pt x="5336958" y="1800843"/>
                  <a:pt x="5309212" y="1822842"/>
                  <a:pt x="5331125" y="2088572"/>
                </a:cubicBezTo>
                <a:cubicBezTo>
                  <a:pt x="5353038" y="2354302"/>
                  <a:pt x="5287993" y="2493744"/>
                  <a:pt x="5331125" y="2677656"/>
                </a:cubicBezTo>
                <a:cubicBezTo>
                  <a:pt x="5129988" y="2700486"/>
                  <a:pt x="4847029" y="2617401"/>
                  <a:pt x="4632155" y="2677656"/>
                </a:cubicBezTo>
                <a:cubicBezTo>
                  <a:pt x="4417281" y="2737911"/>
                  <a:pt x="4272602" y="2615061"/>
                  <a:pt x="4039808" y="2677656"/>
                </a:cubicBezTo>
                <a:cubicBezTo>
                  <a:pt x="3807014" y="2740251"/>
                  <a:pt x="3689394" y="2647397"/>
                  <a:pt x="3447461" y="2677656"/>
                </a:cubicBezTo>
                <a:cubicBezTo>
                  <a:pt x="3205528" y="2707915"/>
                  <a:pt x="3024662" y="2652856"/>
                  <a:pt x="2855114" y="2677656"/>
                </a:cubicBezTo>
                <a:cubicBezTo>
                  <a:pt x="2685566" y="2702456"/>
                  <a:pt x="2502740" y="2669776"/>
                  <a:pt x="2262766" y="2677656"/>
                </a:cubicBezTo>
                <a:cubicBezTo>
                  <a:pt x="2022792" y="2685536"/>
                  <a:pt x="1890148" y="2625034"/>
                  <a:pt x="1723730" y="2677656"/>
                </a:cubicBezTo>
                <a:cubicBezTo>
                  <a:pt x="1557312" y="2730278"/>
                  <a:pt x="1329098" y="2641074"/>
                  <a:pt x="1078072" y="2677656"/>
                </a:cubicBezTo>
                <a:cubicBezTo>
                  <a:pt x="827046" y="2714238"/>
                  <a:pt x="511183" y="2664407"/>
                  <a:pt x="0" y="2677656"/>
                </a:cubicBezTo>
                <a:cubicBezTo>
                  <a:pt x="-35380" y="2510831"/>
                  <a:pt x="30673" y="2230435"/>
                  <a:pt x="0" y="2088572"/>
                </a:cubicBezTo>
                <a:cubicBezTo>
                  <a:pt x="-30673" y="1946709"/>
                  <a:pt x="12293" y="1738159"/>
                  <a:pt x="0" y="1526264"/>
                </a:cubicBezTo>
                <a:cubicBezTo>
                  <a:pt x="-12293" y="1314369"/>
                  <a:pt x="60086" y="1223232"/>
                  <a:pt x="0" y="937180"/>
                </a:cubicBezTo>
                <a:cubicBezTo>
                  <a:pt x="-60086" y="651128"/>
                  <a:pt x="51779" y="417111"/>
                  <a:pt x="0" y="0"/>
                </a:cubicBezTo>
                <a:close/>
              </a:path>
              <a:path w="5331125" h="2677656" stroke="0" extrusionOk="0">
                <a:moveTo>
                  <a:pt x="0" y="0"/>
                </a:moveTo>
                <a:cubicBezTo>
                  <a:pt x="249915" y="-8421"/>
                  <a:pt x="365547" y="3678"/>
                  <a:pt x="539036" y="0"/>
                </a:cubicBezTo>
                <a:cubicBezTo>
                  <a:pt x="712525" y="-3678"/>
                  <a:pt x="786603" y="42131"/>
                  <a:pt x="971449" y="0"/>
                </a:cubicBezTo>
                <a:cubicBezTo>
                  <a:pt x="1156295" y="-42131"/>
                  <a:pt x="1494426" y="63131"/>
                  <a:pt x="1670419" y="0"/>
                </a:cubicBezTo>
                <a:cubicBezTo>
                  <a:pt x="1846412" y="-63131"/>
                  <a:pt x="1945578" y="16900"/>
                  <a:pt x="2209455" y="0"/>
                </a:cubicBezTo>
                <a:cubicBezTo>
                  <a:pt x="2473332" y="-16900"/>
                  <a:pt x="2484764" y="35718"/>
                  <a:pt x="2748491" y="0"/>
                </a:cubicBezTo>
                <a:cubicBezTo>
                  <a:pt x="3012218" y="-35718"/>
                  <a:pt x="3111076" y="17202"/>
                  <a:pt x="3447461" y="0"/>
                </a:cubicBezTo>
                <a:cubicBezTo>
                  <a:pt x="3783846" y="-17202"/>
                  <a:pt x="3726724" y="1731"/>
                  <a:pt x="3933186" y="0"/>
                </a:cubicBezTo>
                <a:cubicBezTo>
                  <a:pt x="4139649" y="-1731"/>
                  <a:pt x="4465222" y="37163"/>
                  <a:pt x="4632155" y="0"/>
                </a:cubicBezTo>
                <a:cubicBezTo>
                  <a:pt x="4799088" y="-37163"/>
                  <a:pt x="5129269" y="71347"/>
                  <a:pt x="5331125" y="0"/>
                </a:cubicBezTo>
                <a:cubicBezTo>
                  <a:pt x="5341276" y="153406"/>
                  <a:pt x="5327156" y="399040"/>
                  <a:pt x="5331125" y="535531"/>
                </a:cubicBezTo>
                <a:cubicBezTo>
                  <a:pt x="5335094" y="672022"/>
                  <a:pt x="5280715" y="879729"/>
                  <a:pt x="5331125" y="1071062"/>
                </a:cubicBezTo>
                <a:cubicBezTo>
                  <a:pt x="5381535" y="1262395"/>
                  <a:pt x="5292448" y="1419531"/>
                  <a:pt x="5331125" y="1633370"/>
                </a:cubicBezTo>
                <a:cubicBezTo>
                  <a:pt x="5369802" y="1847209"/>
                  <a:pt x="5314769" y="1954837"/>
                  <a:pt x="5331125" y="2088572"/>
                </a:cubicBezTo>
                <a:cubicBezTo>
                  <a:pt x="5347481" y="2222307"/>
                  <a:pt x="5306296" y="2480455"/>
                  <a:pt x="5331125" y="2677656"/>
                </a:cubicBezTo>
                <a:cubicBezTo>
                  <a:pt x="5102571" y="2682155"/>
                  <a:pt x="4878927" y="2617228"/>
                  <a:pt x="4738778" y="2677656"/>
                </a:cubicBezTo>
                <a:cubicBezTo>
                  <a:pt x="4598629" y="2738084"/>
                  <a:pt x="4416074" y="2612398"/>
                  <a:pt x="4146431" y="2677656"/>
                </a:cubicBezTo>
                <a:cubicBezTo>
                  <a:pt x="3876788" y="2742914"/>
                  <a:pt x="3660238" y="2620000"/>
                  <a:pt x="3447461" y="2677656"/>
                </a:cubicBezTo>
                <a:cubicBezTo>
                  <a:pt x="3234684" y="2735312"/>
                  <a:pt x="3096407" y="2633913"/>
                  <a:pt x="2855114" y="2677656"/>
                </a:cubicBezTo>
                <a:cubicBezTo>
                  <a:pt x="2613821" y="2721399"/>
                  <a:pt x="2543263" y="2666090"/>
                  <a:pt x="2422700" y="2677656"/>
                </a:cubicBezTo>
                <a:cubicBezTo>
                  <a:pt x="2302137" y="2689222"/>
                  <a:pt x="2069811" y="2654897"/>
                  <a:pt x="1936975" y="2677656"/>
                </a:cubicBezTo>
                <a:cubicBezTo>
                  <a:pt x="1804140" y="2700415"/>
                  <a:pt x="1411374" y="2660319"/>
                  <a:pt x="1238006" y="2677656"/>
                </a:cubicBezTo>
                <a:cubicBezTo>
                  <a:pt x="1064638" y="2694993"/>
                  <a:pt x="822615" y="2648213"/>
                  <a:pt x="645658" y="2677656"/>
                </a:cubicBezTo>
                <a:cubicBezTo>
                  <a:pt x="468701" y="2707099"/>
                  <a:pt x="204393" y="2610014"/>
                  <a:pt x="0" y="2677656"/>
                </a:cubicBezTo>
                <a:cubicBezTo>
                  <a:pt x="-39865" y="2530666"/>
                  <a:pt x="61721" y="2302609"/>
                  <a:pt x="0" y="2142125"/>
                </a:cubicBezTo>
                <a:cubicBezTo>
                  <a:pt x="-61721" y="1981641"/>
                  <a:pt x="25440" y="1862082"/>
                  <a:pt x="0" y="1686923"/>
                </a:cubicBezTo>
                <a:cubicBezTo>
                  <a:pt x="-25440" y="1511764"/>
                  <a:pt x="11400" y="1370152"/>
                  <a:pt x="0" y="1231722"/>
                </a:cubicBezTo>
                <a:cubicBezTo>
                  <a:pt x="-11400" y="1093292"/>
                  <a:pt x="50862" y="788348"/>
                  <a:pt x="0" y="669414"/>
                </a:cubicBezTo>
                <a:cubicBezTo>
                  <a:pt x="-50862" y="550480"/>
                  <a:pt x="16546" y="328514"/>
                  <a:pt x="0" y="0"/>
                </a:cubicBezTo>
                <a:close/>
              </a:path>
            </a:pathLst>
          </a:custGeom>
          <a:solidFill>
            <a:schemeClr val="accent6">
              <a:lumMod val="20000"/>
              <a:lumOff val="80000"/>
            </a:schemeClr>
          </a:solidFill>
          <a:ln w="76200">
            <a:solidFill>
              <a:schemeClr val="tx1"/>
            </a:solid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wrap="square" rtlCol="0">
            <a:spAutoFit/>
          </a:bodyPr>
          <a:lstStyle/>
          <a:p>
            <a:r>
              <a:rPr lang="en-US" sz="2800" dirty="0">
                <a:latin typeface="Aptos" panose="020B0004020202020204" pitchFamily="34" charset="0"/>
              </a:rPr>
              <a:t>What actions can you take next week to build self-efficacy into your lessons? What will you:</a:t>
            </a:r>
          </a:p>
          <a:p>
            <a:r>
              <a:rPr lang="en-US" sz="2800" dirty="0">
                <a:latin typeface="Aptos" panose="020B0004020202020204" pitchFamily="34" charset="0"/>
              </a:rPr>
              <a:t>Add?</a:t>
            </a:r>
          </a:p>
          <a:p>
            <a:r>
              <a:rPr lang="en-US" sz="2800" dirty="0">
                <a:latin typeface="Aptos" panose="020B0004020202020204" pitchFamily="34" charset="0"/>
              </a:rPr>
              <a:t>Delete?</a:t>
            </a:r>
          </a:p>
          <a:p>
            <a:r>
              <a:rPr lang="en-US" sz="2800" dirty="0">
                <a:latin typeface="Aptos" panose="020B0004020202020204" pitchFamily="34" charset="0"/>
              </a:rPr>
              <a:t>Change? </a:t>
            </a:r>
          </a:p>
        </p:txBody>
      </p:sp>
      <p:sp>
        <p:nvSpPr>
          <p:cNvPr id="6" name="TextBox 5">
            <a:extLst>
              <a:ext uri="{FF2B5EF4-FFF2-40B4-BE49-F238E27FC236}">
                <a16:creationId xmlns:a16="http://schemas.microsoft.com/office/drawing/2014/main" id="{A334AE52-9827-CC86-DAEE-1C771FC79EEC}"/>
              </a:ext>
            </a:extLst>
          </p:cNvPr>
          <p:cNvSpPr txBox="1"/>
          <p:nvPr/>
        </p:nvSpPr>
        <p:spPr>
          <a:xfrm>
            <a:off x="1152682" y="894287"/>
            <a:ext cx="3964162" cy="523220"/>
          </a:xfrm>
          <a:prstGeom prst="rect">
            <a:avLst/>
          </a:prstGeom>
          <a:noFill/>
        </p:spPr>
        <p:txBody>
          <a:bodyPr wrap="none" rtlCol="0">
            <a:spAutoFit/>
          </a:bodyPr>
          <a:lstStyle/>
          <a:p>
            <a:r>
              <a:rPr lang="en-US" sz="2800" b="1" dirty="0">
                <a:latin typeface="Aptos" panose="020B0004020202020204" pitchFamily="34" charset="0"/>
              </a:rPr>
              <a:t>Power Up Your Practice</a:t>
            </a:r>
          </a:p>
        </p:txBody>
      </p:sp>
    </p:spTree>
    <p:extLst>
      <p:ext uri="{BB962C8B-B14F-4D97-AF65-F5344CB8AC3E}">
        <p14:creationId xmlns:p14="http://schemas.microsoft.com/office/powerpoint/2010/main" val="347786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BAA9CB"/>
        </a:solidFill>
        <a:effectLst/>
      </p:bgPr>
    </p:bg>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CD205005-79D1-01B6-AC00-505F243E8D1B}"/>
              </a:ext>
            </a:extLst>
          </p:cNvPr>
          <p:cNvSpPr/>
          <p:nvPr/>
        </p:nvSpPr>
        <p:spPr>
          <a:xfrm>
            <a:off x="0" y="0"/>
            <a:ext cx="12192000" cy="6858000"/>
          </a:xfrm>
          <a:prstGeom prst="frame">
            <a:avLst>
              <a:gd name="adj1" fmla="val 4979"/>
            </a:avLst>
          </a:prstGeom>
          <a:solidFill>
            <a:srgbClr val="BAA9C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descr="A diagram of a power cord&#10;&#10;Description automatically generated">
            <a:extLst>
              <a:ext uri="{FF2B5EF4-FFF2-40B4-BE49-F238E27FC236}">
                <a16:creationId xmlns:a16="http://schemas.microsoft.com/office/drawing/2014/main" id="{5FFED0A7-F1DA-CBD1-C2BA-F843334C535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797" y="480518"/>
            <a:ext cx="5839150" cy="5896964"/>
          </a:xfrm>
          <a:prstGeom prst="rect">
            <a:avLst/>
          </a:prstGeom>
        </p:spPr>
      </p:pic>
      <p:sp>
        <p:nvSpPr>
          <p:cNvPr id="3" name="Right Arrow 2">
            <a:extLst>
              <a:ext uri="{FF2B5EF4-FFF2-40B4-BE49-F238E27FC236}">
                <a16:creationId xmlns:a16="http://schemas.microsoft.com/office/drawing/2014/main" id="{0D17242E-1434-C81E-CF40-1766E57C8926}"/>
              </a:ext>
            </a:extLst>
          </p:cNvPr>
          <p:cNvSpPr/>
          <p:nvPr/>
        </p:nvSpPr>
        <p:spPr>
          <a:xfrm rot="10800000">
            <a:off x="6417881" y="235385"/>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ln w="38100">
                <a:solidFill>
                  <a:srgbClr val="FFD300">
                    <a:alpha val="47000"/>
                  </a:srgbClr>
                </a:solidFill>
              </a:ln>
              <a:solidFill>
                <a:schemeClr val="bg1"/>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endParaRPr>
          </a:p>
        </p:txBody>
      </p:sp>
      <p:sp>
        <p:nvSpPr>
          <p:cNvPr id="5" name="Oval 4">
            <a:extLst>
              <a:ext uri="{FF2B5EF4-FFF2-40B4-BE49-F238E27FC236}">
                <a16:creationId xmlns:a16="http://schemas.microsoft.com/office/drawing/2014/main" id="{8D8BCF5E-EAFD-D34B-4F74-7B8A070DCF3B}"/>
              </a:ext>
            </a:extLst>
          </p:cNvPr>
          <p:cNvSpPr/>
          <p:nvPr/>
        </p:nvSpPr>
        <p:spPr>
          <a:xfrm>
            <a:off x="8314266" y="2830512"/>
            <a:ext cx="1845733" cy="1890149"/>
          </a:xfrm>
          <a:custGeom>
            <a:avLst/>
            <a:gdLst>
              <a:gd name="connsiteX0" fmla="*/ 0 w 1845733"/>
              <a:gd name="connsiteY0" fmla="*/ 945075 h 1890149"/>
              <a:gd name="connsiteX1" fmla="*/ 922867 w 1845733"/>
              <a:gd name="connsiteY1" fmla="*/ 0 h 1890149"/>
              <a:gd name="connsiteX2" fmla="*/ 1845734 w 1845733"/>
              <a:gd name="connsiteY2" fmla="*/ 945075 h 1890149"/>
              <a:gd name="connsiteX3" fmla="*/ 922867 w 1845733"/>
              <a:gd name="connsiteY3" fmla="*/ 1890150 h 1890149"/>
              <a:gd name="connsiteX4" fmla="*/ 0 w 1845733"/>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733" h="1890149" fill="none" extrusionOk="0">
                <a:moveTo>
                  <a:pt x="0" y="945075"/>
                </a:moveTo>
                <a:cubicBezTo>
                  <a:pt x="81230" y="432760"/>
                  <a:pt x="419360" y="-12713"/>
                  <a:pt x="922867" y="0"/>
                </a:cubicBezTo>
                <a:cubicBezTo>
                  <a:pt x="1373887" y="-8984"/>
                  <a:pt x="1827698" y="440105"/>
                  <a:pt x="1845734" y="945075"/>
                </a:cubicBezTo>
                <a:cubicBezTo>
                  <a:pt x="1838326" y="1396384"/>
                  <a:pt x="1409565" y="1922096"/>
                  <a:pt x="922867" y="1890150"/>
                </a:cubicBezTo>
                <a:cubicBezTo>
                  <a:pt x="441836" y="1906192"/>
                  <a:pt x="97112" y="1490375"/>
                  <a:pt x="0" y="945075"/>
                </a:cubicBezTo>
                <a:close/>
              </a:path>
              <a:path w="1845733" h="1890149" stroke="0" extrusionOk="0">
                <a:moveTo>
                  <a:pt x="0" y="945075"/>
                </a:moveTo>
                <a:cubicBezTo>
                  <a:pt x="-15076" y="413825"/>
                  <a:pt x="358227" y="20626"/>
                  <a:pt x="922867" y="0"/>
                </a:cubicBezTo>
                <a:cubicBezTo>
                  <a:pt x="1493718" y="12877"/>
                  <a:pt x="1804308" y="424441"/>
                  <a:pt x="1845734" y="945075"/>
                </a:cubicBezTo>
                <a:cubicBezTo>
                  <a:pt x="1822201" y="1490007"/>
                  <a:pt x="1414959" y="1987391"/>
                  <a:pt x="922867" y="1890150"/>
                </a:cubicBezTo>
                <a:cubicBezTo>
                  <a:pt x="342470" y="1851462"/>
                  <a:pt x="87174" y="1508678"/>
                  <a:pt x="0" y="945075"/>
                </a:cubicBezTo>
                <a:close/>
              </a:path>
            </a:pathLst>
          </a:custGeom>
          <a:solidFill>
            <a:schemeClr val="bg1"/>
          </a:solidFill>
          <a:ln w="38100">
            <a:solidFill>
              <a:schemeClr val="tx1"/>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a:solidFill>
                  <a:schemeClr val="tx1"/>
                </a:solidFill>
                <a:latin typeface="Aptos Black" panose="020B0004020202020204" pitchFamily="34" charset="0"/>
              </a:rPr>
              <a:t>2</a:t>
            </a:r>
          </a:p>
        </p:txBody>
      </p:sp>
      <p:sp>
        <p:nvSpPr>
          <p:cNvPr id="6" name="Oval 5">
            <a:extLst>
              <a:ext uri="{FF2B5EF4-FFF2-40B4-BE49-F238E27FC236}">
                <a16:creationId xmlns:a16="http://schemas.microsoft.com/office/drawing/2014/main" id="{13542AB7-3758-3CD0-37F8-E748C54C3C44}"/>
              </a:ext>
            </a:extLst>
          </p:cNvPr>
          <p:cNvSpPr/>
          <p:nvPr/>
        </p:nvSpPr>
        <p:spPr>
          <a:xfrm>
            <a:off x="8280400" y="2874714"/>
            <a:ext cx="1972732" cy="1890149"/>
          </a:xfrm>
          <a:custGeom>
            <a:avLst/>
            <a:gdLst>
              <a:gd name="connsiteX0" fmla="*/ 0 w 1972732"/>
              <a:gd name="connsiteY0" fmla="*/ 945075 h 1890149"/>
              <a:gd name="connsiteX1" fmla="*/ 986366 w 1972732"/>
              <a:gd name="connsiteY1" fmla="*/ 0 h 1890149"/>
              <a:gd name="connsiteX2" fmla="*/ 1972732 w 1972732"/>
              <a:gd name="connsiteY2" fmla="*/ 945075 h 1890149"/>
              <a:gd name="connsiteX3" fmla="*/ 986366 w 1972732"/>
              <a:gd name="connsiteY3" fmla="*/ 1890150 h 1890149"/>
              <a:gd name="connsiteX4" fmla="*/ 0 w 1972732"/>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732" h="1890149" extrusionOk="0">
                <a:moveTo>
                  <a:pt x="0" y="945075"/>
                </a:moveTo>
                <a:cubicBezTo>
                  <a:pt x="-62698" y="533124"/>
                  <a:pt x="384045" y="-23771"/>
                  <a:pt x="986366" y="0"/>
                </a:cubicBezTo>
                <a:cubicBezTo>
                  <a:pt x="1615673" y="-12482"/>
                  <a:pt x="1953598" y="457974"/>
                  <a:pt x="1972732" y="945075"/>
                </a:cubicBezTo>
                <a:cubicBezTo>
                  <a:pt x="1884909" y="1496379"/>
                  <a:pt x="1498981" y="1928156"/>
                  <a:pt x="986366" y="1890150"/>
                </a:cubicBezTo>
                <a:cubicBezTo>
                  <a:pt x="505354" y="1848899"/>
                  <a:pt x="-100252" y="1490022"/>
                  <a:pt x="0" y="945075"/>
                </a:cubicBezTo>
                <a:close/>
              </a:path>
            </a:pathLst>
          </a:custGeom>
          <a:noFill/>
          <a:ln w="57150">
            <a:solidFill>
              <a:schemeClr val="tx1"/>
            </a:solidFill>
            <a:extLst>
              <a:ext uri="{C807C97D-BFC1-408E-A445-0C87EB9F89A2}">
                <ask:lineSketchStyleProps xmlns:ask="http://schemas.microsoft.com/office/drawing/2018/sketchyshapes" xmlns="" sd="98176570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7377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3513D-83B6-4DD7-902C-A542E8D37DE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60C402B-7148-2B24-C884-A9C58B3624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64" y="0"/>
            <a:ext cx="12202164" cy="6858000"/>
          </a:xfrm>
          <a:prstGeom prst="rect">
            <a:avLst/>
          </a:prstGeom>
        </p:spPr>
      </p:pic>
      <p:sp>
        <p:nvSpPr>
          <p:cNvPr id="5" name="TextBox 4">
            <a:extLst>
              <a:ext uri="{FF2B5EF4-FFF2-40B4-BE49-F238E27FC236}">
                <a16:creationId xmlns:a16="http://schemas.microsoft.com/office/drawing/2014/main" id="{78ECB434-B256-F1E8-81A7-0961BBE2DA77}"/>
              </a:ext>
            </a:extLst>
          </p:cNvPr>
          <p:cNvSpPr txBox="1"/>
          <p:nvPr/>
        </p:nvSpPr>
        <p:spPr>
          <a:xfrm>
            <a:off x="4074071" y="1798041"/>
            <a:ext cx="4014519" cy="1446550"/>
          </a:xfrm>
          <a:prstGeom prst="rect">
            <a:avLst/>
          </a:prstGeom>
          <a:noFill/>
        </p:spPr>
        <p:txBody>
          <a:bodyPr wrap="square">
            <a:spAutoFit/>
          </a:bodyPr>
          <a:lstStyle/>
          <a:p>
            <a:r>
              <a:rPr lang="en-US" sz="4400" dirty="0">
                <a:ln w="38100">
                  <a:solidFill>
                    <a:srgbClr val="FFD300">
                      <a:alpha val="47000"/>
                    </a:srgbClr>
                  </a:solidFill>
                </a:ln>
                <a:solidFill>
                  <a:schemeClr val="bg1"/>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Background Knowledge </a:t>
            </a:r>
          </a:p>
        </p:txBody>
      </p:sp>
      <p:grpSp>
        <p:nvGrpSpPr>
          <p:cNvPr id="2" name="Group 1">
            <a:extLst>
              <a:ext uri="{FF2B5EF4-FFF2-40B4-BE49-F238E27FC236}">
                <a16:creationId xmlns:a16="http://schemas.microsoft.com/office/drawing/2014/main" id="{B3019345-65CF-C1B5-ADB3-757BA2586D85}"/>
              </a:ext>
            </a:extLst>
          </p:cNvPr>
          <p:cNvGrpSpPr/>
          <p:nvPr/>
        </p:nvGrpSpPr>
        <p:grpSpPr>
          <a:xfrm>
            <a:off x="8793604" y="1238286"/>
            <a:ext cx="2368151" cy="4381428"/>
            <a:chOff x="6588327" y="839940"/>
            <a:chExt cx="2368151" cy="4381428"/>
          </a:xfrm>
        </p:grpSpPr>
        <p:sp>
          <p:nvSpPr>
            <p:cNvPr id="3" name="Rectangle 2">
              <a:extLst>
                <a:ext uri="{FF2B5EF4-FFF2-40B4-BE49-F238E27FC236}">
                  <a16:creationId xmlns:a16="http://schemas.microsoft.com/office/drawing/2014/main" id="{5A5EF722-EE96-0833-E173-11F3794EFA70}"/>
                </a:ext>
              </a:extLst>
            </p:cNvPr>
            <p:cNvSpPr/>
            <p:nvPr/>
          </p:nvSpPr>
          <p:spPr>
            <a:xfrm>
              <a:off x="6588327" y="1099312"/>
              <a:ext cx="2368151" cy="4122056"/>
            </a:xfrm>
            <a:prstGeom prst="rect">
              <a:avLst/>
            </a:prstGeom>
            <a:noFill/>
            <a:ln w="203200" cap="rnd">
              <a:solidFill>
                <a:schemeClr val="bg1">
                  <a:lumMod val="85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8819067-B8E5-6BCF-DAC8-7C885FE62C1C}"/>
                </a:ext>
              </a:extLst>
            </p:cNvPr>
            <p:cNvSpPr/>
            <p:nvPr/>
          </p:nvSpPr>
          <p:spPr>
            <a:xfrm>
              <a:off x="6997049" y="1527482"/>
              <a:ext cx="1567543" cy="718458"/>
            </a:xfrm>
            <a:prstGeom prst="rect">
              <a:avLst/>
            </a:prstGeom>
            <a:solidFill>
              <a:srgbClr val="344D6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Verbal Reasoning</a:t>
              </a:r>
            </a:p>
          </p:txBody>
        </p:sp>
        <p:sp>
          <p:nvSpPr>
            <p:cNvPr id="7" name="Rectangle 6">
              <a:extLst>
                <a:ext uri="{FF2B5EF4-FFF2-40B4-BE49-F238E27FC236}">
                  <a16:creationId xmlns:a16="http://schemas.microsoft.com/office/drawing/2014/main" id="{EB10BDE3-5E0F-7323-D3D2-24EC94AB2217}"/>
                </a:ext>
              </a:extLst>
            </p:cNvPr>
            <p:cNvSpPr/>
            <p:nvPr/>
          </p:nvSpPr>
          <p:spPr>
            <a:xfrm>
              <a:off x="6988630" y="2408827"/>
              <a:ext cx="1567543" cy="718458"/>
            </a:xfrm>
            <a:prstGeom prst="rect">
              <a:avLst/>
            </a:prstGeom>
            <a:solidFill>
              <a:srgbClr val="6A577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Sentence Analysis</a:t>
              </a:r>
            </a:p>
          </p:txBody>
        </p:sp>
        <p:sp>
          <p:nvSpPr>
            <p:cNvPr id="8" name="Rectangle 7">
              <a:extLst>
                <a:ext uri="{FF2B5EF4-FFF2-40B4-BE49-F238E27FC236}">
                  <a16:creationId xmlns:a16="http://schemas.microsoft.com/office/drawing/2014/main" id="{D404944E-5C32-EC04-C47D-62CA8EBA864C}"/>
                </a:ext>
              </a:extLst>
            </p:cNvPr>
            <p:cNvSpPr/>
            <p:nvPr/>
          </p:nvSpPr>
          <p:spPr>
            <a:xfrm>
              <a:off x="6988630" y="3290172"/>
              <a:ext cx="1567543" cy="718458"/>
            </a:xfrm>
            <a:prstGeom prst="rect">
              <a:avLst/>
            </a:prstGeom>
            <a:solidFill>
              <a:srgbClr val="B1627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Word Knowledge</a:t>
              </a:r>
            </a:p>
          </p:txBody>
        </p:sp>
        <p:sp>
          <p:nvSpPr>
            <p:cNvPr id="9" name="Rectangle 8">
              <a:extLst>
                <a:ext uri="{FF2B5EF4-FFF2-40B4-BE49-F238E27FC236}">
                  <a16:creationId xmlns:a16="http://schemas.microsoft.com/office/drawing/2014/main" id="{7F870D3C-CB26-9DBA-BAEE-4D0520D4FA9D}"/>
                </a:ext>
              </a:extLst>
            </p:cNvPr>
            <p:cNvSpPr/>
            <p:nvPr/>
          </p:nvSpPr>
          <p:spPr>
            <a:xfrm>
              <a:off x="6975278" y="4171517"/>
              <a:ext cx="1567543" cy="718458"/>
            </a:xfrm>
            <a:prstGeom prst="rect">
              <a:avLst/>
            </a:prstGeom>
            <a:solidFill>
              <a:srgbClr val="DD666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Word Recognition</a:t>
              </a:r>
            </a:p>
          </p:txBody>
        </p:sp>
        <p:sp>
          <p:nvSpPr>
            <p:cNvPr id="10" name="Round Same Side Corner Rectangle 9">
              <a:extLst>
                <a:ext uri="{FF2B5EF4-FFF2-40B4-BE49-F238E27FC236}">
                  <a16:creationId xmlns:a16="http://schemas.microsoft.com/office/drawing/2014/main" id="{3555BF12-B167-C65C-3734-CAEBD2257CC1}"/>
                </a:ext>
              </a:extLst>
            </p:cNvPr>
            <p:cNvSpPr/>
            <p:nvPr/>
          </p:nvSpPr>
          <p:spPr>
            <a:xfrm>
              <a:off x="7170057" y="839940"/>
              <a:ext cx="1117600" cy="219603"/>
            </a:xfrm>
            <a:prstGeom prst="round2SameRect">
              <a:avLst/>
            </a:prstGeom>
            <a:solidFill>
              <a:schemeClr val="bg1">
                <a:lumMod val="8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Block Arc 10">
            <a:extLst>
              <a:ext uri="{FF2B5EF4-FFF2-40B4-BE49-F238E27FC236}">
                <a16:creationId xmlns:a16="http://schemas.microsoft.com/office/drawing/2014/main" id="{E2773F96-26F1-757C-5799-4D3E1E35487C}"/>
              </a:ext>
            </a:extLst>
          </p:cNvPr>
          <p:cNvSpPr/>
          <p:nvPr/>
        </p:nvSpPr>
        <p:spPr>
          <a:xfrm rot="10469105">
            <a:off x="6182191" y="4643877"/>
            <a:ext cx="4034971" cy="2293257"/>
          </a:xfrm>
          <a:prstGeom prst="blockArc">
            <a:avLst>
              <a:gd name="adj1" fmla="val 10800000"/>
              <a:gd name="adj2" fmla="val 228048"/>
              <a:gd name="adj3" fmla="val 126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ound Same Side Corner Rectangle 11">
            <a:extLst>
              <a:ext uri="{FF2B5EF4-FFF2-40B4-BE49-F238E27FC236}">
                <a16:creationId xmlns:a16="http://schemas.microsoft.com/office/drawing/2014/main" id="{11B4FE0A-B08B-2381-3442-BD5920AE89CA}"/>
              </a:ext>
            </a:extLst>
          </p:cNvPr>
          <p:cNvSpPr/>
          <p:nvPr/>
        </p:nvSpPr>
        <p:spPr>
          <a:xfrm rot="10381112">
            <a:off x="5993506" y="5624807"/>
            <a:ext cx="523255" cy="331393"/>
          </a:xfrm>
          <a:prstGeom prst="round2Same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hord 12">
            <a:extLst>
              <a:ext uri="{FF2B5EF4-FFF2-40B4-BE49-F238E27FC236}">
                <a16:creationId xmlns:a16="http://schemas.microsoft.com/office/drawing/2014/main" id="{AAE9A4C1-A8F6-88C1-A379-3936F0ED7627}"/>
              </a:ext>
            </a:extLst>
          </p:cNvPr>
          <p:cNvSpPr/>
          <p:nvPr/>
        </p:nvSpPr>
        <p:spPr>
          <a:xfrm rot="17478883">
            <a:off x="5447475" y="4312336"/>
            <a:ext cx="1335315" cy="1430997"/>
          </a:xfrm>
          <a:prstGeom prst="chord">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rminator 13">
            <a:extLst>
              <a:ext uri="{FF2B5EF4-FFF2-40B4-BE49-F238E27FC236}">
                <a16:creationId xmlns:a16="http://schemas.microsoft.com/office/drawing/2014/main" id="{B2BBD5D5-8AC6-6E7F-B61B-31361E17F351}"/>
              </a:ext>
            </a:extLst>
          </p:cNvPr>
          <p:cNvSpPr/>
          <p:nvPr/>
        </p:nvSpPr>
        <p:spPr>
          <a:xfrm>
            <a:off x="5263302" y="4453694"/>
            <a:ext cx="1636059" cy="359229"/>
          </a:xfrm>
          <a:prstGeom prst="flowChartTerminator">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elay 14">
            <a:extLst>
              <a:ext uri="{FF2B5EF4-FFF2-40B4-BE49-F238E27FC236}">
                <a16:creationId xmlns:a16="http://schemas.microsoft.com/office/drawing/2014/main" id="{19B53E8F-A1E8-776F-1E1C-8084DD34E6E9}"/>
              </a:ext>
            </a:extLst>
          </p:cNvPr>
          <p:cNvSpPr/>
          <p:nvPr/>
        </p:nvSpPr>
        <p:spPr>
          <a:xfrm rot="16200000">
            <a:off x="5513719" y="4121576"/>
            <a:ext cx="571960" cy="162963"/>
          </a:xfrm>
          <a:prstGeom prst="flowChartDelay">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elay 15">
            <a:extLst>
              <a:ext uri="{FF2B5EF4-FFF2-40B4-BE49-F238E27FC236}">
                <a16:creationId xmlns:a16="http://schemas.microsoft.com/office/drawing/2014/main" id="{8A88BDBF-221C-472E-98F4-CAF98A25F7EB}"/>
              </a:ext>
            </a:extLst>
          </p:cNvPr>
          <p:cNvSpPr/>
          <p:nvPr/>
        </p:nvSpPr>
        <p:spPr>
          <a:xfrm rot="16200000">
            <a:off x="6050635" y="4121576"/>
            <a:ext cx="571960" cy="162963"/>
          </a:xfrm>
          <a:prstGeom prst="flowChartDelay">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Lightning bolt outline">
            <a:extLst>
              <a:ext uri="{FF2B5EF4-FFF2-40B4-BE49-F238E27FC236}">
                <a16:creationId xmlns:a16="http://schemas.microsoft.com/office/drawing/2014/main" id="{485CBB04-C0C4-26E5-638F-3ACAE1E7EF6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355623">
            <a:off x="5787199" y="4963085"/>
            <a:ext cx="662511" cy="662511"/>
          </a:xfrm>
          <a:prstGeom prst="rect">
            <a:avLst/>
          </a:prstGeom>
        </p:spPr>
      </p:pic>
      <p:sp>
        <p:nvSpPr>
          <p:cNvPr id="18" name="TextBox 17">
            <a:extLst>
              <a:ext uri="{FF2B5EF4-FFF2-40B4-BE49-F238E27FC236}">
                <a16:creationId xmlns:a16="http://schemas.microsoft.com/office/drawing/2014/main" id="{A314E049-6EFA-86C4-1B1A-FDBEEE71D154}"/>
              </a:ext>
            </a:extLst>
          </p:cNvPr>
          <p:cNvSpPr txBox="1"/>
          <p:nvPr/>
        </p:nvSpPr>
        <p:spPr>
          <a:xfrm>
            <a:off x="5445139" y="4719907"/>
            <a:ext cx="1516730" cy="338554"/>
          </a:xfrm>
          <a:prstGeom prst="rect">
            <a:avLst/>
          </a:prstGeom>
          <a:noFill/>
        </p:spPr>
        <p:txBody>
          <a:bodyPr wrap="square" rtlCol="0">
            <a:spAutoFit/>
          </a:bodyPr>
          <a:lstStyle/>
          <a:p>
            <a:r>
              <a:rPr lang="en-US" sz="1600" dirty="0"/>
              <a:t>Self-Efficacy</a:t>
            </a:r>
          </a:p>
        </p:txBody>
      </p:sp>
      <p:sp>
        <p:nvSpPr>
          <p:cNvPr id="19" name="TextBox 18">
            <a:extLst>
              <a:ext uri="{FF2B5EF4-FFF2-40B4-BE49-F238E27FC236}">
                <a16:creationId xmlns:a16="http://schemas.microsoft.com/office/drawing/2014/main" id="{5CF06DB7-42C0-8657-9355-429A78CD848E}"/>
              </a:ext>
            </a:extLst>
          </p:cNvPr>
          <p:cNvSpPr txBox="1"/>
          <p:nvPr/>
        </p:nvSpPr>
        <p:spPr>
          <a:xfrm rot="16200000">
            <a:off x="9508369" y="3175565"/>
            <a:ext cx="2796988" cy="338554"/>
          </a:xfrm>
          <a:prstGeom prst="rect">
            <a:avLst/>
          </a:prstGeom>
          <a:noFill/>
        </p:spPr>
        <p:txBody>
          <a:bodyPr wrap="square" rtlCol="0">
            <a:spAutoFit/>
          </a:bodyPr>
          <a:lstStyle/>
          <a:p>
            <a:r>
              <a:rPr lang="en-US" sz="1600" dirty="0">
                <a:solidFill>
                  <a:schemeClr val="bg1"/>
                </a:solidFill>
              </a:rPr>
              <a:t>Background Knowledge</a:t>
            </a:r>
          </a:p>
        </p:txBody>
      </p:sp>
      <p:sp>
        <p:nvSpPr>
          <p:cNvPr id="20" name="Rectangle 19">
            <a:extLst>
              <a:ext uri="{FF2B5EF4-FFF2-40B4-BE49-F238E27FC236}">
                <a16:creationId xmlns:a16="http://schemas.microsoft.com/office/drawing/2014/main" id="{B1918D14-22E6-BD5E-B53E-1130ECDE0ADB}"/>
              </a:ext>
            </a:extLst>
          </p:cNvPr>
          <p:cNvSpPr/>
          <p:nvPr/>
        </p:nvSpPr>
        <p:spPr>
          <a:xfrm>
            <a:off x="0" y="0"/>
            <a:ext cx="12029036" cy="6724650"/>
          </a:xfrm>
          <a:prstGeom prst="rect">
            <a:avLst/>
          </a:prstGeom>
          <a:noFill/>
          <a:ln w="2540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7026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BAA9C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a:extLst>
              <a:ext uri="{FF2B5EF4-FFF2-40B4-BE49-F238E27FC236}">
                <a16:creationId xmlns:a16="http://schemas.microsoft.com/office/drawing/2014/main" id="{1DC69DB8-059B-34F0-C184-E95516AA8224}"/>
              </a:ext>
            </a:extLst>
          </p:cNvPr>
          <p:cNvSpPr txBox="1"/>
          <p:nvPr/>
        </p:nvSpPr>
        <p:spPr>
          <a:xfrm>
            <a:off x="432620" y="793302"/>
            <a:ext cx="11385754" cy="4524315"/>
          </a:xfrm>
          <a:prstGeom prst="rect">
            <a:avLst/>
          </a:prstGeom>
          <a:noFill/>
        </p:spPr>
        <p:txBody>
          <a:bodyPr wrap="square">
            <a:spAutoFit/>
          </a:bodyPr>
          <a:lstStyle/>
          <a:p>
            <a:pPr algn="ctr"/>
            <a:r>
              <a:rPr lang="en-US" sz="3600" b="0" i="0" dirty="0">
                <a:solidFill>
                  <a:srgbClr val="000000"/>
                </a:solidFill>
                <a:effectLst/>
                <a:latin typeface="Calibri" panose="020F0502020204030204" pitchFamily="34" charset="0"/>
              </a:rPr>
              <a:t>The intricate cascade of neurotransmission commences with the depolarization of presynaptic membranes, culminating in the exocytotic release of neurotransmitter-laden vesicles into the synaptic cleft, where they engage with their cognate receptors on the postsynaptic membrane, thus catalyzing receptor-mediated ionic fluxes that underpin the generation of excitatory or inhibitory postsynaptic potentials. (OpenAI, 2024)</a:t>
            </a:r>
            <a:endParaRPr lang="en-US" sz="3600" dirty="0"/>
          </a:p>
        </p:txBody>
      </p:sp>
    </p:spTree>
    <p:extLst>
      <p:ext uri="{BB962C8B-B14F-4D97-AF65-F5344CB8AC3E}">
        <p14:creationId xmlns:p14="http://schemas.microsoft.com/office/powerpoint/2010/main" val="140300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CBCAE-15BD-61B4-9933-F80EA8E78DE0}"/>
            </a:ext>
          </a:extLst>
        </p:cNvPr>
        <p:cNvGrpSpPr/>
        <p:nvPr/>
      </p:nvGrpSpPr>
      <p:grpSpPr>
        <a:xfrm>
          <a:off x="0" y="0"/>
          <a:ext cx="0" cy="0"/>
          <a:chOff x="0" y="0"/>
          <a:chExt cx="0" cy="0"/>
        </a:xfrm>
      </p:grpSpPr>
      <p:sp>
        <p:nvSpPr>
          <p:cNvPr id="3" name="Frame 2">
            <a:extLst>
              <a:ext uri="{FF2B5EF4-FFF2-40B4-BE49-F238E27FC236}">
                <a16:creationId xmlns:a16="http://schemas.microsoft.com/office/drawing/2014/main" id="{B44C0E4E-654A-A2E1-0652-C194F31035EC}"/>
              </a:ext>
            </a:extLst>
          </p:cNvPr>
          <p:cNvSpPr/>
          <p:nvPr/>
        </p:nvSpPr>
        <p:spPr>
          <a:xfrm>
            <a:off x="0" y="0"/>
            <a:ext cx="12192000" cy="6858000"/>
          </a:xfrm>
          <a:prstGeom prst="frame">
            <a:avLst>
              <a:gd name="adj1" fmla="val 4979"/>
            </a:avLst>
          </a:prstGeom>
          <a:solidFill>
            <a:srgbClr val="BAA9C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a:extLst>
              <a:ext uri="{FF2B5EF4-FFF2-40B4-BE49-F238E27FC236}">
                <a16:creationId xmlns:a16="http://schemas.microsoft.com/office/drawing/2014/main" id="{1423A279-51CF-31A4-4F9A-812FA10A3295}"/>
              </a:ext>
            </a:extLst>
          </p:cNvPr>
          <p:cNvSpPr txBox="1"/>
          <p:nvPr/>
        </p:nvSpPr>
        <p:spPr>
          <a:xfrm>
            <a:off x="432620" y="793302"/>
            <a:ext cx="11385754" cy="646331"/>
          </a:xfrm>
          <a:prstGeom prst="rect">
            <a:avLst/>
          </a:prstGeom>
          <a:noFill/>
        </p:spPr>
        <p:txBody>
          <a:bodyPr wrap="square">
            <a:spAutoFit/>
          </a:bodyPr>
          <a:lstStyle/>
          <a:p>
            <a:pPr algn="ctr"/>
            <a:r>
              <a:rPr lang="en-US" sz="3600" b="0" i="0" dirty="0">
                <a:solidFill>
                  <a:srgbClr val="000000"/>
                </a:solidFill>
                <a:effectLst/>
                <a:latin typeface="Calibri" panose="020F0502020204030204" pitchFamily="34" charset="0"/>
              </a:rPr>
              <a:t>The Knowledge Threshold Hypothesis </a:t>
            </a:r>
            <a:endParaRPr lang="en-US" sz="3600" dirty="0"/>
          </a:p>
        </p:txBody>
      </p:sp>
      <p:pic>
        <p:nvPicPr>
          <p:cNvPr id="2" name="Picture 1" descr="A black and white drawing of a bridge&#10;&#10;Description automatically generated">
            <a:extLst>
              <a:ext uri="{FF2B5EF4-FFF2-40B4-BE49-F238E27FC236}">
                <a16:creationId xmlns:a16="http://schemas.microsoft.com/office/drawing/2014/main" id="{50F3DE94-26DF-5812-7D54-CB9C11CB08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0882" y="1784551"/>
            <a:ext cx="4403591" cy="3288898"/>
          </a:xfrm>
          <a:prstGeom prst="rect">
            <a:avLst/>
          </a:prstGeom>
        </p:spPr>
      </p:pic>
      <p:sp>
        <p:nvSpPr>
          <p:cNvPr id="5" name="TextBox 4">
            <a:extLst>
              <a:ext uri="{FF2B5EF4-FFF2-40B4-BE49-F238E27FC236}">
                <a16:creationId xmlns:a16="http://schemas.microsoft.com/office/drawing/2014/main" id="{ABF630C1-4BEA-56F2-5402-5D2F1019944B}"/>
              </a:ext>
            </a:extLst>
          </p:cNvPr>
          <p:cNvSpPr txBox="1"/>
          <p:nvPr/>
        </p:nvSpPr>
        <p:spPr>
          <a:xfrm>
            <a:off x="5057594" y="1439633"/>
            <a:ext cx="6528041" cy="5293757"/>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Aptos" panose="020B0004020202020204" pitchFamily="34" charset="0"/>
              </a:rPr>
              <a:t>New information that is not anchored gets discarded </a:t>
            </a:r>
            <a:r>
              <a:rPr lang="en-US" sz="2000" dirty="0">
                <a:latin typeface="Aptos" panose="020B0004020202020204" pitchFamily="34" charset="0"/>
              </a:rPr>
              <a:t>(Hattie &amp; Yates, 2014)</a:t>
            </a:r>
          </a:p>
          <a:p>
            <a:endParaRPr lang="en-US" sz="2800" dirty="0">
              <a:latin typeface="Aptos" panose="020B0004020202020204" pitchFamily="34" charset="0"/>
            </a:endParaRPr>
          </a:p>
          <a:p>
            <a:pPr marL="457200" indent="-457200">
              <a:buFont typeface="Arial" panose="020B0604020202020204" pitchFamily="34" charset="0"/>
              <a:buChar char="•"/>
            </a:pPr>
            <a:r>
              <a:rPr lang="en-US" sz="2800" dirty="0">
                <a:latin typeface="Aptos" panose="020B0004020202020204" pitchFamily="34" charset="0"/>
              </a:rPr>
              <a:t>Learning gains for students with insufficient background knowledge are severely compromised </a:t>
            </a:r>
            <a:r>
              <a:rPr lang="en-US" sz="2000" dirty="0">
                <a:latin typeface="Aptos" panose="020B0004020202020204" pitchFamily="34" charset="0"/>
              </a:rPr>
              <a:t>(</a:t>
            </a:r>
            <a:r>
              <a:rPr lang="en-US" sz="2000" dirty="0" err="1">
                <a:latin typeface="Aptos" panose="020B0004020202020204" pitchFamily="34" charset="0"/>
              </a:rPr>
              <a:t>Simonmeister</a:t>
            </a:r>
            <a:r>
              <a:rPr lang="en-US" sz="2000" dirty="0">
                <a:latin typeface="Aptos" panose="020B0004020202020204" pitchFamily="34" charset="0"/>
              </a:rPr>
              <a:t> et al., 2022)</a:t>
            </a:r>
          </a:p>
          <a:p>
            <a:endParaRPr lang="en-US" sz="2800" dirty="0">
              <a:latin typeface="Aptos" panose="020B0004020202020204" pitchFamily="34" charset="0"/>
            </a:endParaRPr>
          </a:p>
          <a:p>
            <a:pPr marL="457200" indent="-457200">
              <a:buFont typeface="Arial" panose="020B0604020202020204" pitchFamily="34" charset="0"/>
              <a:buChar char="•"/>
            </a:pPr>
            <a:r>
              <a:rPr lang="en-US" sz="2800" dirty="0">
                <a:latin typeface="Aptos" panose="020B0004020202020204" pitchFamily="34" charset="0"/>
              </a:rPr>
              <a:t>Readers with low background knowledge can’t read critically because they can’t make logical leaps </a:t>
            </a:r>
            <a:r>
              <a:rPr lang="en-US" sz="2000" dirty="0">
                <a:latin typeface="Aptos" panose="020B0004020202020204" pitchFamily="34" charset="0"/>
              </a:rPr>
              <a:t>(</a:t>
            </a:r>
            <a:r>
              <a:rPr lang="en-US" sz="2000" dirty="0" err="1">
                <a:latin typeface="Aptos" panose="020B0004020202020204" pitchFamily="34" charset="0"/>
              </a:rPr>
              <a:t>Elbro</a:t>
            </a:r>
            <a:r>
              <a:rPr lang="en-US" sz="2000" dirty="0">
                <a:latin typeface="Aptos" panose="020B0004020202020204" pitchFamily="34" charset="0"/>
              </a:rPr>
              <a:t> &amp; Buch-Iversen, 2013)</a:t>
            </a:r>
          </a:p>
          <a:p>
            <a:endParaRPr lang="en-US" dirty="0"/>
          </a:p>
        </p:txBody>
      </p:sp>
      <p:sp>
        <p:nvSpPr>
          <p:cNvPr id="6" name="Oval 5">
            <a:extLst>
              <a:ext uri="{FF2B5EF4-FFF2-40B4-BE49-F238E27FC236}">
                <a16:creationId xmlns:a16="http://schemas.microsoft.com/office/drawing/2014/main" id="{D5129416-C1A0-6E06-F95C-0EBCDFF945D7}"/>
              </a:ext>
            </a:extLst>
          </p:cNvPr>
          <p:cNvSpPr/>
          <p:nvPr/>
        </p:nvSpPr>
        <p:spPr>
          <a:xfrm>
            <a:off x="2363638" y="5150298"/>
            <a:ext cx="2087592"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pp. 34-35</a:t>
            </a:r>
          </a:p>
        </p:txBody>
      </p:sp>
    </p:spTree>
    <p:extLst>
      <p:ext uri="{BB962C8B-B14F-4D97-AF65-F5344CB8AC3E}">
        <p14:creationId xmlns:p14="http://schemas.microsoft.com/office/powerpoint/2010/main" val="35357431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0D8E9-915A-42DE-76DC-8B0F8663B387}"/>
            </a:ext>
          </a:extLst>
        </p:cNvPr>
        <p:cNvGrpSpPr/>
        <p:nvPr/>
      </p:nvGrpSpPr>
      <p:grpSpPr>
        <a:xfrm>
          <a:off x="0" y="0"/>
          <a:ext cx="0" cy="0"/>
          <a:chOff x="0" y="0"/>
          <a:chExt cx="0" cy="0"/>
        </a:xfrm>
      </p:grpSpPr>
      <p:pic>
        <p:nvPicPr>
          <p:cNvPr id="5" name="Picture 4" descr="A black brick wall with a white border&#10;&#10;Description automatically generated">
            <a:extLst>
              <a:ext uri="{FF2B5EF4-FFF2-40B4-BE49-F238E27FC236}">
                <a16:creationId xmlns:a16="http://schemas.microsoft.com/office/drawing/2014/main" id="{8FD6D820-8360-D370-3A07-925DFF340F18}"/>
              </a:ext>
            </a:extLst>
          </p:cNvPr>
          <p:cNvPicPr>
            <a:picLocks noChangeAspect="1"/>
          </p:cNvPicPr>
          <p:nvPr/>
        </p:nvPicPr>
        <p:blipFill>
          <a:blip r:embed="rId3"/>
          <a:stretch>
            <a:fillRect/>
          </a:stretch>
        </p:blipFill>
        <p:spPr>
          <a:xfrm>
            <a:off x="40755" y="0"/>
            <a:ext cx="12195718" cy="6857999"/>
          </a:xfrm>
          <a:prstGeom prst="rect">
            <a:avLst/>
          </a:prstGeom>
        </p:spPr>
      </p:pic>
      <p:sp>
        <p:nvSpPr>
          <p:cNvPr id="2" name="TextBox 1">
            <a:extLst>
              <a:ext uri="{FF2B5EF4-FFF2-40B4-BE49-F238E27FC236}">
                <a16:creationId xmlns:a16="http://schemas.microsoft.com/office/drawing/2014/main" id="{5FDBA0EF-06BC-41CD-95D1-E04DF91B2B8F}"/>
              </a:ext>
            </a:extLst>
          </p:cNvPr>
          <p:cNvSpPr txBox="1"/>
          <p:nvPr/>
        </p:nvSpPr>
        <p:spPr>
          <a:xfrm>
            <a:off x="2697238" y="561109"/>
            <a:ext cx="9494761"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Quad Text Selection</a:t>
            </a:r>
          </a:p>
        </p:txBody>
      </p:sp>
      <p:sp>
        <p:nvSpPr>
          <p:cNvPr id="6" name="TextBox 5">
            <a:extLst>
              <a:ext uri="{FF2B5EF4-FFF2-40B4-BE49-F238E27FC236}">
                <a16:creationId xmlns:a16="http://schemas.microsoft.com/office/drawing/2014/main" id="{2A0D8B4A-4883-08D8-9AB8-6577E5DEE0CF}"/>
              </a:ext>
            </a:extLst>
          </p:cNvPr>
          <p:cNvSpPr txBox="1"/>
          <p:nvPr/>
        </p:nvSpPr>
        <p:spPr>
          <a:xfrm>
            <a:off x="3156097" y="1808641"/>
            <a:ext cx="3691259"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Multimodal texts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knowledge visually</a:t>
            </a:r>
          </a:p>
        </p:txBody>
      </p:sp>
      <p:cxnSp>
        <p:nvCxnSpPr>
          <p:cNvPr id="7" name="Straight Connector 6">
            <a:extLst>
              <a:ext uri="{FF2B5EF4-FFF2-40B4-BE49-F238E27FC236}">
                <a16:creationId xmlns:a16="http://schemas.microsoft.com/office/drawing/2014/main" id="{C6992D39-CDAC-77C4-536F-A56CE6CCD848}"/>
              </a:ext>
            </a:extLst>
          </p:cNvPr>
          <p:cNvCxnSpPr>
            <a:cxnSpLocks/>
          </p:cNvCxnSpPr>
          <p:nvPr/>
        </p:nvCxnSpPr>
        <p:spPr>
          <a:xfrm flipV="1">
            <a:off x="6847356" y="1866883"/>
            <a:ext cx="0" cy="3734024"/>
          </a:xfrm>
          <a:prstGeom prst="line">
            <a:avLst/>
          </a:prstGeom>
          <a:ln w="44450">
            <a:solidFill>
              <a:srgbClr val="FFDA66"/>
            </a:solidFill>
          </a:ln>
          <a:effectLst>
            <a:glow rad="127000">
              <a:srgbClr val="FF9300">
                <a:alpha val="94000"/>
              </a:srgbClr>
            </a:glow>
          </a:effectLst>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5BCF95F-338A-99DC-F258-0077A3FBD59B}"/>
              </a:ext>
            </a:extLst>
          </p:cNvPr>
          <p:cNvCxnSpPr>
            <a:cxnSpLocks/>
          </p:cNvCxnSpPr>
          <p:nvPr/>
        </p:nvCxnSpPr>
        <p:spPr>
          <a:xfrm flipV="1">
            <a:off x="6847356" y="1860452"/>
            <a:ext cx="0" cy="3727593"/>
          </a:xfrm>
          <a:prstGeom prst="line">
            <a:avLst/>
          </a:prstGeom>
          <a:ln w="44450">
            <a:solidFill>
              <a:schemeClr val="bg1"/>
            </a:solidFill>
          </a:ln>
          <a:effectLst>
            <a:glow rad="63500">
              <a:srgbClr val="FFDA66">
                <a:alpha val="74000"/>
              </a:srgbClr>
            </a:glow>
          </a:effectLst>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5B99A3-F312-70EF-2496-AC7447FCF27D}"/>
              </a:ext>
            </a:extLst>
          </p:cNvPr>
          <p:cNvCxnSpPr>
            <a:cxnSpLocks/>
          </p:cNvCxnSpPr>
          <p:nvPr/>
        </p:nvCxnSpPr>
        <p:spPr>
          <a:xfrm flipV="1">
            <a:off x="6847356" y="1875198"/>
            <a:ext cx="0" cy="3704895"/>
          </a:xfrm>
          <a:prstGeom prst="line">
            <a:avLst/>
          </a:prstGeom>
          <a:ln w="44450">
            <a:solidFill>
              <a:schemeClr val="bg1"/>
            </a:solidFill>
          </a:ln>
          <a:effectLst>
            <a:outerShdw blurRad="50800" dist="38100" dir="5400000" sx="101000" sy="101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FD09D60-2592-FAAD-7115-FAF4336D8BA5}"/>
              </a:ext>
            </a:extLst>
          </p:cNvPr>
          <p:cNvSpPr txBox="1"/>
          <p:nvPr/>
        </p:nvSpPr>
        <p:spPr>
          <a:xfrm>
            <a:off x="7242084" y="1876305"/>
            <a:ext cx="4156018"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Easier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informational texts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knowledge</a:t>
            </a:r>
          </a:p>
        </p:txBody>
      </p:sp>
      <p:cxnSp>
        <p:nvCxnSpPr>
          <p:cNvPr id="14" name="Straight Connector 13">
            <a:extLst>
              <a:ext uri="{FF2B5EF4-FFF2-40B4-BE49-F238E27FC236}">
                <a16:creationId xmlns:a16="http://schemas.microsoft.com/office/drawing/2014/main" id="{AE8AA586-7BC7-98E9-511E-741FB0C8048E}"/>
              </a:ext>
            </a:extLst>
          </p:cNvPr>
          <p:cNvCxnSpPr>
            <a:cxnSpLocks/>
          </p:cNvCxnSpPr>
          <p:nvPr/>
        </p:nvCxnSpPr>
        <p:spPr>
          <a:xfrm>
            <a:off x="3134832" y="3598335"/>
            <a:ext cx="8008089" cy="0"/>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4EF6B3C-2E56-4D5E-679F-217529E78CC5}"/>
              </a:ext>
            </a:extLst>
          </p:cNvPr>
          <p:cNvCxnSpPr>
            <a:cxnSpLocks/>
          </p:cNvCxnSpPr>
          <p:nvPr/>
        </p:nvCxnSpPr>
        <p:spPr>
          <a:xfrm>
            <a:off x="3156097" y="3555514"/>
            <a:ext cx="7986824" cy="41187"/>
          </a:xfrm>
          <a:prstGeom prst="line">
            <a:avLst/>
          </a:prstGeom>
          <a:ln w="57150">
            <a:solidFill>
              <a:srgbClr val="FFD300"/>
            </a:solidFill>
          </a:ln>
          <a:effectLst>
            <a:glow rad="101600">
              <a:srgbClr val="FFD3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7B07FC9-3470-9FAC-A785-796BDD1C45CB}"/>
              </a:ext>
            </a:extLst>
          </p:cNvPr>
          <p:cNvCxnSpPr>
            <a:cxnSpLocks/>
          </p:cNvCxnSpPr>
          <p:nvPr/>
        </p:nvCxnSpPr>
        <p:spPr>
          <a:xfrm flipH="1" flipV="1">
            <a:off x="3071037" y="3564061"/>
            <a:ext cx="8071884" cy="29184"/>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D6A1C24-E798-2B05-B1A7-D46B1E80FEDB}"/>
              </a:ext>
            </a:extLst>
          </p:cNvPr>
          <p:cNvSpPr txBox="1"/>
          <p:nvPr/>
        </p:nvSpPr>
        <p:spPr>
          <a:xfrm>
            <a:off x="2817740" y="4136507"/>
            <a:ext cx="3840121"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hook text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interest and activate motivation</a:t>
            </a:r>
          </a:p>
        </p:txBody>
      </p:sp>
      <p:sp>
        <p:nvSpPr>
          <p:cNvPr id="28" name="TextBox 27">
            <a:extLst>
              <a:ext uri="{FF2B5EF4-FFF2-40B4-BE49-F238E27FC236}">
                <a16:creationId xmlns:a16="http://schemas.microsoft.com/office/drawing/2014/main" id="{EAEE3030-A92D-5CAE-85C9-33D719CBC38B}"/>
              </a:ext>
            </a:extLst>
          </p:cNvPr>
          <p:cNvSpPr txBox="1"/>
          <p:nvPr/>
        </p:nvSpPr>
        <p:spPr>
          <a:xfrm>
            <a:off x="7019202" y="4136506"/>
            <a:ext cx="4831287"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challenging target text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apply their growing content knowledge   </a:t>
            </a:r>
          </a:p>
        </p:txBody>
      </p:sp>
      <p:sp>
        <p:nvSpPr>
          <p:cNvPr id="29" name="TextBox 28">
            <a:extLst>
              <a:ext uri="{FF2B5EF4-FFF2-40B4-BE49-F238E27FC236}">
                <a16:creationId xmlns:a16="http://schemas.microsoft.com/office/drawing/2014/main" id="{E97B8A4A-BCFB-7D69-C07C-949787C16CAE}"/>
              </a:ext>
            </a:extLst>
          </p:cNvPr>
          <p:cNvSpPr txBox="1"/>
          <p:nvPr/>
        </p:nvSpPr>
        <p:spPr>
          <a:xfrm>
            <a:off x="10894506" y="6604084"/>
            <a:ext cx="223058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Lupo</a:t>
            </a: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et al., 2020</a:t>
            </a:r>
          </a:p>
        </p:txBody>
      </p:sp>
      <p:sp>
        <p:nvSpPr>
          <p:cNvPr id="3" name="Rectangle 2">
            <a:extLst>
              <a:ext uri="{FF2B5EF4-FFF2-40B4-BE49-F238E27FC236}">
                <a16:creationId xmlns:a16="http://schemas.microsoft.com/office/drawing/2014/main" id="{57EF20F2-33A0-083B-457A-D6CB421CF6B0}"/>
              </a:ext>
            </a:extLst>
          </p:cNvPr>
          <p:cNvSpPr/>
          <p:nvPr/>
        </p:nvSpPr>
        <p:spPr>
          <a:xfrm>
            <a:off x="40753" y="-2"/>
            <a:ext cx="12195717" cy="6858001"/>
          </a:xfrm>
          <a:prstGeom prst="rect">
            <a:avLst/>
          </a:prstGeom>
          <a:noFill/>
          <a:ln w="2794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33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FD3ADA17-04C0-92D5-FB17-8A5F0E69EA1D}"/>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FBEE808E-7ACC-57AD-FBAB-9ACA1AA05A25}"/>
              </a:ext>
            </a:extLst>
          </p:cNvPr>
          <p:cNvSpPr/>
          <p:nvPr/>
        </p:nvSpPr>
        <p:spPr>
          <a:xfrm>
            <a:off x="619432" y="707923"/>
            <a:ext cx="4748981" cy="5368412"/>
          </a:xfrm>
          <a:prstGeom prst="rect">
            <a:avLst/>
          </a:prstGeom>
          <a:solidFill>
            <a:srgbClr val="B3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ptos" panose="020B0004020202020204" pitchFamily="34" charset="0"/>
              </a:rPr>
              <a:t>Struggle is  </a:t>
            </a:r>
            <a:r>
              <a:rPr lang="en-US" sz="6600" b="1" dirty="0">
                <a:latin typeface="Aptos" panose="020B0004020202020204" pitchFamily="34" charset="0"/>
              </a:rPr>
              <a:t>situational. </a:t>
            </a:r>
            <a:r>
              <a:rPr lang="en-US" sz="4800" b="1" dirty="0">
                <a:latin typeface="Aptos" panose="020B0004020202020204" pitchFamily="34" charset="0"/>
              </a:rPr>
              <a:t>It is not</a:t>
            </a:r>
            <a:r>
              <a:rPr lang="en-US" sz="6600" b="1" dirty="0">
                <a:latin typeface="Aptos" panose="020B0004020202020204" pitchFamily="34" charset="0"/>
              </a:rPr>
              <a:t> identity. </a:t>
            </a:r>
            <a:r>
              <a:rPr lang="en-US" sz="2400" dirty="0"/>
              <a:t>.</a:t>
            </a:r>
          </a:p>
        </p:txBody>
      </p:sp>
      <p:pic>
        <p:nvPicPr>
          <p:cNvPr id="10" name="Picture 9">
            <a:extLst>
              <a:ext uri="{FF2B5EF4-FFF2-40B4-BE49-F238E27FC236}">
                <a16:creationId xmlns:a16="http://schemas.microsoft.com/office/drawing/2014/main" id="{5B2CECF9-00C2-B87E-D554-08B363ADFB36}"/>
              </a:ext>
            </a:extLst>
          </p:cNvPr>
          <p:cNvPicPr>
            <a:picLocks noChangeAspect="1"/>
          </p:cNvPicPr>
          <p:nvPr/>
        </p:nvPicPr>
        <p:blipFill>
          <a:blip r:embed="rId2"/>
          <a:stretch>
            <a:fillRect/>
          </a:stretch>
        </p:blipFill>
        <p:spPr>
          <a:xfrm>
            <a:off x="5987845" y="472917"/>
            <a:ext cx="5187746" cy="5551799"/>
          </a:xfrm>
          <a:prstGeom prst="rect">
            <a:avLst/>
          </a:prstGeom>
        </p:spPr>
      </p:pic>
      <p:sp>
        <p:nvSpPr>
          <p:cNvPr id="11" name="TextBox 10">
            <a:extLst>
              <a:ext uri="{FF2B5EF4-FFF2-40B4-BE49-F238E27FC236}">
                <a16:creationId xmlns:a16="http://schemas.microsoft.com/office/drawing/2014/main" id="{771D33F9-BD13-BFD7-CCDB-839640B539E6}"/>
              </a:ext>
            </a:extLst>
          </p:cNvPr>
          <p:cNvSpPr txBox="1"/>
          <p:nvPr/>
        </p:nvSpPr>
        <p:spPr>
          <a:xfrm rot="21344825">
            <a:off x="7820419" y="3941044"/>
            <a:ext cx="3506430" cy="923330"/>
          </a:xfrm>
          <a:prstGeom prst="rect">
            <a:avLst/>
          </a:prstGeom>
          <a:noFill/>
        </p:spPr>
        <p:txBody>
          <a:bodyPr wrap="square" rtlCol="0">
            <a:spAutoFit/>
          </a:bodyPr>
          <a:lstStyle/>
          <a:p>
            <a:r>
              <a:rPr lang="en-US" sz="5400" b="1" dirty="0">
                <a:latin typeface="Dreaming Outloud Pro" panose="03050502040302030504" pitchFamily="66" charset="77"/>
                <a:cs typeface="Dreaming Outloud Pro" panose="03050502040302030504" pitchFamily="66" charset="77"/>
              </a:rPr>
              <a:t>CAUTION</a:t>
            </a:r>
          </a:p>
        </p:txBody>
      </p:sp>
    </p:spTree>
    <p:extLst>
      <p:ext uri="{BB962C8B-B14F-4D97-AF65-F5344CB8AC3E}">
        <p14:creationId xmlns:p14="http://schemas.microsoft.com/office/powerpoint/2010/main" val="22369272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39DE393D-F7A5-7CDA-E1E6-096D5C5D004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B6E323-65C9-4ED9-8828-DD408E48790B}"/>
              </a:ext>
            </a:extLst>
          </p:cNvPr>
          <p:cNvSpPr txBox="1"/>
          <p:nvPr/>
        </p:nvSpPr>
        <p:spPr>
          <a:xfrm>
            <a:off x="2993965" y="274921"/>
            <a:ext cx="949476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Quad Text Selection in 8</a:t>
            </a:r>
            <a:r>
              <a:rPr kumimoji="0" lang="en-US" sz="3200" b="0" i="0" u="none" strike="noStrike" kern="1200" cap="none" spc="0" normalizeH="0" baseline="3000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th</a:t>
            </a:r>
            <a:r>
              <a:rPr kumimoji="0" lang="en-US" sz="32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 ELA</a:t>
            </a:r>
          </a:p>
        </p:txBody>
      </p:sp>
      <p:cxnSp>
        <p:nvCxnSpPr>
          <p:cNvPr id="7" name="Straight Connector 6">
            <a:extLst>
              <a:ext uri="{FF2B5EF4-FFF2-40B4-BE49-F238E27FC236}">
                <a16:creationId xmlns:a16="http://schemas.microsoft.com/office/drawing/2014/main" id="{0E353D68-E44B-C2F6-43EF-DE16187D7462}"/>
              </a:ext>
            </a:extLst>
          </p:cNvPr>
          <p:cNvCxnSpPr>
            <a:cxnSpLocks/>
          </p:cNvCxnSpPr>
          <p:nvPr/>
        </p:nvCxnSpPr>
        <p:spPr>
          <a:xfrm flipV="1">
            <a:off x="6847356" y="1866883"/>
            <a:ext cx="0" cy="3734024"/>
          </a:xfrm>
          <a:prstGeom prst="line">
            <a:avLst/>
          </a:prstGeom>
          <a:ln w="44450">
            <a:solidFill>
              <a:srgbClr val="FFDA66"/>
            </a:solidFill>
          </a:ln>
          <a:effectLst>
            <a:glow rad="127000">
              <a:srgbClr val="FF9300">
                <a:alpha val="94000"/>
              </a:srgbClr>
            </a:glow>
          </a:effectLst>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DC2056-3310-944B-7251-FD0319A83FE8}"/>
              </a:ext>
            </a:extLst>
          </p:cNvPr>
          <p:cNvCxnSpPr>
            <a:cxnSpLocks/>
          </p:cNvCxnSpPr>
          <p:nvPr/>
        </p:nvCxnSpPr>
        <p:spPr>
          <a:xfrm flipV="1">
            <a:off x="6847356" y="1860452"/>
            <a:ext cx="0" cy="3727593"/>
          </a:xfrm>
          <a:prstGeom prst="line">
            <a:avLst/>
          </a:prstGeom>
          <a:ln w="44450">
            <a:solidFill>
              <a:schemeClr val="bg1"/>
            </a:solidFill>
          </a:ln>
          <a:effectLst>
            <a:glow rad="63500">
              <a:srgbClr val="FFDA66">
                <a:alpha val="74000"/>
              </a:srgbClr>
            </a:glow>
          </a:effectLst>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942A18A-49FF-03D3-1609-901E020489D8}"/>
              </a:ext>
            </a:extLst>
          </p:cNvPr>
          <p:cNvCxnSpPr>
            <a:cxnSpLocks/>
          </p:cNvCxnSpPr>
          <p:nvPr/>
        </p:nvCxnSpPr>
        <p:spPr>
          <a:xfrm flipV="1">
            <a:off x="6847356" y="1875198"/>
            <a:ext cx="0" cy="3704895"/>
          </a:xfrm>
          <a:prstGeom prst="line">
            <a:avLst/>
          </a:prstGeom>
          <a:ln w="44450">
            <a:solidFill>
              <a:schemeClr val="bg1"/>
            </a:solidFill>
          </a:ln>
          <a:effectLst>
            <a:outerShdw blurRad="50800" dist="38100" dir="5400000" sx="101000" sy="101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BBB4CF2-BEBE-35D2-228B-C8861BC5DA38}"/>
              </a:ext>
            </a:extLst>
          </p:cNvPr>
          <p:cNvCxnSpPr>
            <a:cxnSpLocks/>
          </p:cNvCxnSpPr>
          <p:nvPr/>
        </p:nvCxnSpPr>
        <p:spPr>
          <a:xfrm>
            <a:off x="3134832" y="3598335"/>
            <a:ext cx="8008089" cy="0"/>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315A550-10EB-D1D1-A33D-B525AB41C640}"/>
              </a:ext>
            </a:extLst>
          </p:cNvPr>
          <p:cNvCxnSpPr>
            <a:cxnSpLocks/>
          </p:cNvCxnSpPr>
          <p:nvPr/>
        </p:nvCxnSpPr>
        <p:spPr>
          <a:xfrm>
            <a:off x="3156097" y="3555514"/>
            <a:ext cx="7986824" cy="41187"/>
          </a:xfrm>
          <a:prstGeom prst="line">
            <a:avLst/>
          </a:prstGeom>
          <a:ln w="57150">
            <a:solidFill>
              <a:srgbClr val="FFD300"/>
            </a:solidFill>
          </a:ln>
          <a:effectLst>
            <a:glow rad="101600">
              <a:srgbClr val="FFD3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DE7A146-C7B0-EC61-3117-9B2125C9C8BE}"/>
              </a:ext>
            </a:extLst>
          </p:cNvPr>
          <p:cNvCxnSpPr>
            <a:cxnSpLocks/>
          </p:cNvCxnSpPr>
          <p:nvPr/>
        </p:nvCxnSpPr>
        <p:spPr>
          <a:xfrm flipH="1" flipV="1">
            <a:off x="3071037" y="3564061"/>
            <a:ext cx="8071884" cy="29184"/>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9DBE963-F6AF-CAB4-F26B-FE571D113F43}"/>
              </a:ext>
            </a:extLst>
          </p:cNvPr>
          <p:cNvSpPr txBox="1"/>
          <p:nvPr/>
        </p:nvSpPr>
        <p:spPr>
          <a:xfrm>
            <a:off x="10554872" y="6392859"/>
            <a:ext cx="223058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Lupo</a:t>
            </a: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et al., 2020</a:t>
            </a:r>
          </a:p>
        </p:txBody>
      </p:sp>
      <p:sp>
        <p:nvSpPr>
          <p:cNvPr id="3" name="Rectangle 2">
            <a:extLst>
              <a:ext uri="{FF2B5EF4-FFF2-40B4-BE49-F238E27FC236}">
                <a16:creationId xmlns:a16="http://schemas.microsoft.com/office/drawing/2014/main" id="{0947C4E8-1468-E54F-19BE-7F019D852379}"/>
              </a:ext>
            </a:extLst>
          </p:cNvPr>
          <p:cNvSpPr/>
          <p:nvPr/>
        </p:nvSpPr>
        <p:spPr>
          <a:xfrm>
            <a:off x="-1" y="0"/>
            <a:ext cx="12192001" cy="6858000"/>
          </a:xfrm>
          <a:prstGeom prst="rect">
            <a:avLst/>
          </a:prstGeom>
          <a:noFill/>
          <a:ln w="2794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DC3AC914-F468-1B81-D9AD-A6B7A58F3C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56097" y="851255"/>
            <a:ext cx="8197603" cy="5483979"/>
          </a:xfrm>
          <a:prstGeom prst="rect">
            <a:avLst/>
          </a:prstGeom>
        </p:spPr>
      </p:pic>
      <p:sp>
        <p:nvSpPr>
          <p:cNvPr id="11" name="Oval 10">
            <a:extLst>
              <a:ext uri="{FF2B5EF4-FFF2-40B4-BE49-F238E27FC236}">
                <a16:creationId xmlns:a16="http://schemas.microsoft.com/office/drawing/2014/main" id="{51E4E9C7-5EFF-C290-98FA-DD23A813E848}"/>
              </a:ext>
            </a:extLst>
          </p:cNvPr>
          <p:cNvSpPr/>
          <p:nvPr/>
        </p:nvSpPr>
        <p:spPr>
          <a:xfrm>
            <a:off x="770964" y="4948518"/>
            <a:ext cx="1362635"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 51</a:t>
            </a:r>
          </a:p>
        </p:txBody>
      </p:sp>
    </p:spTree>
    <p:extLst>
      <p:ext uri="{BB962C8B-B14F-4D97-AF65-F5344CB8AC3E}">
        <p14:creationId xmlns:p14="http://schemas.microsoft.com/office/powerpoint/2010/main" val="33252432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8DC40-A024-C2DA-3FC3-268E3EFFF2DC}"/>
            </a:ext>
          </a:extLst>
        </p:cNvPr>
        <p:cNvGrpSpPr/>
        <p:nvPr/>
      </p:nvGrpSpPr>
      <p:grpSpPr>
        <a:xfrm>
          <a:off x="0" y="0"/>
          <a:ext cx="0" cy="0"/>
          <a:chOff x="0" y="0"/>
          <a:chExt cx="0" cy="0"/>
        </a:xfrm>
      </p:grpSpPr>
      <p:pic>
        <p:nvPicPr>
          <p:cNvPr id="5" name="Picture 4" descr="A black brick wall with a white border&#10;&#10;Description automatically generated">
            <a:extLst>
              <a:ext uri="{FF2B5EF4-FFF2-40B4-BE49-F238E27FC236}">
                <a16:creationId xmlns:a16="http://schemas.microsoft.com/office/drawing/2014/main" id="{64D6C260-3F71-789B-E7A2-6A512E6DA427}"/>
              </a:ext>
            </a:extLst>
          </p:cNvPr>
          <p:cNvPicPr>
            <a:picLocks noChangeAspect="1"/>
          </p:cNvPicPr>
          <p:nvPr/>
        </p:nvPicPr>
        <p:blipFill>
          <a:blip r:embed="rId3"/>
          <a:stretch>
            <a:fillRect/>
          </a:stretch>
        </p:blipFill>
        <p:spPr>
          <a:xfrm>
            <a:off x="-3718" y="0"/>
            <a:ext cx="12195718" cy="6857999"/>
          </a:xfrm>
          <a:prstGeom prst="rect">
            <a:avLst/>
          </a:prstGeom>
        </p:spPr>
      </p:pic>
      <p:sp>
        <p:nvSpPr>
          <p:cNvPr id="2" name="TextBox 1">
            <a:extLst>
              <a:ext uri="{FF2B5EF4-FFF2-40B4-BE49-F238E27FC236}">
                <a16:creationId xmlns:a16="http://schemas.microsoft.com/office/drawing/2014/main" id="{0BB9CAEE-88A0-5898-BA52-1F95DAEF7323}"/>
              </a:ext>
            </a:extLst>
          </p:cNvPr>
          <p:cNvSpPr txBox="1"/>
          <p:nvPr/>
        </p:nvSpPr>
        <p:spPr>
          <a:xfrm>
            <a:off x="4085772" y="1983509"/>
            <a:ext cx="7050314" cy="25545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Self-Questioning </a:t>
            </a:r>
          </a:p>
        </p:txBody>
      </p:sp>
      <p:sp>
        <p:nvSpPr>
          <p:cNvPr id="3" name="Rectangle 2">
            <a:extLst>
              <a:ext uri="{FF2B5EF4-FFF2-40B4-BE49-F238E27FC236}">
                <a16:creationId xmlns:a16="http://schemas.microsoft.com/office/drawing/2014/main" id="{D3981217-CDD7-1776-5843-DC3E27766FB5}"/>
              </a:ext>
            </a:extLst>
          </p:cNvPr>
          <p:cNvSpPr/>
          <p:nvPr/>
        </p:nvSpPr>
        <p:spPr>
          <a:xfrm>
            <a:off x="0" y="-1"/>
            <a:ext cx="12192000" cy="6857999"/>
          </a:xfrm>
          <a:prstGeom prst="rect">
            <a:avLst/>
          </a:prstGeom>
          <a:noFill/>
          <a:ln w="2921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32442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E5D41-E03B-EACE-95AC-E012D1831D20}"/>
            </a:ext>
          </a:extLst>
        </p:cNvPr>
        <p:cNvGrpSpPr/>
        <p:nvPr/>
      </p:nvGrpSpPr>
      <p:grpSpPr>
        <a:xfrm>
          <a:off x="0" y="0"/>
          <a:ext cx="0" cy="0"/>
          <a:chOff x="0" y="0"/>
          <a:chExt cx="0" cy="0"/>
        </a:xfrm>
      </p:grpSpPr>
      <p:pic>
        <p:nvPicPr>
          <p:cNvPr id="5" name="Picture 4" descr="A black brick wall with a white border&#10;&#10;Description automatically generated">
            <a:extLst>
              <a:ext uri="{FF2B5EF4-FFF2-40B4-BE49-F238E27FC236}">
                <a16:creationId xmlns:a16="http://schemas.microsoft.com/office/drawing/2014/main" id="{2BD22684-E413-776B-0B13-51EDAF873A29}"/>
              </a:ext>
            </a:extLst>
          </p:cNvPr>
          <p:cNvPicPr>
            <a:picLocks noChangeAspect="1"/>
          </p:cNvPicPr>
          <p:nvPr/>
        </p:nvPicPr>
        <p:blipFill>
          <a:blip r:embed="rId3"/>
          <a:stretch>
            <a:fillRect/>
          </a:stretch>
        </p:blipFill>
        <p:spPr>
          <a:xfrm>
            <a:off x="-3718" y="0"/>
            <a:ext cx="12195718" cy="6857999"/>
          </a:xfrm>
          <a:prstGeom prst="rect">
            <a:avLst/>
          </a:prstGeom>
        </p:spPr>
      </p:pic>
      <p:graphicFrame>
        <p:nvGraphicFramePr>
          <p:cNvPr id="4" name="Table 3">
            <a:extLst>
              <a:ext uri="{FF2B5EF4-FFF2-40B4-BE49-F238E27FC236}">
                <a16:creationId xmlns:a16="http://schemas.microsoft.com/office/drawing/2014/main" id="{A2F22C26-DC0C-3FCF-A6D2-4658BCA745D2}"/>
              </a:ext>
            </a:extLst>
          </p:cNvPr>
          <p:cNvGraphicFramePr>
            <a:graphicFrameLocks noGrp="1"/>
          </p:cNvGraphicFramePr>
          <p:nvPr>
            <p:extLst>
              <p:ext uri="{D42A27DB-BD31-4B8C-83A1-F6EECF244321}">
                <p14:modId xmlns:p14="http://schemas.microsoft.com/office/powerpoint/2010/main" val="3363295369"/>
              </p:ext>
            </p:extLst>
          </p:nvPr>
        </p:nvGraphicFramePr>
        <p:xfrm>
          <a:off x="3191329" y="1693150"/>
          <a:ext cx="8127999" cy="38404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219599046"/>
                    </a:ext>
                  </a:extLst>
                </a:gridCol>
                <a:gridCol w="2709333">
                  <a:extLst>
                    <a:ext uri="{9D8B030D-6E8A-4147-A177-3AD203B41FA5}">
                      <a16:colId xmlns:a16="http://schemas.microsoft.com/office/drawing/2014/main" val="322208715"/>
                    </a:ext>
                  </a:extLst>
                </a:gridCol>
                <a:gridCol w="2709333">
                  <a:extLst>
                    <a:ext uri="{9D8B030D-6E8A-4147-A177-3AD203B41FA5}">
                      <a16:colId xmlns:a16="http://schemas.microsoft.com/office/drawing/2014/main" val="2098899431"/>
                    </a:ext>
                  </a:extLst>
                </a:gridCol>
              </a:tblGrid>
              <a:tr h="370840">
                <a:tc>
                  <a:txBody>
                    <a:bodyPr/>
                    <a:lstStyle/>
                    <a:p>
                      <a:r>
                        <a:rPr lang="en-US" sz="2400" dirty="0">
                          <a:latin typeface="DM Sans" pitchFamily="2" charset="77"/>
                        </a:rPr>
                        <a:t>Planning for Learning Before Reading</a:t>
                      </a:r>
                    </a:p>
                  </a:txBody>
                  <a:tcPr>
                    <a:solidFill>
                      <a:srgbClr val="7030A0"/>
                    </a:solidFill>
                  </a:tcPr>
                </a:tc>
                <a:tc>
                  <a:txBody>
                    <a:bodyPr/>
                    <a:lstStyle/>
                    <a:p>
                      <a:r>
                        <a:rPr lang="en-US" sz="2400" dirty="0">
                          <a:latin typeface="DM Sans" pitchFamily="2" charset="77"/>
                        </a:rPr>
                        <a:t>Monitoring Learning During Reading</a:t>
                      </a:r>
                    </a:p>
                  </a:txBody>
                  <a:tcPr>
                    <a:solidFill>
                      <a:srgbClr val="7030A0"/>
                    </a:solidFill>
                  </a:tcPr>
                </a:tc>
                <a:tc>
                  <a:txBody>
                    <a:bodyPr/>
                    <a:lstStyle/>
                    <a:p>
                      <a:r>
                        <a:rPr lang="en-US" sz="2400" dirty="0">
                          <a:latin typeface="DM Sans" pitchFamily="2" charset="77"/>
                        </a:rPr>
                        <a:t>Reflecting on Learning After Reading</a:t>
                      </a:r>
                    </a:p>
                  </a:txBody>
                  <a:tcPr>
                    <a:solidFill>
                      <a:srgbClr val="7030A0"/>
                    </a:solidFill>
                  </a:tcPr>
                </a:tc>
                <a:extLst>
                  <a:ext uri="{0D108BD9-81ED-4DB2-BD59-A6C34878D82A}">
                    <a16:rowId xmlns:a16="http://schemas.microsoft.com/office/drawing/2014/main" val="3022716738"/>
                  </a:ext>
                </a:extLst>
              </a:tr>
              <a:tr h="370840">
                <a:tc>
                  <a:txBody>
                    <a:bodyPr/>
                    <a:lstStyle/>
                    <a:p>
                      <a:r>
                        <a:rPr lang="en-US" sz="2400" dirty="0">
                          <a:latin typeface="DM Sans" pitchFamily="2" charset="77"/>
                        </a:rPr>
                        <a:t>What information on this topic do I already know?</a:t>
                      </a:r>
                    </a:p>
                  </a:txBody>
                  <a:tcPr>
                    <a:solidFill>
                      <a:srgbClr val="BAA9CB"/>
                    </a:solidFill>
                  </a:tcPr>
                </a:tc>
                <a:tc>
                  <a:txBody>
                    <a:bodyPr/>
                    <a:lstStyle/>
                    <a:p>
                      <a:r>
                        <a:rPr lang="en-US" sz="2400" dirty="0">
                          <a:latin typeface="DM Sans" pitchFamily="2" charset="77"/>
                        </a:rPr>
                        <a:t>What is the most confusing thing about this information?</a:t>
                      </a:r>
                    </a:p>
                    <a:p>
                      <a:endParaRPr lang="en-US" sz="2400" dirty="0">
                        <a:latin typeface="DM Sans" pitchFamily="2" charset="77"/>
                      </a:endParaRPr>
                    </a:p>
                    <a:p>
                      <a:r>
                        <a:rPr lang="en-US" sz="2400" dirty="0">
                          <a:latin typeface="DM Sans" pitchFamily="2" charset="77"/>
                        </a:rPr>
                        <a:t>Where am I getting stuck?</a:t>
                      </a:r>
                    </a:p>
                  </a:txBody>
                  <a:tcPr>
                    <a:solidFill>
                      <a:srgbClr val="BAA9CB"/>
                    </a:solidFill>
                  </a:tcPr>
                </a:tc>
                <a:tc>
                  <a:txBody>
                    <a:bodyPr/>
                    <a:lstStyle/>
                    <a:p>
                      <a:r>
                        <a:rPr lang="en-US" sz="2400" dirty="0">
                          <a:latin typeface="DM Sans" pitchFamily="2" charset="77"/>
                        </a:rPr>
                        <a:t>What decisions did I make to get unstuck in my learning?</a:t>
                      </a:r>
                    </a:p>
                  </a:txBody>
                  <a:tcPr>
                    <a:solidFill>
                      <a:srgbClr val="BAA9CB"/>
                    </a:solidFill>
                  </a:tcPr>
                </a:tc>
                <a:extLst>
                  <a:ext uri="{0D108BD9-81ED-4DB2-BD59-A6C34878D82A}">
                    <a16:rowId xmlns:a16="http://schemas.microsoft.com/office/drawing/2014/main" val="908084145"/>
                  </a:ext>
                </a:extLst>
              </a:tr>
            </a:tbl>
          </a:graphicData>
        </a:graphic>
      </p:graphicFrame>
      <p:sp>
        <p:nvSpPr>
          <p:cNvPr id="7" name="TextBox 6">
            <a:extLst>
              <a:ext uri="{FF2B5EF4-FFF2-40B4-BE49-F238E27FC236}">
                <a16:creationId xmlns:a16="http://schemas.microsoft.com/office/drawing/2014/main" id="{FC58773A-60BE-B1C5-B6E2-6AF0A3149CAA}"/>
              </a:ext>
            </a:extLst>
          </p:cNvPr>
          <p:cNvSpPr txBox="1"/>
          <p:nvPr/>
        </p:nvSpPr>
        <p:spPr>
          <a:xfrm>
            <a:off x="5220746" y="831051"/>
            <a:ext cx="609858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Self-Questioning </a:t>
            </a:r>
          </a:p>
        </p:txBody>
      </p:sp>
      <p:sp>
        <p:nvSpPr>
          <p:cNvPr id="2" name="Rectangle 1">
            <a:extLst>
              <a:ext uri="{FF2B5EF4-FFF2-40B4-BE49-F238E27FC236}">
                <a16:creationId xmlns:a16="http://schemas.microsoft.com/office/drawing/2014/main" id="{720756EF-6DEC-2E6F-62AB-0EE367EBAA10}"/>
              </a:ext>
            </a:extLst>
          </p:cNvPr>
          <p:cNvSpPr/>
          <p:nvPr/>
        </p:nvSpPr>
        <p:spPr>
          <a:xfrm>
            <a:off x="-3719" y="-1"/>
            <a:ext cx="12195719" cy="6857999"/>
          </a:xfrm>
          <a:prstGeom prst="rect">
            <a:avLst/>
          </a:prstGeom>
          <a:noFill/>
          <a:ln w="2921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01972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78377"/>
            <a:ext cx="12192000" cy="6858000"/>
          </a:xfrm>
          <a:prstGeom prst="frame">
            <a:avLst>
              <a:gd name="adj1" fmla="val 4979"/>
            </a:avLst>
          </a:prstGeom>
          <a:solidFill>
            <a:srgbClr val="BAA9C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Freeform 4">
            <a:extLst>
              <a:ext uri="{FF2B5EF4-FFF2-40B4-BE49-F238E27FC236}">
                <a16:creationId xmlns:a16="http://schemas.microsoft.com/office/drawing/2014/main" id="{267A283E-196B-80E9-31CE-C5DEE782AC25}"/>
              </a:ext>
            </a:extLst>
          </p:cNvPr>
          <p:cNvSpPr/>
          <p:nvPr/>
        </p:nvSpPr>
        <p:spPr>
          <a:xfrm>
            <a:off x="779543" y="579708"/>
            <a:ext cx="4597677" cy="5600141"/>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622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685DAEEE-AEFD-1AC2-A2A4-21F1C83182B9}"/>
              </a:ext>
            </a:extLst>
          </p:cNvPr>
          <p:cNvPicPr>
            <a:picLocks noChangeAspect="1"/>
          </p:cNvPicPr>
          <p:nvPr/>
        </p:nvPicPr>
        <p:blipFill>
          <a:blip r:embed="rId3"/>
          <a:stretch>
            <a:fillRect/>
          </a:stretch>
        </p:blipFill>
        <p:spPr>
          <a:xfrm rot="1480947">
            <a:off x="1267980" y="1814026"/>
            <a:ext cx="3620805" cy="3131507"/>
          </a:xfrm>
          <a:prstGeom prst="rect">
            <a:avLst/>
          </a:prstGeom>
        </p:spPr>
      </p:pic>
      <p:sp>
        <p:nvSpPr>
          <p:cNvPr id="10" name="TextBox 9">
            <a:extLst>
              <a:ext uri="{FF2B5EF4-FFF2-40B4-BE49-F238E27FC236}">
                <a16:creationId xmlns:a16="http://schemas.microsoft.com/office/drawing/2014/main" id="{86CADEDB-D09A-127A-8471-A37C7AC27FDE}"/>
              </a:ext>
            </a:extLst>
          </p:cNvPr>
          <p:cNvSpPr txBox="1"/>
          <p:nvPr/>
        </p:nvSpPr>
        <p:spPr>
          <a:xfrm>
            <a:off x="5391151" y="1763741"/>
            <a:ext cx="6243637" cy="2677656"/>
          </a:xfrm>
          <a:prstGeom prst="rect">
            <a:avLst/>
          </a:prstGeom>
          <a:noFill/>
        </p:spPr>
        <p:txBody>
          <a:bodyPr wrap="square">
            <a:spAutoFit/>
          </a:bodyPr>
          <a:lstStyle/>
          <a:p>
            <a:r>
              <a:rPr lang="en-US" sz="2800" dirty="0">
                <a:latin typeface="Aptos" panose="020B0004020202020204" pitchFamily="34" charset="0"/>
              </a:rPr>
              <a:t>What actions can you take next week to build background knowledge into your lessons? What will you:</a:t>
            </a:r>
          </a:p>
          <a:p>
            <a:r>
              <a:rPr lang="en-US" sz="2800" dirty="0">
                <a:latin typeface="Aptos" panose="020B0004020202020204" pitchFamily="34" charset="0"/>
              </a:rPr>
              <a:t>Add?</a:t>
            </a:r>
          </a:p>
          <a:p>
            <a:r>
              <a:rPr lang="en-US" sz="2800" dirty="0">
                <a:latin typeface="Aptos" panose="020B0004020202020204" pitchFamily="34" charset="0"/>
              </a:rPr>
              <a:t>Delete?</a:t>
            </a:r>
          </a:p>
          <a:p>
            <a:r>
              <a:rPr lang="en-US" sz="2800" dirty="0">
                <a:latin typeface="Aptos" panose="020B0004020202020204" pitchFamily="34" charset="0"/>
              </a:rPr>
              <a:t>Change? </a:t>
            </a:r>
            <a:endParaRPr lang="en-US" sz="2800" dirty="0"/>
          </a:p>
        </p:txBody>
      </p:sp>
      <p:sp>
        <p:nvSpPr>
          <p:cNvPr id="11" name="TextBox 10">
            <a:extLst>
              <a:ext uri="{FF2B5EF4-FFF2-40B4-BE49-F238E27FC236}">
                <a16:creationId xmlns:a16="http://schemas.microsoft.com/office/drawing/2014/main" id="{6DC78114-3718-A5DE-B96B-A7053120205D}"/>
              </a:ext>
            </a:extLst>
          </p:cNvPr>
          <p:cNvSpPr txBox="1"/>
          <p:nvPr/>
        </p:nvSpPr>
        <p:spPr>
          <a:xfrm>
            <a:off x="1061480" y="5296470"/>
            <a:ext cx="5034520" cy="646331"/>
          </a:xfrm>
          <a:prstGeom prst="rect">
            <a:avLst/>
          </a:prstGeom>
          <a:noFill/>
        </p:spPr>
        <p:txBody>
          <a:bodyPr wrap="none" rtlCol="0">
            <a:spAutoFit/>
          </a:bodyPr>
          <a:lstStyle/>
          <a:p>
            <a:r>
              <a:rPr lang="en-US" sz="3600" b="1" dirty="0">
                <a:latin typeface="Aptos" panose="020B0004020202020204" pitchFamily="34" charset="0"/>
              </a:rPr>
              <a:t>Power Up Your Practice</a:t>
            </a:r>
          </a:p>
        </p:txBody>
      </p:sp>
    </p:spTree>
    <p:extLst>
      <p:ext uri="{BB962C8B-B14F-4D97-AF65-F5344CB8AC3E}">
        <p14:creationId xmlns:p14="http://schemas.microsoft.com/office/powerpoint/2010/main" val="40682668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CB040"/>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CB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descr="A diagram of a power cord&#10;&#10;Description automatically generated">
            <a:extLst>
              <a:ext uri="{FF2B5EF4-FFF2-40B4-BE49-F238E27FC236}">
                <a16:creationId xmlns:a16="http://schemas.microsoft.com/office/drawing/2014/main" id="{9D7362E8-69C5-A6FF-DBC7-CF6AB98BF8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797" y="480518"/>
            <a:ext cx="5839150" cy="5896964"/>
          </a:xfrm>
          <a:prstGeom prst="rect">
            <a:avLst/>
          </a:prstGeom>
        </p:spPr>
      </p:pic>
      <p:sp>
        <p:nvSpPr>
          <p:cNvPr id="9" name="Right Arrow 8">
            <a:extLst>
              <a:ext uri="{FF2B5EF4-FFF2-40B4-BE49-F238E27FC236}">
                <a16:creationId xmlns:a16="http://schemas.microsoft.com/office/drawing/2014/main" id="{247625E5-1836-576E-BF25-05C807C6B647}"/>
              </a:ext>
            </a:extLst>
          </p:cNvPr>
          <p:cNvSpPr/>
          <p:nvPr/>
        </p:nvSpPr>
        <p:spPr>
          <a:xfrm rot="10800000">
            <a:off x="6110720" y="3654317"/>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77B2F06C-3ED0-6F99-2A0D-CC3DF091E41F}"/>
              </a:ext>
            </a:extLst>
          </p:cNvPr>
          <p:cNvSpPr/>
          <p:nvPr/>
        </p:nvSpPr>
        <p:spPr>
          <a:xfrm>
            <a:off x="8084300" y="1732278"/>
            <a:ext cx="1845733" cy="1890149"/>
          </a:xfrm>
          <a:custGeom>
            <a:avLst/>
            <a:gdLst>
              <a:gd name="connsiteX0" fmla="*/ 0 w 1845733"/>
              <a:gd name="connsiteY0" fmla="*/ 945075 h 1890149"/>
              <a:gd name="connsiteX1" fmla="*/ 922867 w 1845733"/>
              <a:gd name="connsiteY1" fmla="*/ 0 h 1890149"/>
              <a:gd name="connsiteX2" fmla="*/ 1845734 w 1845733"/>
              <a:gd name="connsiteY2" fmla="*/ 945075 h 1890149"/>
              <a:gd name="connsiteX3" fmla="*/ 922867 w 1845733"/>
              <a:gd name="connsiteY3" fmla="*/ 1890150 h 1890149"/>
              <a:gd name="connsiteX4" fmla="*/ 0 w 1845733"/>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733" h="1890149" fill="none" extrusionOk="0">
                <a:moveTo>
                  <a:pt x="0" y="945075"/>
                </a:moveTo>
                <a:cubicBezTo>
                  <a:pt x="81230" y="432760"/>
                  <a:pt x="419360" y="-12713"/>
                  <a:pt x="922867" y="0"/>
                </a:cubicBezTo>
                <a:cubicBezTo>
                  <a:pt x="1373887" y="-8984"/>
                  <a:pt x="1827698" y="440105"/>
                  <a:pt x="1845734" y="945075"/>
                </a:cubicBezTo>
                <a:cubicBezTo>
                  <a:pt x="1838326" y="1396384"/>
                  <a:pt x="1409565" y="1922096"/>
                  <a:pt x="922867" y="1890150"/>
                </a:cubicBezTo>
                <a:cubicBezTo>
                  <a:pt x="441836" y="1906192"/>
                  <a:pt x="97112" y="1490375"/>
                  <a:pt x="0" y="945075"/>
                </a:cubicBezTo>
                <a:close/>
              </a:path>
              <a:path w="1845733" h="1890149" stroke="0" extrusionOk="0">
                <a:moveTo>
                  <a:pt x="0" y="945075"/>
                </a:moveTo>
                <a:cubicBezTo>
                  <a:pt x="-15076" y="413825"/>
                  <a:pt x="358227" y="20626"/>
                  <a:pt x="922867" y="0"/>
                </a:cubicBezTo>
                <a:cubicBezTo>
                  <a:pt x="1493718" y="12877"/>
                  <a:pt x="1804308" y="424441"/>
                  <a:pt x="1845734" y="945075"/>
                </a:cubicBezTo>
                <a:cubicBezTo>
                  <a:pt x="1822201" y="1490007"/>
                  <a:pt x="1414959" y="1987391"/>
                  <a:pt x="922867" y="1890150"/>
                </a:cubicBezTo>
                <a:cubicBezTo>
                  <a:pt x="342470" y="1851462"/>
                  <a:pt x="87174" y="1508678"/>
                  <a:pt x="0" y="945075"/>
                </a:cubicBezTo>
                <a:close/>
              </a:path>
            </a:pathLst>
          </a:custGeom>
          <a:solidFill>
            <a:schemeClr val="bg1"/>
          </a:solidFill>
          <a:ln w="38100">
            <a:solidFill>
              <a:schemeClr val="tx1"/>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a:solidFill>
                  <a:schemeClr val="tx1"/>
                </a:solidFill>
                <a:latin typeface="Aptos Black" panose="020B0004020202020204" pitchFamily="34" charset="0"/>
              </a:rPr>
              <a:t>3</a:t>
            </a:r>
          </a:p>
        </p:txBody>
      </p:sp>
      <p:sp>
        <p:nvSpPr>
          <p:cNvPr id="4" name="Oval 3">
            <a:extLst>
              <a:ext uri="{FF2B5EF4-FFF2-40B4-BE49-F238E27FC236}">
                <a16:creationId xmlns:a16="http://schemas.microsoft.com/office/drawing/2014/main" id="{3766E8A4-61CF-44C6-3F0B-EF7AE34DD90C}"/>
              </a:ext>
            </a:extLst>
          </p:cNvPr>
          <p:cNvSpPr/>
          <p:nvPr/>
        </p:nvSpPr>
        <p:spPr>
          <a:xfrm>
            <a:off x="8020800" y="1700388"/>
            <a:ext cx="1972732" cy="1890149"/>
          </a:xfrm>
          <a:custGeom>
            <a:avLst/>
            <a:gdLst>
              <a:gd name="connsiteX0" fmla="*/ 0 w 1972732"/>
              <a:gd name="connsiteY0" fmla="*/ 945075 h 1890149"/>
              <a:gd name="connsiteX1" fmla="*/ 986366 w 1972732"/>
              <a:gd name="connsiteY1" fmla="*/ 0 h 1890149"/>
              <a:gd name="connsiteX2" fmla="*/ 1972732 w 1972732"/>
              <a:gd name="connsiteY2" fmla="*/ 945075 h 1890149"/>
              <a:gd name="connsiteX3" fmla="*/ 986366 w 1972732"/>
              <a:gd name="connsiteY3" fmla="*/ 1890150 h 1890149"/>
              <a:gd name="connsiteX4" fmla="*/ 0 w 1972732"/>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732" h="1890149" extrusionOk="0">
                <a:moveTo>
                  <a:pt x="0" y="945075"/>
                </a:moveTo>
                <a:cubicBezTo>
                  <a:pt x="-62698" y="533124"/>
                  <a:pt x="384045" y="-23771"/>
                  <a:pt x="986366" y="0"/>
                </a:cubicBezTo>
                <a:cubicBezTo>
                  <a:pt x="1615673" y="-12482"/>
                  <a:pt x="1953598" y="457974"/>
                  <a:pt x="1972732" y="945075"/>
                </a:cubicBezTo>
                <a:cubicBezTo>
                  <a:pt x="1884909" y="1496379"/>
                  <a:pt x="1498981" y="1928156"/>
                  <a:pt x="986366" y="1890150"/>
                </a:cubicBezTo>
                <a:cubicBezTo>
                  <a:pt x="505354" y="1848899"/>
                  <a:pt x="-100252" y="1490022"/>
                  <a:pt x="0" y="945075"/>
                </a:cubicBezTo>
                <a:close/>
              </a:path>
            </a:pathLst>
          </a:custGeom>
          <a:noFill/>
          <a:ln w="57150">
            <a:solidFill>
              <a:schemeClr val="tx1"/>
            </a:solidFill>
            <a:extLst>
              <a:ext uri="{C807C97D-BFC1-408E-A445-0C87EB9F89A2}">
                <ask:lineSketchStyleProps xmlns:ask="http://schemas.microsoft.com/office/drawing/2018/sketchyshapes" xmlns="" sd="98176570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62130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8F3A8-8515-97ED-2C64-D82E269224E8}"/>
            </a:ext>
          </a:extLst>
        </p:cNvPr>
        <p:cNvGrpSpPr/>
        <p:nvPr/>
      </p:nvGrpSpPr>
      <p:grpSpPr>
        <a:xfrm>
          <a:off x="0" y="0"/>
          <a:ext cx="0" cy="0"/>
          <a:chOff x="0" y="0"/>
          <a:chExt cx="0" cy="0"/>
        </a:xfrm>
      </p:grpSpPr>
      <p:sp>
        <p:nvSpPr>
          <p:cNvPr id="3" name="Frame 2">
            <a:extLst>
              <a:ext uri="{FF2B5EF4-FFF2-40B4-BE49-F238E27FC236}">
                <a16:creationId xmlns:a16="http://schemas.microsoft.com/office/drawing/2014/main" id="{4D3E3AA6-3193-01E2-EECD-478B12E15F85}"/>
              </a:ext>
            </a:extLst>
          </p:cNvPr>
          <p:cNvSpPr/>
          <p:nvPr/>
        </p:nvSpPr>
        <p:spPr>
          <a:xfrm>
            <a:off x="0" y="0"/>
            <a:ext cx="12192000" cy="6858000"/>
          </a:xfrm>
          <a:prstGeom prst="frame">
            <a:avLst>
              <a:gd name="adj1" fmla="val 4979"/>
            </a:avLst>
          </a:prstGeom>
          <a:solidFill>
            <a:srgbClr val="FCB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extBox 1">
            <a:extLst>
              <a:ext uri="{FF2B5EF4-FFF2-40B4-BE49-F238E27FC236}">
                <a16:creationId xmlns:a16="http://schemas.microsoft.com/office/drawing/2014/main" id="{3A5208BD-EDDB-8FB2-8ECA-109837B65C76}"/>
              </a:ext>
            </a:extLst>
          </p:cNvPr>
          <p:cNvSpPr txBox="1"/>
          <p:nvPr/>
        </p:nvSpPr>
        <p:spPr>
          <a:xfrm>
            <a:off x="6324600" y="2019300"/>
            <a:ext cx="4838700" cy="2862322"/>
          </a:xfrm>
          <a:prstGeom prst="rect">
            <a:avLst/>
          </a:prstGeom>
          <a:noFill/>
        </p:spPr>
        <p:txBody>
          <a:bodyPr wrap="square" rtlCol="0">
            <a:spAutoFit/>
          </a:bodyPr>
          <a:lstStyle/>
          <a:p>
            <a:pPr algn="ctr"/>
            <a:r>
              <a:rPr lang="en-US" sz="3600" dirty="0">
                <a:latin typeface="Aptos" panose="020B0004020202020204" pitchFamily="34" charset="0"/>
              </a:rPr>
              <a:t>Fluency is a key aspect of word recognition. And it sure doesn’t get enough love in middle school. </a:t>
            </a:r>
          </a:p>
        </p:txBody>
      </p:sp>
      <p:sp>
        <p:nvSpPr>
          <p:cNvPr id="5" name="Freeform 4">
            <a:extLst>
              <a:ext uri="{FF2B5EF4-FFF2-40B4-BE49-F238E27FC236}">
                <a16:creationId xmlns:a16="http://schemas.microsoft.com/office/drawing/2014/main" id="{63800B15-59A0-EDBD-EF2B-BF149B899EA4}"/>
              </a:ext>
            </a:extLst>
          </p:cNvPr>
          <p:cNvSpPr/>
          <p:nvPr/>
        </p:nvSpPr>
        <p:spPr>
          <a:xfrm>
            <a:off x="398838" y="413817"/>
            <a:ext cx="4256249" cy="5739083"/>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B3C8E8">
              <a:alpha val="4622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42FD3EB-767A-D0DD-A7B9-41697285F3F6}"/>
              </a:ext>
            </a:extLst>
          </p:cNvPr>
          <p:cNvPicPr>
            <a:picLocks noChangeAspect="1"/>
          </p:cNvPicPr>
          <p:nvPr/>
        </p:nvPicPr>
        <p:blipFill>
          <a:blip r:embed="rId3"/>
          <a:stretch>
            <a:fillRect/>
          </a:stretch>
        </p:blipFill>
        <p:spPr>
          <a:xfrm>
            <a:off x="1105786" y="1105485"/>
            <a:ext cx="3742661" cy="4423445"/>
          </a:xfrm>
          <a:prstGeom prst="rect">
            <a:avLst/>
          </a:prstGeom>
        </p:spPr>
      </p:pic>
    </p:spTree>
    <p:extLst>
      <p:ext uri="{BB962C8B-B14F-4D97-AF65-F5344CB8AC3E}">
        <p14:creationId xmlns:p14="http://schemas.microsoft.com/office/powerpoint/2010/main" val="20176960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CB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 name="Picture 3">
            <a:extLst>
              <a:ext uri="{FF2B5EF4-FFF2-40B4-BE49-F238E27FC236}">
                <a16:creationId xmlns:a16="http://schemas.microsoft.com/office/drawing/2014/main" id="{E6AA54DA-7004-4BF8-9C0D-C158028BC0DB}"/>
              </a:ext>
            </a:extLst>
          </p:cNvPr>
          <p:cNvPicPr>
            <a:picLocks noChangeAspect="1"/>
          </p:cNvPicPr>
          <p:nvPr/>
        </p:nvPicPr>
        <p:blipFill>
          <a:blip r:embed="rId3"/>
          <a:stretch>
            <a:fillRect/>
          </a:stretch>
        </p:blipFill>
        <p:spPr>
          <a:xfrm>
            <a:off x="3108960" y="441960"/>
            <a:ext cx="5974080" cy="5974080"/>
          </a:xfrm>
          <a:prstGeom prst="rect">
            <a:avLst/>
          </a:prstGeom>
        </p:spPr>
      </p:pic>
    </p:spTree>
    <p:extLst>
      <p:ext uri="{BB962C8B-B14F-4D97-AF65-F5344CB8AC3E}">
        <p14:creationId xmlns:p14="http://schemas.microsoft.com/office/powerpoint/2010/main" val="20576304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CB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F3729C53-DE07-2E95-62FC-E1DE51B48ADB}"/>
              </a:ext>
            </a:extLst>
          </p:cNvPr>
          <p:cNvSpPr txBox="1"/>
          <p:nvPr/>
        </p:nvSpPr>
        <p:spPr>
          <a:xfrm>
            <a:off x="438878" y="478334"/>
            <a:ext cx="11314244" cy="769441"/>
          </a:xfrm>
          <a:solidFill>
            <a:srgbClr val="C1E2BD"/>
          </a:solidFill>
          <a:ln>
            <a:solidFill>
              <a:schemeClr val="tx1"/>
            </a:solidFill>
          </a:ln>
        </p:spPr>
        <p:txBody>
          <a:bodyPr wrap="square">
            <a:spAutoFit/>
          </a:bodyPr>
          <a:lstStyle/>
          <a:p>
            <a:pPr algn="ctr" rtl="0" fontAlgn="base">
              <a:spcAft>
                <a:spcPts val="1200"/>
              </a:spcAft>
            </a:pPr>
            <a:r>
              <a:rPr lang="en-US" sz="4400" dirty="0">
                <a:latin typeface="Aptos Display" panose="020B0004020202020204" pitchFamily="34" charset="0"/>
              </a:rPr>
              <a:t>Why Round Robin/Popcorn Reading Falls Short</a:t>
            </a:r>
            <a:endParaRPr lang="en-US" sz="4400" b="1" i="0" dirty="0">
              <a:solidFill>
                <a:srgbClr val="000000"/>
              </a:solidFill>
              <a:effectLst/>
              <a:latin typeface="Aptos Display" panose="020B0004020202020204" pitchFamily="34" charset="0"/>
            </a:endParaRPr>
          </a:p>
        </p:txBody>
      </p:sp>
      <p:sp>
        <p:nvSpPr>
          <p:cNvPr id="4" name="TextBox 3">
            <a:extLst>
              <a:ext uri="{FF2B5EF4-FFF2-40B4-BE49-F238E27FC236}">
                <a16:creationId xmlns:a16="http://schemas.microsoft.com/office/drawing/2014/main" id="{61A3FD3C-C6EA-BC4A-FEED-AEF99185DAE8}"/>
              </a:ext>
            </a:extLst>
          </p:cNvPr>
          <p:cNvSpPr txBox="1"/>
          <p:nvPr/>
        </p:nvSpPr>
        <p:spPr>
          <a:xfrm>
            <a:off x="3252199" y="1514475"/>
            <a:ext cx="6106160" cy="4924425"/>
          </a:xfrm>
          <a:prstGeom prst="rect">
            <a:avLst/>
          </a:prstGeom>
          <a:noFill/>
        </p:spPr>
        <p:txBody>
          <a:bodyPr wrap="square">
            <a:spAutoFit/>
          </a:bodyPr>
          <a:lstStyle/>
          <a:p>
            <a:r>
              <a:rPr lang="en-US" sz="3600" b="1" dirty="0">
                <a:latin typeface="Aptos Display" panose="020B0004020202020204" pitchFamily="34" charset="0"/>
              </a:rPr>
              <a:t>Key drawbacks of round robin reading:</a:t>
            </a:r>
          </a:p>
          <a:p>
            <a:endParaRPr lang="en-US" sz="3200" b="1" dirty="0">
              <a:latin typeface="Aptos Display" panose="020B0004020202020204" pitchFamily="34" charset="0"/>
            </a:endParaRPr>
          </a:p>
          <a:p>
            <a:pPr marL="285750" indent="-285750">
              <a:buFont typeface="Courier New" panose="02070309020205020404" pitchFamily="49" charset="0"/>
              <a:buChar char="o"/>
            </a:pPr>
            <a:r>
              <a:rPr lang="en-US" sz="3200" dirty="0">
                <a:latin typeface="Aptos Display" panose="020B0004020202020204" pitchFamily="34" charset="0"/>
              </a:rPr>
              <a:t>Interferes with comprehension.</a:t>
            </a:r>
          </a:p>
          <a:p>
            <a:pPr marL="285750" indent="-285750">
              <a:buFont typeface="Courier New" panose="02070309020205020404" pitchFamily="49" charset="0"/>
              <a:buChar char="o"/>
            </a:pPr>
            <a:endParaRPr lang="en-US" sz="3200" dirty="0">
              <a:latin typeface="Aptos Display" panose="020B0004020202020204" pitchFamily="34" charset="0"/>
            </a:endParaRPr>
          </a:p>
          <a:p>
            <a:pPr marL="285750" indent="-285750">
              <a:buFont typeface="Courier New" panose="02070309020205020404" pitchFamily="49" charset="0"/>
              <a:buChar char="o"/>
            </a:pPr>
            <a:r>
              <a:rPr lang="en-US" sz="3200" dirty="0">
                <a:latin typeface="Aptos Display" panose="020B0004020202020204" pitchFamily="34" charset="0"/>
              </a:rPr>
              <a:t>Causes emotional distress or boredom.</a:t>
            </a:r>
          </a:p>
          <a:p>
            <a:pPr marL="285750" indent="-285750">
              <a:buFont typeface="Courier New" panose="02070309020205020404" pitchFamily="49" charset="0"/>
              <a:buChar char="o"/>
            </a:pPr>
            <a:endParaRPr lang="en-US" sz="3200" dirty="0">
              <a:latin typeface="Aptos Display" panose="020B0004020202020204" pitchFamily="34" charset="0"/>
            </a:endParaRPr>
          </a:p>
          <a:p>
            <a:pPr marL="285750" indent="-285750">
              <a:buFont typeface="Courier New" panose="02070309020205020404" pitchFamily="49" charset="0"/>
              <a:buChar char="o"/>
            </a:pPr>
            <a:r>
              <a:rPr lang="en-US" sz="3200" dirty="0">
                <a:latin typeface="Aptos Display" panose="020B0004020202020204" pitchFamily="34" charset="0"/>
              </a:rPr>
              <a:t>Reduces listening comprehension</a:t>
            </a:r>
          </a:p>
          <a:p>
            <a:endParaRPr lang="en-US" dirty="0"/>
          </a:p>
        </p:txBody>
      </p:sp>
      <p:pic>
        <p:nvPicPr>
          <p:cNvPr id="8" name="Picture 7">
            <a:extLst>
              <a:ext uri="{FF2B5EF4-FFF2-40B4-BE49-F238E27FC236}">
                <a16:creationId xmlns:a16="http://schemas.microsoft.com/office/drawing/2014/main" id="{A427950E-9B31-7350-F47D-EF20A42B2C3B}"/>
              </a:ext>
            </a:extLst>
          </p:cNvPr>
          <p:cNvPicPr>
            <a:picLocks noChangeAspect="1"/>
          </p:cNvPicPr>
          <p:nvPr/>
        </p:nvPicPr>
        <p:blipFill>
          <a:blip r:embed="rId3"/>
          <a:stretch>
            <a:fillRect/>
          </a:stretch>
        </p:blipFill>
        <p:spPr>
          <a:xfrm>
            <a:off x="0" y="1514475"/>
            <a:ext cx="4358640" cy="4358640"/>
          </a:xfrm>
          <a:prstGeom prst="rect">
            <a:avLst/>
          </a:prstGeom>
        </p:spPr>
      </p:pic>
      <p:pic>
        <p:nvPicPr>
          <p:cNvPr id="10" name="Picture 9">
            <a:extLst>
              <a:ext uri="{FF2B5EF4-FFF2-40B4-BE49-F238E27FC236}">
                <a16:creationId xmlns:a16="http://schemas.microsoft.com/office/drawing/2014/main" id="{1B89F79F-D2C2-DAD6-FF0A-3714DF4099A9}"/>
              </a:ext>
            </a:extLst>
          </p:cNvPr>
          <p:cNvPicPr>
            <a:picLocks noChangeAspect="1"/>
          </p:cNvPicPr>
          <p:nvPr/>
        </p:nvPicPr>
        <p:blipFill>
          <a:blip r:embed="rId4"/>
          <a:stretch>
            <a:fillRect/>
          </a:stretch>
        </p:blipFill>
        <p:spPr>
          <a:xfrm>
            <a:off x="7833362" y="1985098"/>
            <a:ext cx="3919760" cy="4541521"/>
          </a:xfrm>
          <a:prstGeom prst="rect">
            <a:avLst/>
          </a:prstGeom>
        </p:spPr>
      </p:pic>
    </p:spTree>
    <p:extLst>
      <p:ext uri="{BB962C8B-B14F-4D97-AF65-F5344CB8AC3E}">
        <p14:creationId xmlns:p14="http://schemas.microsoft.com/office/powerpoint/2010/main" val="11017412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B90B3C-7DCF-4965-A36E-D8089AABDBD4}"/>
              </a:ext>
            </a:extLst>
          </p:cNvPr>
          <p:cNvSpPr/>
          <p:nvPr/>
        </p:nvSpPr>
        <p:spPr>
          <a:xfrm>
            <a:off x="0" y="0"/>
            <a:ext cx="12192000" cy="6858000"/>
          </a:xfrm>
          <a:prstGeom prst="rect">
            <a:avLst/>
          </a:prstGeom>
          <a:noFill/>
          <a:ln w="257175">
            <a:solidFill>
              <a:srgbClr val="FCB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5" name="TextBox 4">
            <a:extLst>
              <a:ext uri="{FF2B5EF4-FFF2-40B4-BE49-F238E27FC236}">
                <a16:creationId xmlns:a16="http://schemas.microsoft.com/office/drawing/2014/main" id="{46522EDD-C2F0-A68F-8157-EBBCFCAA8878}"/>
              </a:ext>
            </a:extLst>
          </p:cNvPr>
          <p:cNvSpPr txBox="1"/>
          <p:nvPr/>
        </p:nvSpPr>
        <p:spPr>
          <a:xfrm>
            <a:off x="6222810" y="413817"/>
            <a:ext cx="5262242" cy="5881553"/>
          </a:xfrm>
          <a:custGeom>
            <a:avLst/>
            <a:gdLst>
              <a:gd name="connsiteX0" fmla="*/ 0 w 5262242"/>
              <a:gd name="connsiteY0" fmla="*/ 0 h 5881553"/>
              <a:gd name="connsiteX1" fmla="*/ 5262242 w 5262242"/>
              <a:gd name="connsiteY1" fmla="*/ 0 h 5881553"/>
              <a:gd name="connsiteX2" fmla="*/ 5262242 w 5262242"/>
              <a:gd name="connsiteY2" fmla="*/ 5881553 h 5881553"/>
              <a:gd name="connsiteX3" fmla="*/ 0 w 5262242"/>
              <a:gd name="connsiteY3" fmla="*/ 5881553 h 5881553"/>
              <a:gd name="connsiteX4" fmla="*/ 0 w 5262242"/>
              <a:gd name="connsiteY4" fmla="*/ 0 h 5881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2242" h="5881553" fill="none" extrusionOk="0">
                <a:moveTo>
                  <a:pt x="0" y="0"/>
                </a:moveTo>
                <a:cubicBezTo>
                  <a:pt x="676887" y="-49533"/>
                  <a:pt x="4571867" y="-14809"/>
                  <a:pt x="5262242" y="0"/>
                </a:cubicBezTo>
                <a:cubicBezTo>
                  <a:pt x="5349881" y="2156194"/>
                  <a:pt x="5189563" y="4389392"/>
                  <a:pt x="5262242" y="5881553"/>
                </a:cubicBezTo>
                <a:cubicBezTo>
                  <a:pt x="3552888" y="5833322"/>
                  <a:pt x="1550570" y="5966008"/>
                  <a:pt x="0" y="5881553"/>
                </a:cubicBezTo>
                <a:cubicBezTo>
                  <a:pt x="-38581" y="3040333"/>
                  <a:pt x="63341" y="1815120"/>
                  <a:pt x="0" y="0"/>
                </a:cubicBezTo>
                <a:close/>
              </a:path>
              <a:path w="5262242" h="5881553" stroke="0" extrusionOk="0">
                <a:moveTo>
                  <a:pt x="0" y="0"/>
                </a:moveTo>
                <a:cubicBezTo>
                  <a:pt x="1454514" y="118645"/>
                  <a:pt x="3862052" y="116012"/>
                  <a:pt x="5262242" y="0"/>
                </a:cubicBezTo>
                <a:cubicBezTo>
                  <a:pt x="5129360" y="1940710"/>
                  <a:pt x="5347193" y="4238127"/>
                  <a:pt x="5262242" y="5881553"/>
                </a:cubicBezTo>
                <a:cubicBezTo>
                  <a:pt x="3525558" y="6016153"/>
                  <a:pt x="765954" y="5724357"/>
                  <a:pt x="0" y="5881553"/>
                </a:cubicBezTo>
                <a:cubicBezTo>
                  <a:pt x="-20187" y="4709939"/>
                  <a:pt x="-152480" y="1149450"/>
                  <a:pt x="0" y="0"/>
                </a:cubicBezTo>
                <a:close/>
              </a:path>
            </a:pathLst>
          </a:custGeom>
          <a:solidFill>
            <a:srgbClr val="FBB796"/>
          </a:solidFill>
          <a:ln w="25400" cmpd="thickThin">
            <a:solidFill>
              <a:schemeClr val="tx2"/>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txBody>
          <a:bodyPr wrap="square" lIns="182880" tIns="91440" bIns="91440">
            <a:no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tx2"/>
              </a:solidFill>
              <a:effectLst/>
              <a:uLnTx/>
              <a:uFillTx/>
              <a:latin typeface="Century Gothic" panose="020B0502020202020204" pitchFamily="34" charset="0"/>
              <a:ea typeface="+mn-ea"/>
              <a:cs typeface="+mn-cs"/>
            </a:endParaRPr>
          </a:p>
        </p:txBody>
      </p:sp>
      <p:cxnSp>
        <p:nvCxnSpPr>
          <p:cNvPr id="13" name="Straight Connector 12">
            <a:extLst>
              <a:ext uri="{FF2B5EF4-FFF2-40B4-BE49-F238E27FC236}">
                <a16:creationId xmlns:a16="http://schemas.microsoft.com/office/drawing/2014/main" id="{E986745B-FFD4-4B26-2445-0B70944B7907}"/>
              </a:ext>
            </a:extLst>
          </p:cNvPr>
          <p:cNvCxnSpPr>
            <a:cxnSpLocks/>
          </p:cNvCxnSpPr>
          <p:nvPr/>
        </p:nvCxnSpPr>
        <p:spPr>
          <a:xfrm>
            <a:off x="6591300" y="1105485"/>
            <a:ext cx="466725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9D6402F6-3237-3349-35EB-53AA7927716F}"/>
              </a:ext>
            </a:extLst>
          </p:cNvPr>
          <p:cNvPicPr>
            <a:picLocks noChangeAspect="1"/>
          </p:cNvPicPr>
          <p:nvPr/>
        </p:nvPicPr>
        <p:blipFill>
          <a:blip r:embed="rId3"/>
          <a:stretch>
            <a:fillRect/>
          </a:stretch>
        </p:blipFill>
        <p:spPr>
          <a:xfrm>
            <a:off x="1105786" y="1105485"/>
            <a:ext cx="5193727" cy="5037391"/>
          </a:xfrm>
          <a:prstGeom prst="rect">
            <a:avLst/>
          </a:prstGeom>
        </p:spPr>
      </p:pic>
      <p:sp>
        <p:nvSpPr>
          <p:cNvPr id="14" name="Freeform 13">
            <a:extLst>
              <a:ext uri="{FF2B5EF4-FFF2-40B4-BE49-F238E27FC236}">
                <a16:creationId xmlns:a16="http://schemas.microsoft.com/office/drawing/2014/main" id="{16F968E3-A8CE-676A-9B1F-CE9A0CBEC173}"/>
              </a:ext>
            </a:extLst>
          </p:cNvPr>
          <p:cNvSpPr/>
          <p:nvPr/>
        </p:nvSpPr>
        <p:spPr>
          <a:xfrm>
            <a:off x="1279316" y="475919"/>
            <a:ext cx="4117178" cy="5520452"/>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B3C8E8">
              <a:alpha val="4622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C6F340D-FA33-E059-E83E-769E93531C04}"/>
              </a:ext>
            </a:extLst>
          </p:cNvPr>
          <p:cNvPicPr>
            <a:picLocks noChangeAspect="1"/>
          </p:cNvPicPr>
          <p:nvPr/>
        </p:nvPicPr>
        <p:blipFill>
          <a:blip r:embed="rId4"/>
          <a:stretch>
            <a:fillRect/>
          </a:stretch>
        </p:blipFill>
        <p:spPr>
          <a:xfrm>
            <a:off x="1723496" y="866102"/>
            <a:ext cx="4055134" cy="4292159"/>
          </a:xfrm>
          <a:prstGeom prst="rect">
            <a:avLst/>
          </a:prstGeom>
        </p:spPr>
      </p:pic>
      <p:sp>
        <p:nvSpPr>
          <p:cNvPr id="9" name="TextBox 8">
            <a:extLst>
              <a:ext uri="{FF2B5EF4-FFF2-40B4-BE49-F238E27FC236}">
                <a16:creationId xmlns:a16="http://schemas.microsoft.com/office/drawing/2014/main" id="{4E92CBD7-746B-375A-4832-26D771C9B1D4}"/>
              </a:ext>
            </a:extLst>
          </p:cNvPr>
          <p:cNvSpPr txBox="1"/>
          <p:nvPr/>
        </p:nvSpPr>
        <p:spPr>
          <a:xfrm>
            <a:off x="6416170" y="1491392"/>
            <a:ext cx="5093040" cy="4154984"/>
          </a:xfrm>
          <a:prstGeom prst="rect">
            <a:avLst/>
          </a:prstGeom>
          <a:noFill/>
        </p:spPr>
        <p:txBody>
          <a:bodyPr wrap="square">
            <a:spAutoFit/>
          </a:bodyPr>
          <a:lstStyle/>
          <a:p>
            <a:pPr marL="571500" marR="0" lvl="0" indent="-5715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44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Five-day fluency routine.</a:t>
            </a:r>
          </a:p>
          <a:p>
            <a:pPr marL="571500" marR="0" lvl="0" indent="-5715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44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Repeated reading and choral reading</a:t>
            </a:r>
          </a:p>
          <a:p>
            <a:pPr marL="571500" marR="0" lvl="0" indent="-5715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4400" dirty="0">
                <a:solidFill>
                  <a:prstClr val="black"/>
                </a:solidFill>
                <a:latin typeface="Aptos Display" panose="020B0004020202020204" pitchFamily="34" charset="0"/>
              </a:rPr>
              <a:t>10-minute daily fluency</a:t>
            </a:r>
            <a:r>
              <a:rPr kumimoji="0" lang="en-US" sz="1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a:t>
            </a:r>
          </a:p>
        </p:txBody>
      </p:sp>
      <p:sp>
        <p:nvSpPr>
          <p:cNvPr id="11" name="TextBox 10">
            <a:extLst>
              <a:ext uri="{FF2B5EF4-FFF2-40B4-BE49-F238E27FC236}">
                <a16:creationId xmlns:a16="http://schemas.microsoft.com/office/drawing/2014/main" id="{DAFB4811-66DC-789E-80B9-5F6ED031B440}"/>
              </a:ext>
            </a:extLst>
          </p:cNvPr>
          <p:cNvSpPr txBox="1"/>
          <p:nvPr/>
        </p:nvSpPr>
        <p:spPr>
          <a:xfrm>
            <a:off x="5808501" y="430244"/>
            <a:ext cx="6232848" cy="707886"/>
          </a:xfrm>
          <a:prstGeom prst="rect">
            <a:avLst/>
          </a:prstGeom>
          <a:noFill/>
        </p:spPr>
        <p:txBody>
          <a:bodyPr wrap="square">
            <a:spAutoFit/>
          </a:bodyPr>
          <a:lstStyle/>
          <a:p>
            <a:pPr marL="0" marR="0" lvl="0" indent="0" algn="ctr" defTabSz="457200" rtl="0" eaLnBrk="1" fontAlgn="base" latinLnBrk="0" hangingPunct="1">
              <a:lnSpc>
                <a:spcPct val="100000"/>
              </a:lnSpc>
              <a:spcBef>
                <a:spcPts val="0"/>
              </a:spcBef>
              <a:spcAft>
                <a:spcPts val="120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Fluency Routines</a:t>
            </a:r>
            <a:endParaRPr kumimoji="0" lang="en-US" sz="4000" b="0" i="0" u="none" strike="noStrike" kern="1200" cap="none" spc="0" normalizeH="0" baseline="0" noProof="0" dirty="0">
              <a:ln>
                <a:noFill/>
              </a:ln>
              <a:solidFill>
                <a:srgbClr val="000000"/>
              </a:solidFill>
              <a:effectLst/>
              <a:uLnTx/>
              <a:uFillTx/>
              <a:latin typeface="Aptos Display" panose="020B0004020202020204" pitchFamily="34" charset="0"/>
              <a:ea typeface="+mn-ea"/>
              <a:cs typeface="+mn-cs"/>
            </a:endParaRPr>
          </a:p>
        </p:txBody>
      </p:sp>
    </p:spTree>
    <p:extLst>
      <p:ext uri="{BB962C8B-B14F-4D97-AF65-F5344CB8AC3E}">
        <p14:creationId xmlns:p14="http://schemas.microsoft.com/office/powerpoint/2010/main" val="16991700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CCE34-A21B-C46B-DBC3-96A54827E043}"/>
              </a:ext>
            </a:extLst>
          </p:cNvPr>
          <p:cNvSpPr>
            <a:spLocks noGrp="1"/>
          </p:cNvSpPr>
          <p:nvPr>
            <p:ph type="title"/>
          </p:nvPr>
        </p:nvSpPr>
        <p:spPr>
          <a:xfrm>
            <a:off x="0" y="304581"/>
            <a:ext cx="12192000" cy="1325563"/>
          </a:xfrm>
          <a:custGeom>
            <a:avLst/>
            <a:gdLst>
              <a:gd name="connsiteX0" fmla="*/ 0 w 12192000"/>
              <a:gd name="connsiteY0" fmla="*/ 0 h 1325563"/>
              <a:gd name="connsiteX1" fmla="*/ 921173 w 12192000"/>
              <a:gd name="connsiteY1" fmla="*/ 0 h 1325563"/>
              <a:gd name="connsiteX2" fmla="*/ 1720427 w 12192000"/>
              <a:gd name="connsiteY2" fmla="*/ 0 h 1325563"/>
              <a:gd name="connsiteX3" fmla="*/ 2153920 w 12192000"/>
              <a:gd name="connsiteY3" fmla="*/ 0 h 1325563"/>
              <a:gd name="connsiteX4" fmla="*/ 2709333 w 12192000"/>
              <a:gd name="connsiteY4" fmla="*/ 0 h 1325563"/>
              <a:gd name="connsiteX5" fmla="*/ 3142827 w 12192000"/>
              <a:gd name="connsiteY5" fmla="*/ 0 h 1325563"/>
              <a:gd name="connsiteX6" fmla="*/ 3820160 w 12192000"/>
              <a:gd name="connsiteY6" fmla="*/ 0 h 1325563"/>
              <a:gd name="connsiteX7" fmla="*/ 4741333 w 12192000"/>
              <a:gd name="connsiteY7" fmla="*/ 0 h 1325563"/>
              <a:gd name="connsiteX8" fmla="*/ 5662507 w 12192000"/>
              <a:gd name="connsiteY8" fmla="*/ 0 h 1325563"/>
              <a:gd name="connsiteX9" fmla="*/ 6217920 w 12192000"/>
              <a:gd name="connsiteY9" fmla="*/ 0 h 1325563"/>
              <a:gd name="connsiteX10" fmla="*/ 6895253 w 12192000"/>
              <a:gd name="connsiteY10" fmla="*/ 0 h 1325563"/>
              <a:gd name="connsiteX11" fmla="*/ 7572587 w 12192000"/>
              <a:gd name="connsiteY11" fmla="*/ 0 h 1325563"/>
              <a:gd name="connsiteX12" fmla="*/ 8249920 w 12192000"/>
              <a:gd name="connsiteY12" fmla="*/ 0 h 1325563"/>
              <a:gd name="connsiteX13" fmla="*/ 8561493 w 12192000"/>
              <a:gd name="connsiteY13" fmla="*/ 0 h 1325563"/>
              <a:gd name="connsiteX14" fmla="*/ 9482667 w 12192000"/>
              <a:gd name="connsiteY14" fmla="*/ 0 h 1325563"/>
              <a:gd name="connsiteX15" fmla="*/ 10038080 w 12192000"/>
              <a:gd name="connsiteY15" fmla="*/ 0 h 1325563"/>
              <a:gd name="connsiteX16" fmla="*/ 10349653 w 12192000"/>
              <a:gd name="connsiteY16" fmla="*/ 0 h 1325563"/>
              <a:gd name="connsiteX17" fmla="*/ 11270827 w 12192000"/>
              <a:gd name="connsiteY17" fmla="*/ 0 h 1325563"/>
              <a:gd name="connsiteX18" fmla="*/ 12192000 w 12192000"/>
              <a:gd name="connsiteY18" fmla="*/ 0 h 1325563"/>
              <a:gd name="connsiteX19" fmla="*/ 12192000 w 12192000"/>
              <a:gd name="connsiteY19" fmla="*/ 636270 h 1325563"/>
              <a:gd name="connsiteX20" fmla="*/ 12192000 w 12192000"/>
              <a:gd name="connsiteY20" fmla="*/ 1325563 h 1325563"/>
              <a:gd name="connsiteX21" fmla="*/ 11880427 w 12192000"/>
              <a:gd name="connsiteY21" fmla="*/ 1325563 h 1325563"/>
              <a:gd name="connsiteX22" fmla="*/ 11325013 w 12192000"/>
              <a:gd name="connsiteY22" fmla="*/ 1325563 h 1325563"/>
              <a:gd name="connsiteX23" fmla="*/ 10647680 w 12192000"/>
              <a:gd name="connsiteY23" fmla="*/ 1325563 h 1325563"/>
              <a:gd name="connsiteX24" fmla="*/ 9848427 w 12192000"/>
              <a:gd name="connsiteY24" fmla="*/ 1325563 h 1325563"/>
              <a:gd name="connsiteX25" fmla="*/ 8927253 w 12192000"/>
              <a:gd name="connsiteY25" fmla="*/ 1325563 h 1325563"/>
              <a:gd name="connsiteX26" fmla="*/ 8006080 w 12192000"/>
              <a:gd name="connsiteY26" fmla="*/ 1325563 h 1325563"/>
              <a:gd name="connsiteX27" fmla="*/ 7328747 w 12192000"/>
              <a:gd name="connsiteY27" fmla="*/ 1325563 h 1325563"/>
              <a:gd name="connsiteX28" fmla="*/ 6407573 w 12192000"/>
              <a:gd name="connsiteY28" fmla="*/ 1325563 h 1325563"/>
              <a:gd name="connsiteX29" fmla="*/ 5974080 w 12192000"/>
              <a:gd name="connsiteY29" fmla="*/ 1325563 h 1325563"/>
              <a:gd name="connsiteX30" fmla="*/ 5052907 w 12192000"/>
              <a:gd name="connsiteY30" fmla="*/ 1325563 h 1325563"/>
              <a:gd name="connsiteX31" fmla="*/ 4497493 w 12192000"/>
              <a:gd name="connsiteY31" fmla="*/ 1325563 h 1325563"/>
              <a:gd name="connsiteX32" fmla="*/ 4064000 w 12192000"/>
              <a:gd name="connsiteY32" fmla="*/ 1325563 h 1325563"/>
              <a:gd name="connsiteX33" fmla="*/ 3508587 w 12192000"/>
              <a:gd name="connsiteY33" fmla="*/ 1325563 h 1325563"/>
              <a:gd name="connsiteX34" fmla="*/ 2831253 w 12192000"/>
              <a:gd name="connsiteY34" fmla="*/ 1325563 h 1325563"/>
              <a:gd name="connsiteX35" fmla="*/ 2032000 w 12192000"/>
              <a:gd name="connsiteY35" fmla="*/ 1325563 h 1325563"/>
              <a:gd name="connsiteX36" fmla="*/ 1110827 w 12192000"/>
              <a:gd name="connsiteY36" fmla="*/ 1325563 h 1325563"/>
              <a:gd name="connsiteX37" fmla="*/ 0 w 12192000"/>
              <a:gd name="connsiteY37" fmla="*/ 1325563 h 1325563"/>
              <a:gd name="connsiteX38" fmla="*/ 0 w 12192000"/>
              <a:gd name="connsiteY38" fmla="*/ 649526 h 1325563"/>
              <a:gd name="connsiteX39" fmla="*/ 0 w 12192000"/>
              <a:gd name="connsiteY39"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1325563" fill="none" extrusionOk="0">
                <a:moveTo>
                  <a:pt x="0" y="0"/>
                </a:moveTo>
                <a:cubicBezTo>
                  <a:pt x="390318" y="10785"/>
                  <a:pt x="723780" y="-39629"/>
                  <a:pt x="921173" y="0"/>
                </a:cubicBezTo>
                <a:cubicBezTo>
                  <a:pt x="1118566" y="39629"/>
                  <a:pt x="1558894" y="31354"/>
                  <a:pt x="1720427" y="0"/>
                </a:cubicBezTo>
                <a:cubicBezTo>
                  <a:pt x="1881960" y="-31354"/>
                  <a:pt x="1939842" y="-9542"/>
                  <a:pt x="2153920" y="0"/>
                </a:cubicBezTo>
                <a:cubicBezTo>
                  <a:pt x="2367998" y="9542"/>
                  <a:pt x="2436189" y="-4705"/>
                  <a:pt x="2709333" y="0"/>
                </a:cubicBezTo>
                <a:cubicBezTo>
                  <a:pt x="2982477" y="4705"/>
                  <a:pt x="2988945" y="282"/>
                  <a:pt x="3142827" y="0"/>
                </a:cubicBezTo>
                <a:cubicBezTo>
                  <a:pt x="3296709" y="-282"/>
                  <a:pt x="3614040" y="-25578"/>
                  <a:pt x="3820160" y="0"/>
                </a:cubicBezTo>
                <a:cubicBezTo>
                  <a:pt x="4026280" y="25578"/>
                  <a:pt x="4499114" y="35905"/>
                  <a:pt x="4741333" y="0"/>
                </a:cubicBezTo>
                <a:cubicBezTo>
                  <a:pt x="4983552" y="-35905"/>
                  <a:pt x="5394265" y="-3315"/>
                  <a:pt x="5662507" y="0"/>
                </a:cubicBezTo>
                <a:cubicBezTo>
                  <a:pt x="5930749" y="3315"/>
                  <a:pt x="6071772" y="-11646"/>
                  <a:pt x="6217920" y="0"/>
                </a:cubicBezTo>
                <a:cubicBezTo>
                  <a:pt x="6364068" y="11646"/>
                  <a:pt x="6736203" y="32077"/>
                  <a:pt x="6895253" y="0"/>
                </a:cubicBezTo>
                <a:cubicBezTo>
                  <a:pt x="7054303" y="-32077"/>
                  <a:pt x="7423654" y="-13545"/>
                  <a:pt x="7572587" y="0"/>
                </a:cubicBezTo>
                <a:cubicBezTo>
                  <a:pt x="7721520" y="13545"/>
                  <a:pt x="8026230" y="-22896"/>
                  <a:pt x="8249920" y="0"/>
                </a:cubicBezTo>
                <a:cubicBezTo>
                  <a:pt x="8473610" y="22896"/>
                  <a:pt x="8441854" y="14822"/>
                  <a:pt x="8561493" y="0"/>
                </a:cubicBezTo>
                <a:cubicBezTo>
                  <a:pt x="8681132" y="-14822"/>
                  <a:pt x="9119606" y="-1289"/>
                  <a:pt x="9482667" y="0"/>
                </a:cubicBezTo>
                <a:cubicBezTo>
                  <a:pt x="9845728" y="1289"/>
                  <a:pt x="9845514" y="591"/>
                  <a:pt x="10038080" y="0"/>
                </a:cubicBezTo>
                <a:cubicBezTo>
                  <a:pt x="10230646" y="-591"/>
                  <a:pt x="10253613" y="-8605"/>
                  <a:pt x="10349653" y="0"/>
                </a:cubicBezTo>
                <a:cubicBezTo>
                  <a:pt x="10445693" y="8605"/>
                  <a:pt x="11057943" y="-40759"/>
                  <a:pt x="11270827" y="0"/>
                </a:cubicBezTo>
                <a:cubicBezTo>
                  <a:pt x="11483711" y="40759"/>
                  <a:pt x="11822193" y="-42369"/>
                  <a:pt x="12192000" y="0"/>
                </a:cubicBezTo>
                <a:cubicBezTo>
                  <a:pt x="12177323" y="252929"/>
                  <a:pt x="12175820" y="379650"/>
                  <a:pt x="12192000" y="636270"/>
                </a:cubicBezTo>
                <a:cubicBezTo>
                  <a:pt x="12208181" y="892890"/>
                  <a:pt x="12202693" y="1133856"/>
                  <a:pt x="12192000" y="1325563"/>
                </a:cubicBezTo>
                <a:cubicBezTo>
                  <a:pt x="12056967" y="1336906"/>
                  <a:pt x="11952460" y="1315266"/>
                  <a:pt x="11880427" y="1325563"/>
                </a:cubicBezTo>
                <a:cubicBezTo>
                  <a:pt x="11808394" y="1335860"/>
                  <a:pt x="11493539" y="1341553"/>
                  <a:pt x="11325013" y="1325563"/>
                </a:cubicBezTo>
                <a:cubicBezTo>
                  <a:pt x="11156487" y="1309573"/>
                  <a:pt x="10788139" y="1352727"/>
                  <a:pt x="10647680" y="1325563"/>
                </a:cubicBezTo>
                <a:cubicBezTo>
                  <a:pt x="10507221" y="1298399"/>
                  <a:pt x="10172402" y="1313914"/>
                  <a:pt x="9848427" y="1325563"/>
                </a:cubicBezTo>
                <a:cubicBezTo>
                  <a:pt x="9524452" y="1337212"/>
                  <a:pt x="9173479" y="1343275"/>
                  <a:pt x="8927253" y="1325563"/>
                </a:cubicBezTo>
                <a:cubicBezTo>
                  <a:pt x="8681027" y="1307851"/>
                  <a:pt x="8284941" y="1344214"/>
                  <a:pt x="8006080" y="1325563"/>
                </a:cubicBezTo>
                <a:cubicBezTo>
                  <a:pt x="7727219" y="1306912"/>
                  <a:pt x="7521650" y="1304980"/>
                  <a:pt x="7328747" y="1325563"/>
                </a:cubicBezTo>
                <a:cubicBezTo>
                  <a:pt x="7135844" y="1346146"/>
                  <a:pt x="6599093" y="1321097"/>
                  <a:pt x="6407573" y="1325563"/>
                </a:cubicBezTo>
                <a:cubicBezTo>
                  <a:pt x="6216053" y="1330029"/>
                  <a:pt x="6102110" y="1310856"/>
                  <a:pt x="5974080" y="1325563"/>
                </a:cubicBezTo>
                <a:cubicBezTo>
                  <a:pt x="5846050" y="1340270"/>
                  <a:pt x="5340230" y="1288147"/>
                  <a:pt x="5052907" y="1325563"/>
                </a:cubicBezTo>
                <a:cubicBezTo>
                  <a:pt x="4765584" y="1362979"/>
                  <a:pt x="4666329" y="1312536"/>
                  <a:pt x="4497493" y="1325563"/>
                </a:cubicBezTo>
                <a:cubicBezTo>
                  <a:pt x="4328657" y="1338590"/>
                  <a:pt x="4179395" y="1344499"/>
                  <a:pt x="4064000" y="1325563"/>
                </a:cubicBezTo>
                <a:cubicBezTo>
                  <a:pt x="3948605" y="1306627"/>
                  <a:pt x="3733636" y="1331317"/>
                  <a:pt x="3508587" y="1325563"/>
                </a:cubicBezTo>
                <a:cubicBezTo>
                  <a:pt x="3283538" y="1319809"/>
                  <a:pt x="3118234" y="1348216"/>
                  <a:pt x="2831253" y="1325563"/>
                </a:cubicBezTo>
                <a:cubicBezTo>
                  <a:pt x="2544272" y="1302910"/>
                  <a:pt x="2344032" y="1326033"/>
                  <a:pt x="2032000" y="1325563"/>
                </a:cubicBezTo>
                <a:cubicBezTo>
                  <a:pt x="1719968" y="1325093"/>
                  <a:pt x="1387425" y="1331895"/>
                  <a:pt x="1110827" y="1325563"/>
                </a:cubicBezTo>
                <a:cubicBezTo>
                  <a:pt x="834229" y="1319231"/>
                  <a:pt x="426403" y="1332331"/>
                  <a:pt x="0" y="1325563"/>
                </a:cubicBezTo>
                <a:cubicBezTo>
                  <a:pt x="16766" y="1066653"/>
                  <a:pt x="2822" y="866045"/>
                  <a:pt x="0" y="649526"/>
                </a:cubicBezTo>
                <a:cubicBezTo>
                  <a:pt x="-2822" y="433007"/>
                  <a:pt x="-11743" y="184238"/>
                  <a:pt x="0" y="0"/>
                </a:cubicBezTo>
                <a:close/>
              </a:path>
              <a:path w="12192000" h="1325563" stroke="0" extrusionOk="0">
                <a:moveTo>
                  <a:pt x="0" y="0"/>
                </a:moveTo>
                <a:cubicBezTo>
                  <a:pt x="118257" y="8353"/>
                  <a:pt x="326348" y="8810"/>
                  <a:pt x="433493" y="0"/>
                </a:cubicBezTo>
                <a:cubicBezTo>
                  <a:pt x="540638" y="-8810"/>
                  <a:pt x="639420" y="-10296"/>
                  <a:pt x="745067" y="0"/>
                </a:cubicBezTo>
                <a:cubicBezTo>
                  <a:pt x="850714" y="10296"/>
                  <a:pt x="1433192" y="-11837"/>
                  <a:pt x="1666240" y="0"/>
                </a:cubicBezTo>
                <a:cubicBezTo>
                  <a:pt x="1899288" y="11837"/>
                  <a:pt x="1894090" y="2790"/>
                  <a:pt x="2099733" y="0"/>
                </a:cubicBezTo>
                <a:cubicBezTo>
                  <a:pt x="2305376" y="-2790"/>
                  <a:pt x="2271107" y="-2101"/>
                  <a:pt x="2411307" y="0"/>
                </a:cubicBezTo>
                <a:cubicBezTo>
                  <a:pt x="2551507" y="2101"/>
                  <a:pt x="2639192" y="3109"/>
                  <a:pt x="2844800" y="0"/>
                </a:cubicBezTo>
                <a:cubicBezTo>
                  <a:pt x="3050408" y="-3109"/>
                  <a:pt x="3428104" y="32346"/>
                  <a:pt x="3644053" y="0"/>
                </a:cubicBezTo>
                <a:cubicBezTo>
                  <a:pt x="3860002" y="-32346"/>
                  <a:pt x="3910748" y="-19639"/>
                  <a:pt x="4077547" y="0"/>
                </a:cubicBezTo>
                <a:cubicBezTo>
                  <a:pt x="4244346" y="19639"/>
                  <a:pt x="4315513" y="6751"/>
                  <a:pt x="4389120" y="0"/>
                </a:cubicBezTo>
                <a:cubicBezTo>
                  <a:pt x="4462727" y="-6751"/>
                  <a:pt x="5006937" y="36067"/>
                  <a:pt x="5188373" y="0"/>
                </a:cubicBezTo>
                <a:cubicBezTo>
                  <a:pt x="5369809" y="-36067"/>
                  <a:pt x="5462977" y="776"/>
                  <a:pt x="5621867" y="0"/>
                </a:cubicBezTo>
                <a:cubicBezTo>
                  <a:pt x="5780757" y="-776"/>
                  <a:pt x="5840395" y="-26"/>
                  <a:pt x="6055360" y="0"/>
                </a:cubicBezTo>
                <a:cubicBezTo>
                  <a:pt x="6270325" y="26"/>
                  <a:pt x="6631294" y="-13735"/>
                  <a:pt x="6976533" y="0"/>
                </a:cubicBezTo>
                <a:cubicBezTo>
                  <a:pt x="7321772" y="13735"/>
                  <a:pt x="7211103" y="14550"/>
                  <a:pt x="7410027" y="0"/>
                </a:cubicBezTo>
                <a:cubicBezTo>
                  <a:pt x="7608951" y="-14550"/>
                  <a:pt x="8008413" y="-29329"/>
                  <a:pt x="8209280" y="0"/>
                </a:cubicBezTo>
                <a:cubicBezTo>
                  <a:pt x="8410147" y="29329"/>
                  <a:pt x="8712851" y="-23897"/>
                  <a:pt x="9130453" y="0"/>
                </a:cubicBezTo>
                <a:cubicBezTo>
                  <a:pt x="9548055" y="23897"/>
                  <a:pt x="9696439" y="-25117"/>
                  <a:pt x="9929707" y="0"/>
                </a:cubicBezTo>
                <a:cubicBezTo>
                  <a:pt x="10162975" y="25117"/>
                  <a:pt x="10310520" y="-10675"/>
                  <a:pt x="10485120" y="0"/>
                </a:cubicBezTo>
                <a:cubicBezTo>
                  <a:pt x="10659720" y="10675"/>
                  <a:pt x="10968273" y="-29934"/>
                  <a:pt x="11162453" y="0"/>
                </a:cubicBezTo>
                <a:cubicBezTo>
                  <a:pt x="11356633" y="29934"/>
                  <a:pt x="11395972" y="-8515"/>
                  <a:pt x="11474027" y="0"/>
                </a:cubicBezTo>
                <a:cubicBezTo>
                  <a:pt x="11552082" y="8515"/>
                  <a:pt x="11988474" y="12726"/>
                  <a:pt x="12192000" y="0"/>
                </a:cubicBezTo>
                <a:cubicBezTo>
                  <a:pt x="12168407" y="256804"/>
                  <a:pt x="12224886" y="349925"/>
                  <a:pt x="12192000" y="662782"/>
                </a:cubicBezTo>
                <a:cubicBezTo>
                  <a:pt x="12159114" y="975639"/>
                  <a:pt x="12200881" y="1087496"/>
                  <a:pt x="12192000" y="1325563"/>
                </a:cubicBezTo>
                <a:cubicBezTo>
                  <a:pt x="11875824" y="1323909"/>
                  <a:pt x="11746611" y="1352115"/>
                  <a:pt x="11514667" y="1325563"/>
                </a:cubicBezTo>
                <a:cubicBezTo>
                  <a:pt x="11282723" y="1299011"/>
                  <a:pt x="10850451" y="1368015"/>
                  <a:pt x="10593493" y="1325563"/>
                </a:cubicBezTo>
                <a:cubicBezTo>
                  <a:pt x="10336535" y="1283111"/>
                  <a:pt x="10327971" y="1330541"/>
                  <a:pt x="10160000" y="1325563"/>
                </a:cubicBezTo>
                <a:cubicBezTo>
                  <a:pt x="9992029" y="1320585"/>
                  <a:pt x="9566296" y="1359872"/>
                  <a:pt x="9238827" y="1325563"/>
                </a:cubicBezTo>
                <a:cubicBezTo>
                  <a:pt x="8911358" y="1291254"/>
                  <a:pt x="8952095" y="1324867"/>
                  <a:pt x="8805333" y="1325563"/>
                </a:cubicBezTo>
                <a:cubicBezTo>
                  <a:pt x="8658571" y="1326259"/>
                  <a:pt x="8354812" y="1314313"/>
                  <a:pt x="8128000" y="1325563"/>
                </a:cubicBezTo>
                <a:cubicBezTo>
                  <a:pt x="7901188" y="1336813"/>
                  <a:pt x="7540562" y="1350826"/>
                  <a:pt x="7206827" y="1325563"/>
                </a:cubicBezTo>
                <a:cubicBezTo>
                  <a:pt x="6873092" y="1300300"/>
                  <a:pt x="6826173" y="1329844"/>
                  <a:pt x="6651413" y="1325563"/>
                </a:cubicBezTo>
                <a:cubicBezTo>
                  <a:pt x="6476653" y="1321282"/>
                  <a:pt x="6345570" y="1334312"/>
                  <a:pt x="6096000" y="1325563"/>
                </a:cubicBezTo>
                <a:cubicBezTo>
                  <a:pt x="5846430" y="1316814"/>
                  <a:pt x="5869613" y="1334267"/>
                  <a:pt x="5662507" y="1325563"/>
                </a:cubicBezTo>
                <a:cubicBezTo>
                  <a:pt x="5455401" y="1316859"/>
                  <a:pt x="5340879" y="1335082"/>
                  <a:pt x="5107093" y="1325563"/>
                </a:cubicBezTo>
                <a:cubicBezTo>
                  <a:pt x="4873307" y="1316044"/>
                  <a:pt x="4669982" y="1335082"/>
                  <a:pt x="4307840" y="1325563"/>
                </a:cubicBezTo>
                <a:cubicBezTo>
                  <a:pt x="3945698" y="1316044"/>
                  <a:pt x="4030761" y="1326150"/>
                  <a:pt x="3874347" y="1325563"/>
                </a:cubicBezTo>
                <a:cubicBezTo>
                  <a:pt x="3717933" y="1324976"/>
                  <a:pt x="3412495" y="1355303"/>
                  <a:pt x="3197013" y="1325563"/>
                </a:cubicBezTo>
                <a:cubicBezTo>
                  <a:pt x="2981531" y="1295823"/>
                  <a:pt x="2768666" y="1306819"/>
                  <a:pt x="2519680" y="1325563"/>
                </a:cubicBezTo>
                <a:cubicBezTo>
                  <a:pt x="2270694" y="1344307"/>
                  <a:pt x="2274465" y="1340099"/>
                  <a:pt x="2208107" y="1325563"/>
                </a:cubicBezTo>
                <a:cubicBezTo>
                  <a:pt x="2141749" y="1311027"/>
                  <a:pt x="1856894" y="1305542"/>
                  <a:pt x="1530773" y="1325563"/>
                </a:cubicBezTo>
                <a:cubicBezTo>
                  <a:pt x="1204652" y="1345584"/>
                  <a:pt x="1080059" y="1307190"/>
                  <a:pt x="853440" y="1325563"/>
                </a:cubicBezTo>
                <a:cubicBezTo>
                  <a:pt x="626821" y="1343936"/>
                  <a:pt x="234933" y="1290340"/>
                  <a:pt x="0" y="1325563"/>
                </a:cubicBezTo>
                <a:cubicBezTo>
                  <a:pt x="14735" y="1031748"/>
                  <a:pt x="-18724" y="947237"/>
                  <a:pt x="0" y="649526"/>
                </a:cubicBezTo>
                <a:cubicBezTo>
                  <a:pt x="18724" y="351815"/>
                  <a:pt x="-23949" y="178804"/>
                  <a:pt x="0" y="0"/>
                </a:cubicBezTo>
                <a:close/>
              </a:path>
            </a:pathLst>
          </a:custGeom>
          <a:solidFill>
            <a:srgbClr val="FFE77C"/>
          </a:solidFill>
          <a:ln>
            <a:solidFill>
              <a:schemeClr val="tx1"/>
            </a:solidFill>
            <a:extLst>
              <a:ext uri="{C807C97D-BFC1-408E-A445-0C87EB9F89A2}">
                <ask:lineSketchStyleProps xmlns:ask="http://schemas.microsoft.com/office/drawing/2018/sketchyshapes" xmlns="" sd="2019202374">
                  <ask:type>
                    <ask:lineSketchFreehand/>
                  </ask:type>
                </ask:lineSketchStyleProps>
              </a:ext>
            </a:extLst>
          </a:ln>
        </p:spPr>
        <p:txBody>
          <a:bodyPr>
            <a:normAutofit/>
          </a:bodyPr>
          <a:lstStyle/>
          <a:p>
            <a:pPr algn="ctr"/>
            <a:r>
              <a:rPr lang="en-US" sz="6000" dirty="0">
                <a:latin typeface="Aptos Display" panose="020B0004020202020204" pitchFamily="34" charset="0"/>
              </a:rPr>
              <a:t>5-Day Fluency Routine</a:t>
            </a:r>
          </a:p>
        </p:txBody>
      </p:sp>
      <p:sp>
        <p:nvSpPr>
          <p:cNvPr id="4" name="Rectangle 3">
            <a:extLst>
              <a:ext uri="{FF2B5EF4-FFF2-40B4-BE49-F238E27FC236}">
                <a16:creationId xmlns:a16="http://schemas.microsoft.com/office/drawing/2014/main" id="{6352263B-9D21-8DC0-1921-802D8B871B12}"/>
              </a:ext>
            </a:extLst>
          </p:cNvPr>
          <p:cNvSpPr/>
          <p:nvPr/>
        </p:nvSpPr>
        <p:spPr>
          <a:xfrm>
            <a:off x="0" y="-1"/>
            <a:ext cx="12192000" cy="6858001"/>
          </a:xfrm>
          <a:prstGeom prst="rect">
            <a:avLst/>
          </a:prstGeom>
          <a:noFill/>
          <a:ln w="257175">
            <a:solidFill>
              <a:srgbClr val="FCB0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Content Placeholder 10" descr="A white and black chart with text&#10;&#10;Description automatically generated with medium confidence">
            <a:extLst>
              <a:ext uri="{FF2B5EF4-FFF2-40B4-BE49-F238E27FC236}">
                <a16:creationId xmlns:a16="http://schemas.microsoft.com/office/drawing/2014/main" id="{975E49C6-5628-414A-8072-1BD2C5384952}"/>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607981" y="1778218"/>
            <a:ext cx="4976038" cy="4931708"/>
          </a:xfrm>
          <a:ln>
            <a:solidFill>
              <a:schemeClr val="tx1"/>
            </a:solidFill>
            <a:extLst>
              <a:ext uri="{C807C97D-BFC1-408E-A445-0C87EB9F89A2}">
                <ask:lineSketchStyleProps xmlns:ask="http://schemas.microsoft.com/office/drawing/2018/sketchyshapes" xmlns="">
                  <ask:type>
                    <ask:lineSketchFreehand/>
                  </ask:type>
                </ask:lineSketchStyleProps>
              </a:ext>
            </a:extLst>
          </a:ln>
        </p:spPr>
      </p:pic>
      <p:sp>
        <p:nvSpPr>
          <p:cNvPr id="12" name="Oval 6">
            <a:extLst>
              <a:ext uri="{FF2B5EF4-FFF2-40B4-BE49-F238E27FC236}">
                <a16:creationId xmlns:a16="http://schemas.microsoft.com/office/drawing/2014/main" id="{D5505963-A360-7AAB-F7D2-EE9287849462}"/>
              </a:ext>
            </a:extLst>
          </p:cNvPr>
          <p:cNvSpPr/>
          <p:nvPr/>
        </p:nvSpPr>
        <p:spPr>
          <a:xfrm>
            <a:off x="10653822" y="5727534"/>
            <a:ext cx="1275410" cy="850733"/>
          </a:xfrm>
          <a:custGeom>
            <a:avLst/>
            <a:gdLst>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10" h="850733" fill="none" extrusionOk="0">
                <a:moveTo>
                  <a:pt x="0" y="425367"/>
                </a:moveTo>
                <a:cubicBezTo>
                  <a:pt x="88997" y="201000"/>
                  <a:pt x="321295" y="-73644"/>
                  <a:pt x="637705" y="0"/>
                </a:cubicBezTo>
                <a:cubicBezTo>
                  <a:pt x="923808" y="-10121"/>
                  <a:pt x="1238063" y="225606"/>
                  <a:pt x="1275410" y="425367"/>
                </a:cubicBezTo>
                <a:cubicBezTo>
                  <a:pt x="1264211" y="553490"/>
                  <a:pt x="929210" y="935076"/>
                  <a:pt x="637705" y="850734"/>
                </a:cubicBezTo>
                <a:cubicBezTo>
                  <a:pt x="321203" y="870716"/>
                  <a:pt x="82493" y="680125"/>
                  <a:pt x="0" y="425367"/>
                </a:cubicBezTo>
                <a:close/>
              </a:path>
              <a:path w="1275410" h="850733" stroke="0" extrusionOk="0">
                <a:moveTo>
                  <a:pt x="0" y="425367"/>
                </a:moveTo>
                <a:cubicBezTo>
                  <a:pt x="-68867" y="167414"/>
                  <a:pt x="307399" y="48770"/>
                  <a:pt x="637705" y="0"/>
                </a:cubicBezTo>
                <a:cubicBezTo>
                  <a:pt x="1012255" y="26342"/>
                  <a:pt x="1257595" y="221481"/>
                  <a:pt x="1275410" y="425367"/>
                </a:cubicBezTo>
                <a:cubicBezTo>
                  <a:pt x="1247934" y="717244"/>
                  <a:pt x="1013511" y="888287"/>
                  <a:pt x="637705" y="850734"/>
                </a:cubicBezTo>
                <a:cubicBezTo>
                  <a:pt x="305126" y="827780"/>
                  <a:pt x="48944" y="649623"/>
                  <a:pt x="0" y="425367"/>
                </a:cubicBezTo>
                <a:close/>
              </a:path>
              <a:path w="1275410" h="850733" fill="none" stroke="0" extrusionOk="0">
                <a:moveTo>
                  <a:pt x="0" y="425367"/>
                </a:moveTo>
                <a:cubicBezTo>
                  <a:pt x="-15169" y="160347"/>
                  <a:pt x="253256" y="-5263"/>
                  <a:pt x="637705" y="0"/>
                </a:cubicBezTo>
                <a:cubicBezTo>
                  <a:pt x="987128" y="1244"/>
                  <a:pt x="1236621" y="211132"/>
                  <a:pt x="1275410" y="425367"/>
                </a:cubicBezTo>
                <a:cubicBezTo>
                  <a:pt x="1229358" y="645478"/>
                  <a:pt x="956080" y="911314"/>
                  <a:pt x="637705" y="850734"/>
                </a:cubicBezTo>
                <a:cubicBezTo>
                  <a:pt x="268144" y="841349"/>
                  <a:pt x="50084" y="675693"/>
                  <a:pt x="0" y="425367"/>
                </a:cubicBezTo>
                <a:close/>
              </a:path>
            </a:pathLst>
          </a:custGeom>
          <a:solidFill>
            <a:srgbClr val="FFE77C"/>
          </a:solidFill>
          <a:ln w="19050">
            <a:solidFill>
              <a:srgbClr val="00324E"/>
            </a:solidFill>
            <a:extLst>
              <a:ext uri="{C807C97D-BFC1-408E-A445-0C87EB9F89A2}">
                <ask:lineSketchStyleProps xmlns:ask="http://schemas.microsoft.com/office/drawing/2018/sketchyshapes" xmlns="" sd="1219033472">
                  <a:custGeom>
                    <a:avLst/>
                    <a:gdLst>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10" h="850733" fill="none" extrusionOk="0">
                        <a:moveTo>
                          <a:pt x="0" y="425367"/>
                        </a:moveTo>
                        <a:cubicBezTo>
                          <a:pt x="41628" y="195381"/>
                          <a:pt x="295832" y="-21242"/>
                          <a:pt x="637705" y="0"/>
                        </a:cubicBezTo>
                        <a:cubicBezTo>
                          <a:pt x="958054" y="-4877"/>
                          <a:pt x="1254023" y="210579"/>
                          <a:pt x="1275410" y="425367"/>
                        </a:cubicBezTo>
                        <a:cubicBezTo>
                          <a:pt x="1269723" y="606059"/>
                          <a:pt x="959362" y="893174"/>
                          <a:pt x="637705" y="850734"/>
                        </a:cubicBezTo>
                        <a:cubicBezTo>
                          <a:pt x="294648" y="855850"/>
                          <a:pt x="35928" y="668929"/>
                          <a:pt x="0" y="425367"/>
                        </a:cubicBezTo>
                        <a:close/>
                      </a:path>
                      <a:path w="1275410" h="850733" stroke="0" extrusionOk="0">
                        <a:moveTo>
                          <a:pt x="0" y="425367"/>
                        </a:moveTo>
                        <a:cubicBezTo>
                          <a:pt x="-26127" y="174327"/>
                          <a:pt x="259638" y="9710"/>
                          <a:pt x="637705" y="0"/>
                        </a:cubicBezTo>
                        <a:cubicBezTo>
                          <a:pt x="995326" y="1142"/>
                          <a:pt x="1254662" y="191103"/>
                          <a:pt x="1275410" y="425367"/>
                        </a:cubicBezTo>
                        <a:cubicBezTo>
                          <a:pt x="1235966" y="698810"/>
                          <a:pt x="988622" y="857800"/>
                          <a:pt x="637705" y="850734"/>
                        </a:cubicBezTo>
                        <a:cubicBezTo>
                          <a:pt x="281448" y="848512"/>
                          <a:pt x="42372" y="680537"/>
                          <a:pt x="0" y="42536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2"/>
                </a:solidFill>
                <a:effectLst/>
                <a:uLnTx/>
                <a:uFillTx/>
                <a:latin typeface="Century Gothic" panose="020F0302020204030204"/>
                <a:ea typeface="+mn-ea"/>
                <a:cs typeface="+mn-cs"/>
              </a:rPr>
              <a:t>Pg. 73</a:t>
            </a:r>
          </a:p>
        </p:txBody>
      </p:sp>
    </p:spTree>
    <p:extLst>
      <p:ext uri="{BB962C8B-B14F-4D97-AF65-F5344CB8AC3E}">
        <p14:creationId xmlns:p14="http://schemas.microsoft.com/office/powerpoint/2010/main" val="3054845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F4196A9E-106C-13F0-5682-FC11831870A2}"/>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C4449763-DA74-BE47-56EF-1205A1351377}"/>
              </a:ext>
            </a:extLst>
          </p:cNvPr>
          <p:cNvSpPr txBox="1"/>
          <p:nvPr/>
        </p:nvSpPr>
        <p:spPr>
          <a:xfrm>
            <a:off x="6874329" y="193303"/>
            <a:ext cx="6662057" cy="6864572"/>
          </a:xfrm>
          <a:prstGeom prst="rect">
            <a:avLst/>
          </a:prstGeom>
          <a:noFill/>
        </p:spPr>
        <p:txBody>
          <a:bodyPr wrap="square">
            <a:spAutoFit/>
          </a:bodyPr>
          <a:lstStyle/>
          <a:p>
            <a:pPr marL="0" marR="0">
              <a:lnSpc>
                <a:spcPct val="200000"/>
              </a:lnSpc>
              <a:spcBef>
                <a:spcPts val="0"/>
              </a:spcBef>
              <a:spcAft>
                <a:spcPts val="0"/>
              </a:spcAft>
            </a:pPr>
            <a:r>
              <a:rPr lang="en-US" sz="1600" b="1" i="1"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The Kid Who Doesn’t Try</a:t>
            </a:r>
            <a:endParaRPr lang="en-US" sz="1600" b="1"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I don’t see what the other kids see</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They look at the words on the page</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And it means something to them</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Their eyes widen</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Faces of understanding</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Faces of meaning</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My eyes hopelessly scan the page</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Looking for what they see</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But I can’t put it together</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Desperately disconnected</a:t>
            </a:r>
          </a:p>
          <a:p>
            <a:pPr marL="0" marR="0">
              <a:lnSpc>
                <a:spcPct val="200000"/>
              </a:lnSpc>
              <a:spcBef>
                <a:spcPts val="0"/>
              </a:spcBef>
              <a:spcAft>
                <a:spcPts val="0"/>
              </a:spcAft>
            </a:pPr>
            <a:r>
              <a:rPr lang="en-US" sz="1600" kern="0" dirty="0">
                <a:solidFill>
                  <a:srgbClr val="000000"/>
                </a:solidFill>
                <a:latin typeface="Aptos Display" panose="020B0004020202020204" pitchFamily="34" charset="0"/>
                <a:ea typeface="Calibri" panose="020F0502020204030204" pitchFamily="34" charset="0"/>
                <a:cs typeface="Calibri" panose="020F0502020204030204" pitchFamily="34" charset="0"/>
              </a:rPr>
              <a:t>Unable to see what they all see</a:t>
            </a:r>
          </a:p>
          <a:p>
            <a:pPr>
              <a:lnSpc>
                <a:spcPct val="200000"/>
              </a:lnSpc>
            </a:pPr>
            <a:r>
              <a:rPr lang="en-US" sz="1600" kern="0" dirty="0">
                <a:solidFill>
                  <a:srgbClr val="000000"/>
                </a:solidFill>
                <a:effectLst/>
                <a:latin typeface="Aptos Display" panose="020B0004020202020204" pitchFamily="34" charset="0"/>
                <a:ea typeface="Times New Roman" panose="02020603050405020304" pitchFamily="18" charset="0"/>
                <a:cs typeface="Calibri" panose="020F0502020204030204" pitchFamily="34" charset="0"/>
              </a:rPr>
              <a:t>—Carlos, Age 15</a:t>
            </a:r>
            <a:endParaRPr lang="en-US" sz="1600" kern="100" dirty="0">
              <a:effectLst/>
              <a:latin typeface="Aptos Display" panose="020B000402020202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descr="A person holding a sign&#10;&#10;Description automatically generated">
            <a:extLst>
              <a:ext uri="{FF2B5EF4-FFF2-40B4-BE49-F238E27FC236}">
                <a16:creationId xmlns:a16="http://schemas.microsoft.com/office/drawing/2014/main" id="{9E21491D-B6E9-41BA-460C-4DA7D48468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44386" y="356589"/>
            <a:ext cx="4876800" cy="5829300"/>
          </a:xfrm>
          <a:prstGeom prst="rect">
            <a:avLst/>
          </a:prstGeom>
        </p:spPr>
      </p:pic>
      <p:sp>
        <p:nvSpPr>
          <p:cNvPr id="2" name="Oval 1">
            <a:extLst>
              <a:ext uri="{FF2B5EF4-FFF2-40B4-BE49-F238E27FC236}">
                <a16:creationId xmlns:a16="http://schemas.microsoft.com/office/drawing/2014/main" id="{F34C8DF4-1B70-9002-D9D1-97A75F44834D}"/>
              </a:ext>
            </a:extLst>
          </p:cNvPr>
          <p:cNvSpPr/>
          <p:nvPr/>
        </p:nvSpPr>
        <p:spPr>
          <a:xfrm>
            <a:off x="691243" y="4959458"/>
            <a:ext cx="138553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p. 1</a:t>
            </a:r>
          </a:p>
        </p:txBody>
      </p:sp>
    </p:spTree>
    <p:extLst>
      <p:ext uri="{BB962C8B-B14F-4D97-AF65-F5344CB8AC3E}">
        <p14:creationId xmlns:p14="http://schemas.microsoft.com/office/powerpoint/2010/main" val="11428496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rick wall with a white spot&#10;&#10;Description automatically generated">
            <a:extLst>
              <a:ext uri="{FF2B5EF4-FFF2-40B4-BE49-F238E27FC236}">
                <a16:creationId xmlns:a16="http://schemas.microsoft.com/office/drawing/2014/main" id="{F47C1DFB-585C-E194-4AF1-FB306D4E7B0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56718"/>
          </a:xfrm>
          <a:prstGeom prst="rect">
            <a:avLst/>
          </a:prstGeom>
        </p:spPr>
      </p:pic>
      <p:graphicFrame>
        <p:nvGraphicFramePr>
          <p:cNvPr id="2" name="Table 1">
            <a:extLst>
              <a:ext uri="{FF2B5EF4-FFF2-40B4-BE49-F238E27FC236}">
                <a16:creationId xmlns:a16="http://schemas.microsoft.com/office/drawing/2014/main" id="{6E9C0216-41AB-50CB-EEBC-7D479E57F7C3}"/>
              </a:ext>
            </a:extLst>
          </p:cNvPr>
          <p:cNvGraphicFramePr>
            <a:graphicFrameLocks noGrp="1"/>
          </p:cNvGraphicFramePr>
          <p:nvPr>
            <p:extLst>
              <p:ext uri="{D42A27DB-BD31-4B8C-83A1-F6EECF244321}">
                <p14:modId xmlns:p14="http://schemas.microsoft.com/office/powerpoint/2010/main" val="368719377"/>
              </p:ext>
            </p:extLst>
          </p:nvPr>
        </p:nvGraphicFramePr>
        <p:xfrm>
          <a:off x="711201" y="494384"/>
          <a:ext cx="10543690" cy="5652127"/>
        </p:xfrm>
        <a:graphic>
          <a:graphicData uri="http://schemas.openxmlformats.org/drawingml/2006/table">
            <a:tbl>
              <a:tblPr>
                <a:tableStyleId>{5C22544A-7EE6-4342-B048-85BDC9FD1C3A}</a:tableStyleId>
              </a:tblPr>
              <a:tblGrid>
                <a:gridCol w="2108738">
                  <a:extLst>
                    <a:ext uri="{9D8B030D-6E8A-4147-A177-3AD203B41FA5}">
                      <a16:colId xmlns:a16="http://schemas.microsoft.com/office/drawing/2014/main" val="3906240030"/>
                    </a:ext>
                  </a:extLst>
                </a:gridCol>
                <a:gridCol w="2108738">
                  <a:extLst>
                    <a:ext uri="{9D8B030D-6E8A-4147-A177-3AD203B41FA5}">
                      <a16:colId xmlns:a16="http://schemas.microsoft.com/office/drawing/2014/main" val="1169619771"/>
                    </a:ext>
                  </a:extLst>
                </a:gridCol>
                <a:gridCol w="2108738">
                  <a:extLst>
                    <a:ext uri="{9D8B030D-6E8A-4147-A177-3AD203B41FA5}">
                      <a16:colId xmlns:a16="http://schemas.microsoft.com/office/drawing/2014/main" val="2849015059"/>
                    </a:ext>
                  </a:extLst>
                </a:gridCol>
                <a:gridCol w="2108738">
                  <a:extLst>
                    <a:ext uri="{9D8B030D-6E8A-4147-A177-3AD203B41FA5}">
                      <a16:colId xmlns:a16="http://schemas.microsoft.com/office/drawing/2014/main" val="1513927818"/>
                    </a:ext>
                  </a:extLst>
                </a:gridCol>
                <a:gridCol w="2108738">
                  <a:extLst>
                    <a:ext uri="{9D8B030D-6E8A-4147-A177-3AD203B41FA5}">
                      <a16:colId xmlns:a16="http://schemas.microsoft.com/office/drawing/2014/main" val="985213836"/>
                    </a:ext>
                  </a:extLst>
                </a:gridCol>
              </a:tblGrid>
              <a:tr h="350628">
                <a:tc>
                  <a:txBody>
                    <a:bodyPr/>
                    <a:lstStyle/>
                    <a:p>
                      <a:pPr marL="0" marR="0" algn="l">
                        <a:lnSpc>
                          <a:spcPct val="115000"/>
                        </a:lnSpc>
                        <a:spcBef>
                          <a:spcPts val="0"/>
                        </a:spcBef>
                        <a:spcAft>
                          <a:spcPts val="0"/>
                        </a:spcAft>
                      </a:pPr>
                      <a:r>
                        <a:rPr lang="en-US" sz="2000" dirty="0">
                          <a:effectLst/>
                        </a:rPr>
                        <a:t>Monday</a:t>
                      </a:r>
                      <a:endParaRPr lang="en-US" sz="1800" dirty="0">
                        <a:effectLst/>
                        <a:latin typeface="Arial" panose="020B0604020202020204" pitchFamily="34" charset="0"/>
                        <a:ea typeface="Arial" panose="020B0604020202020204" pitchFamily="34" charset="0"/>
                      </a:endParaRPr>
                    </a:p>
                  </a:txBody>
                  <a:tcPr marL="46845" marR="46845" marT="46845" marB="46845">
                    <a:solidFill>
                      <a:schemeClr val="bg1">
                        <a:lumMod val="65000"/>
                      </a:schemeClr>
                    </a:solidFill>
                  </a:tcPr>
                </a:tc>
                <a:tc>
                  <a:txBody>
                    <a:bodyPr/>
                    <a:lstStyle/>
                    <a:p>
                      <a:pPr marL="0" marR="0" algn="l">
                        <a:lnSpc>
                          <a:spcPct val="115000"/>
                        </a:lnSpc>
                        <a:spcBef>
                          <a:spcPts val="0"/>
                        </a:spcBef>
                        <a:spcAft>
                          <a:spcPts val="0"/>
                        </a:spcAft>
                      </a:pPr>
                      <a:r>
                        <a:rPr lang="en-US" sz="2000" dirty="0">
                          <a:effectLst/>
                        </a:rPr>
                        <a:t>Tuesday</a:t>
                      </a:r>
                      <a:endParaRPr lang="en-US" sz="1800" dirty="0">
                        <a:effectLst/>
                        <a:latin typeface="Arial" panose="020B0604020202020204" pitchFamily="34" charset="0"/>
                        <a:ea typeface="Arial" panose="020B0604020202020204" pitchFamily="34" charset="0"/>
                      </a:endParaRPr>
                    </a:p>
                  </a:txBody>
                  <a:tcPr marL="46845" marR="46845" marT="46845" marB="46845">
                    <a:solidFill>
                      <a:schemeClr val="bg1">
                        <a:lumMod val="65000"/>
                      </a:schemeClr>
                    </a:solidFill>
                  </a:tcPr>
                </a:tc>
                <a:tc>
                  <a:txBody>
                    <a:bodyPr/>
                    <a:lstStyle/>
                    <a:p>
                      <a:pPr marL="0" marR="0" algn="l">
                        <a:lnSpc>
                          <a:spcPct val="115000"/>
                        </a:lnSpc>
                        <a:spcBef>
                          <a:spcPts val="0"/>
                        </a:spcBef>
                        <a:spcAft>
                          <a:spcPts val="0"/>
                        </a:spcAft>
                      </a:pPr>
                      <a:r>
                        <a:rPr lang="en-US" sz="2000" dirty="0">
                          <a:effectLst/>
                        </a:rPr>
                        <a:t>Wednesday</a:t>
                      </a:r>
                      <a:endParaRPr lang="en-US" sz="1800" dirty="0">
                        <a:effectLst/>
                        <a:latin typeface="Arial" panose="020B0604020202020204" pitchFamily="34" charset="0"/>
                        <a:ea typeface="Arial" panose="020B0604020202020204" pitchFamily="34" charset="0"/>
                      </a:endParaRPr>
                    </a:p>
                  </a:txBody>
                  <a:tcPr marL="46845" marR="46845" marT="46845" marB="46845">
                    <a:solidFill>
                      <a:schemeClr val="bg1">
                        <a:lumMod val="65000"/>
                      </a:schemeClr>
                    </a:solidFill>
                  </a:tcPr>
                </a:tc>
                <a:tc>
                  <a:txBody>
                    <a:bodyPr/>
                    <a:lstStyle/>
                    <a:p>
                      <a:pPr marL="0" marR="0" algn="l">
                        <a:lnSpc>
                          <a:spcPct val="115000"/>
                        </a:lnSpc>
                        <a:spcBef>
                          <a:spcPts val="0"/>
                        </a:spcBef>
                        <a:spcAft>
                          <a:spcPts val="0"/>
                        </a:spcAft>
                      </a:pPr>
                      <a:r>
                        <a:rPr lang="en-US" sz="2000" dirty="0">
                          <a:effectLst/>
                        </a:rPr>
                        <a:t>Thursday</a:t>
                      </a:r>
                      <a:endParaRPr lang="en-US" sz="1800" dirty="0">
                        <a:effectLst/>
                        <a:latin typeface="Arial" panose="020B0604020202020204" pitchFamily="34" charset="0"/>
                        <a:ea typeface="Arial" panose="020B0604020202020204" pitchFamily="34" charset="0"/>
                      </a:endParaRPr>
                    </a:p>
                  </a:txBody>
                  <a:tcPr marL="46845" marR="46845" marT="46845" marB="46845">
                    <a:solidFill>
                      <a:schemeClr val="bg1">
                        <a:lumMod val="65000"/>
                      </a:schemeClr>
                    </a:solidFill>
                  </a:tcPr>
                </a:tc>
                <a:tc>
                  <a:txBody>
                    <a:bodyPr/>
                    <a:lstStyle/>
                    <a:p>
                      <a:pPr marL="0" marR="0" algn="l">
                        <a:lnSpc>
                          <a:spcPct val="115000"/>
                        </a:lnSpc>
                        <a:spcBef>
                          <a:spcPts val="0"/>
                        </a:spcBef>
                        <a:spcAft>
                          <a:spcPts val="0"/>
                        </a:spcAft>
                      </a:pPr>
                      <a:r>
                        <a:rPr lang="en-US" sz="2000" dirty="0">
                          <a:effectLst/>
                        </a:rPr>
                        <a:t>Friday</a:t>
                      </a:r>
                      <a:endParaRPr lang="en-US" sz="1800" dirty="0">
                        <a:effectLst/>
                        <a:latin typeface="Arial" panose="020B0604020202020204" pitchFamily="34" charset="0"/>
                        <a:ea typeface="Arial" panose="020B0604020202020204" pitchFamily="34" charset="0"/>
                      </a:endParaRPr>
                    </a:p>
                  </a:txBody>
                  <a:tcPr marL="46845" marR="46845" marT="46845" marB="46845">
                    <a:solidFill>
                      <a:schemeClr val="bg1">
                        <a:lumMod val="65000"/>
                      </a:schemeClr>
                    </a:solidFill>
                  </a:tcPr>
                </a:tc>
                <a:extLst>
                  <a:ext uri="{0D108BD9-81ED-4DB2-BD59-A6C34878D82A}">
                    <a16:rowId xmlns:a16="http://schemas.microsoft.com/office/drawing/2014/main" val="717946754"/>
                  </a:ext>
                </a:extLst>
              </a:tr>
              <a:tr h="4157392">
                <a:tc>
                  <a:txBody>
                    <a:bodyPr/>
                    <a:lstStyle/>
                    <a:p>
                      <a:pPr marL="0" marR="0">
                        <a:lnSpc>
                          <a:spcPct val="115000"/>
                        </a:lnSpc>
                        <a:spcBef>
                          <a:spcPts val="0"/>
                        </a:spcBef>
                        <a:spcAft>
                          <a:spcPts val="0"/>
                        </a:spcAft>
                      </a:pPr>
                      <a:r>
                        <a:rPr lang="en-US" sz="1400" dirty="0">
                          <a:effectLst/>
                        </a:rPr>
                        <a:t>Teacher models the text selection.</a:t>
                      </a:r>
                      <a:endParaRPr lang="en-US" sz="1200" dirty="0">
                        <a:effectLst/>
                      </a:endParaRPr>
                    </a:p>
                    <a:p>
                      <a:pPr marL="0" marR="0">
                        <a:lnSpc>
                          <a:spcPct val="115000"/>
                        </a:lnSpc>
                        <a:spcBef>
                          <a:spcPts val="0"/>
                        </a:spcBef>
                        <a:spcAft>
                          <a:spcPts val="0"/>
                        </a:spcAft>
                      </a:pPr>
                      <a:r>
                        <a:rPr lang="en-US" sz="1400" dirty="0">
                          <a:effectLst/>
                        </a:rPr>
                        <a:t> (2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read the same section of the text in a whisper voice as the teacher walks around to listen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engage in a Partner-Share “What is this text mainly about?” (3 min.) </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are chosen at random (after the partner-share opportunity) to summarize the main point of the text. (2 minutes) </a:t>
                      </a:r>
                      <a:endParaRPr lang="en-US" sz="1200" dirty="0">
                        <a:effectLst/>
                        <a:latin typeface="Arial" panose="020B0604020202020204" pitchFamily="34" charset="0"/>
                        <a:ea typeface="Arial" panose="020B0604020202020204" pitchFamily="34" charset="0"/>
                      </a:endParaRPr>
                    </a:p>
                  </a:txBody>
                  <a:tcPr marL="46845" marR="46845" marT="46845" marB="46845"/>
                </a:tc>
                <a:tc>
                  <a:txBody>
                    <a:bodyPr/>
                    <a:lstStyle/>
                    <a:p>
                      <a:pPr marL="0" marR="0">
                        <a:lnSpc>
                          <a:spcPct val="115000"/>
                        </a:lnSpc>
                        <a:spcBef>
                          <a:spcPts val="0"/>
                        </a:spcBef>
                        <a:spcAft>
                          <a:spcPts val="0"/>
                        </a:spcAft>
                      </a:pPr>
                      <a:r>
                        <a:rPr lang="en-US" sz="1400" dirty="0">
                          <a:effectLst/>
                        </a:rPr>
                        <a:t>Teacher uses the choral reading strategy on a selection of the text. (2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read the same section of the text in a whisper voice as the teacher walks around to listen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Teacher poses a text-dependent question, and partners discuss. (3 min.) </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are chosen at random (after the partner-share opportunity) to respond to the question. (2 minutes) </a:t>
                      </a:r>
                      <a:endParaRPr lang="en-US" sz="1200" dirty="0">
                        <a:effectLst/>
                        <a:latin typeface="Arial" panose="020B0604020202020204" pitchFamily="34" charset="0"/>
                        <a:ea typeface="Arial" panose="020B0604020202020204" pitchFamily="34" charset="0"/>
                      </a:endParaRPr>
                    </a:p>
                  </a:txBody>
                  <a:tcPr marL="46845" marR="46845" marT="46845" marB="46845"/>
                </a:tc>
                <a:tc>
                  <a:txBody>
                    <a:bodyPr/>
                    <a:lstStyle/>
                    <a:p>
                      <a:pPr marL="0" marR="0">
                        <a:lnSpc>
                          <a:spcPct val="115000"/>
                        </a:lnSpc>
                        <a:spcBef>
                          <a:spcPts val="0"/>
                        </a:spcBef>
                        <a:spcAft>
                          <a:spcPts val="0"/>
                        </a:spcAft>
                      </a:pPr>
                      <a:r>
                        <a:rPr lang="en-US" sz="1400" dirty="0">
                          <a:effectLst/>
                        </a:rPr>
                        <a:t>Teacher uses the choral reading strategy on a selection of the text. (2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read the same section of the text in a whisper voice as the teacher walks around to listen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Teacher asks a question that requires inferential thinking. Partners discuss.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are chosen at random (after the partner-share opportunity) to respond to the question. (2 minutes)</a:t>
                      </a:r>
                      <a:endParaRPr lang="en-US" sz="1200" dirty="0">
                        <a:effectLst/>
                        <a:latin typeface="Arial" panose="020B0604020202020204" pitchFamily="34" charset="0"/>
                        <a:ea typeface="Arial" panose="020B0604020202020204" pitchFamily="34" charset="0"/>
                      </a:endParaRPr>
                    </a:p>
                  </a:txBody>
                  <a:tcPr marL="46845" marR="46845" marT="46845" marB="46845"/>
                </a:tc>
                <a:tc>
                  <a:txBody>
                    <a:bodyPr/>
                    <a:lstStyle/>
                    <a:p>
                      <a:pPr marL="0" marR="0">
                        <a:lnSpc>
                          <a:spcPct val="115000"/>
                        </a:lnSpc>
                        <a:spcBef>
                          <a:spcPts val="0"/>
                        </a:spcBef>
                        <a:spcAft>
                          <a:spcPts val="0"/>
                        </a:spcAft>
                      </a:pPr>
                      <a:r>
                        <a:rPr lang="en-US" sz="1400" dirty="0">
                          <a:effectLst/>
                        </a:rPr>
                        <a:t>Partner A reads to Partner B. Partner B gives feedback based on accuracy of words and expression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Partner B reads to Partner A. Partner A gives feedback based on accuracy of words and expression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Writing - Response to text-dependent questions. (4 min)</a:t>
                      </a:r>
                      <a:endParaRPr lang="en-US" sz="1200" dirty="0">
                        <a:effectLst/>
                        <a:latin typeface="Arial" panose="020B0604020202020204" pitchFamily="34" charset="0"/>
                        <a:ea typeface="Arial" panose="020B0604020202020204" pitchFamily="34" charset="0"/>
                      </a:endParaRPr>
                    </a:p>
                  </a:txBody>
                  <a:tcPr marL="46845" marR="46845" marT="46845" marB="46845"/>
                </a:tc>
                <a:tc>
                  <a:txBody>
                    <a:bodyPr/>
                    <a:lstStyle/>
                    <a:p>
                      <a:pPr marL="0" marR="0">
                        <a:lnSpc>
                          <a:spcPct val="115000"/>
                        </a:lnSpc>
                        <a:spcBef>
                          <a:spcPts val="0"/>
                        </a:spcBef>
                        <a:spcAft>
                          <a:spcPts val="0"/>
                        </a:spcAft>
                      </a:pPr>
                      <a:r>
                        <a:rPr lang="en-US" sz="1400" dirty="0">
                          <a:effectLst/>
                        </a:rPr>
                        <a:t>Students read the same section of the text in a whisper voice as the teacher walks around to listen (3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Students develop questions based on the text. (2 min.)</a:t>
                      </a:r>
                      <a:endParaRPr lang="en-US" sz="1200" dirty="0">
                        <a:effectLst/>
                      </a:endParaRPr>
                    </a:p>
                    <a:p>
                      <a:pPr marL="0" marR="0">
                        <a:lnSpc>
                          <a:spcPct val="115000"/>
                        </a:lnSpc>
                        <a:spcBef>
                          <a:spcPts val="0"/>
                        </a:spcBef>
                        <a:spcAft>
                          <a:spcPts val="0"/>
                        </a:spcAft>
                      </a:pPr>
                      <a:r>
                        <a:rPr lang="en-US" sz="1400" dirty="0">
                          <a:effectLst/>
                        </a:rPr>
                        <a:t> </a:t>
                      </a:r>
                      <a:endParaRPr lang="en-US" sz="1200" dirty="0">
                        <a:effectLst/>
                      </a:endParaRPr>
                    </a:p>
                    <a:p>
                      <a:pPr marL="0" marR="0">
                        <a:lnSpc>
                          <a:spcPct val="115000"/>
                        </a:lnSpc>
                        <a:spcBef>
                          <a:spcPts val="0"/>
                        </a:spcBef>
                        <a:spcAft>
                          <a:spcPts val="0"/>
                        </a:spcAft>
                      </a:pPr>
                      <a:r>
                        <a:rPr lang="en-US" sz="1400" dirty="0">
                          <a:effectLst/>
                        </a:rPr>
                        <a:t>Writing - Students choose one of the questions that were developed and independently craft a written response (5 min.)</a:t>
                      </a:r>
                      <a:endParaRPr lang="en-US" sz="1200" dirty="0">
                        <a:effectLst/>
                        <a:latin typeface="Arial" panose="020B0604020202020204" pitchFamily="34" charset="0"/>
                        <a:ea typeface="Arial" panose="020B0604020202020204" pitchFamily="34" charset="0"/>
                      </a:endParaRPr>
                    </a:p>
                  </a:txBody>
                  <a:tcPr marL="46845" marR="46845" marT="46845" marB="46845"/>
                </a:tc>
                <a:extLst>
                  <a:ext uri="{0D108BD9-81ED-4DB2-BD59-A6C34878D82A}">
                    <a16:rowId xmlns:a16="http://schemas.microsoft.com/office/drawing/2014/main" val="64486122"/>
                  </a:ext>
                </a:extLst>
              </a:tr>
            </a:tbl>
          </a:graphicData>
        </a:graphic>
      </p:graphicFrame>
      <p:sp>
        <p:nvSpPr>
          <p:cNvPr id="5" name="TextBox 4">
            <a:extLst>
              <a:ext uri="{FF2B5EF4-FFF2-40B4-BE49-F238E27FC236}">
                <a16:creationId xmlns:a16="http://schemas.microsoft.com/office/drawing/2014/main" id="{8A6D399B-A57A-7BB4-9F9A-3889900C4FE5}"/>
              </a:ext>
            </a:extLst>
          </p:cNvPr>
          <p:cNvSpPr txBox="1"/>
          <p:nvPr/>
        </p:nvSpPr>
        <p:spPr>
          <a:xfrm rot="20813192">
            <a:off x="7796889" y="5198138"/>
            <a:ext cx="3197040" cy="954107"/>
          </a:xfrm>
          <a:custGeom>
            <a:avLst/>
            <a:gdLst>
              <a:gd name="connsiteX0" fmla="*/ 0 w 3197040"/>
              <a:gd name="connsiteY0" fmla="*/ 0 h 954107"/>
              <a:gd name="connsiteX1" fmla="*/ 639408 w 3197040"/>
              <a:gd name="connsiteY1" fmla="*/ 0 h 954107"/>
              <a:gd name="connsiteX2" fmla="*/ 1342757 w 3197040"/>
              <a:gd name="connsiteY2" fmla="*/ 0 h 954107"/>
              <a:gd name="connsiteX3" fmla="*/ 1918224 w 3197040"/>
              <a:gd name="connsiteY3" fmla="*/ 0 h 954107"/>
              <a:gd name="connsiteX4" fmla="*/ 2493691 w 3197040"/>
              <a:gd name="connsiteY4" fmla="*/ 0 h 954107"/>
              <a:gd name="connsiteX5" fmla="*/ 3197040 w 3197040"/>
              <a:gd name="connsiteY5" fmla="*/ 0 h 954107"/>
              <a:gd name="connsiteX6" fmla="*/ 3197040 w 3197040"/>
              <a:gd name="connsiteY6" fmla="*/ 467512 h 954107"/>
              <a:gd name="connsiteX7" fmla="*/ 3197040 w 3197040"/>
              <a:gd name="connsiteY7" fmla="*/ 954107 h 954107"/>
              <a:gd name="connsiteX8" fmla="*/ 2493691 w 3197040"/>
              <a:gd name="connsiteY8" fmla="*/ 954107 h 954107"/>
              <a:gd name="connsiteX9" fmla="*/ 1822313 w 3197040"/>
              <a:gd name="connsiteY9" fmla="*/ 954107 h 954107"/>
              <a:gd name="connsiteX10" fmla="*/ 1182905 w 3197040"/>
              <a:gd name="connsiteY10" fmla="*/ 954107 h 954107"/>
              <a:gd name="connsiteX11" fmla="*/ 0 w 3197040"/>
              <a:gd name="connsiteY11" fmla="*/ 954107 h 954107"/>
              <a:gd name="connsiteX12" fmla="*/ 0 w 3197040"/>
              <a:gd name="connsiteY12" fmla="*/ 477054 h 954107"/>
              <a:gd name="connsiteX13" fmla="*/ 0 w 3197040"/>
              <a:gd name="connsiteY13" fmla="*/ 0 h 95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7040" h="954107" fill="none" extrusionOk="0">
                <a:moveTo>
                  <a:pt x="0" y="0"/>
                </a:moveTo>
                <a:cubicBezTo>
                  <a:pt x="159137" y="-15760"/>
                  <a:pt x="348011" y="19020"/>
                  <a:pt x="639408" y="0"/>
                </a:cubicBezTo>
                <a:cubicBezTo>
                  <a:pt x="930805" y="-19020"/>
                  <a:pt x="1101336" y="-4538"/>
                  <a:pt x="1342757" y="0"/>
                </a:cubicBezTo>
                <a:cubicBezTo>
                  <a:pt x="1584178" y="4538"/>
                  <a:pt x="1739153" y="-1061"/>
                  <a:pt x="1918224" y="0"/>
                </a:cubicBezTo>
                <a:cubicBezTo>
                  <a:pt x="2097295" y="1061"/>
                  <a:pt x="2299768" y="5914"/>
                  <a:pt x="2493691" y="0"/>
                </a:cubicBezTo>
                <a:cubicBezTo>
                  <a:pt x="2687614" y="-5914"/>
                  <a:pt x="2969683" y="26096"/>
                  <a:pt x="3197040" y="0"/>
                </a:cubicBezTo>
                <a:cubicBezTo>
                  <a:pt x="3185021" y="129123"/>
                  <a:pt x="3188699" y="295980"/>
                  <a:pt x="3197040" y="467512"/>
                </a:cubicBezTo>
                <a:cubicBezTo>
                  <a:pt x="3205381" y="639044"/>
                  <a:pt x="3199978" y="811219"/>
                  <a:pt x="3197040" y="954107"/>
                </a:cubicBezTo>
                <a:cubicBezTo>
                  <a:pt x="3029033" y="942591"/>
                  <a:pt x="2766838" y="982647"/>
                  <a:pt x="2493691" y="954107"/>
                </a:cubicBezTo>
                <a:cubicBezTo>
                  <a:pt x="2220544" y="925567"/>
                  <a:pt x="2012121" y="924829"/>
                  <a:pt x="1822313" y="954107"/>
                </a:cubicBezTo>
                <a:cubicBezTo>
                  <a:pt x="1632505" y="983385"/>
                  <a:pt x="1415105" y="980778"/>
                  <a:pt x="1182905" y="954107"/>
                </a:cubicBezTo>
                <a:cubicBezTo>
                  <a:pt x="950705" y="927436"/>
                  <a:pt x="509880" y="989967"/>
                  <a:pt x="0" y="954107"/>
                </a:cubicBezTo>
                <a:cubicBezTo>
                  <a:pt x="6817" y="737286"/>
                  <a:pt x="-2779" y="624903"/>
                  <a:pt x="0" y="477054"/>
                </a:cubicBezTo>
                <a:cubicBezTo>
                  <a:pt x="2779" y="329205"/>
                  <a:pt x="-6136" y="211962"/>
                  <a:pt x="0" y="0"/>
                </a:cubicBezTo>
                <a:close/>
              </a:path>
              <a:path w="3197040" h="954107" stroke="0" extrusionOk="0">
                <a:moveTo>
                  <a:pt x="0" y="0"/>
                </a:moveTo>
                <a:cubicBezTo>
                  <a:pt x="177949" y="-16593"/>
                  <a:pt x="366326" y="20499"/>
                  <a:pt x="575467" y="0"/>
                </a:cubicBezTo>
                <a:cubicBezTo>
                  <a:pt x="784608" y="-20499"/>
                  <a:pt x="1053515" y="14298"/>
                  <a:pt x="1278816" y="0"/>
                </a:cubicBezTo>
                <a:cubicBezTo>
                  <a:pt x="1504117" y="-14298"/>
                  <a:pt x="1706337" y="-15829"/>
                  <a:pt x="1822313" y="0"/>
                </a:cubicBezTo>
                <a:cubicBezTo>
                  <a:pt x="1938289" y="15829"/>
                  <a:pt x="2137781" y="6055"/>
                  <a:pt x="2365810" y="0"/>
                </a:cubicBezTo>
                <a:cubicBezTo>
                  <a:pt x="2593839" y="-6055"/>
                  <a:pt x="2917961" y="2079"/>
                  <a:pt x="3197040" y="0"/>
                </a:cubicBezTo>
                <a:cubicBezTo>
                  <a:pt x="3207170" y="223325"/>
                  <a:pt x="3196976" y="263233"/>
                  <a:pt x="3197040" y="467512"/>
                </a:cubicBezTo>
                <a:cubicBezTo>
                  <a:pt x="3197104" y="671791"/>
                  <a:pt x="3200986" y="777425"/>
                  <a:pt x="3197040" y="954107"/>
                </a:cubicBezTo>
                <a:cubicBezTo>
                  <a:pt x="3002890" y="954737"/>
                  <a:pt x="2785727" y="964515"/>
                  <a:pt x="2621573" y="954107"/>
                </a:cubicBezTo>
                <a:cubicBezTo>
                  <a:pt x="2457419" y="943699"/>
                  <a:pt x="2277918" y="938215"/>
                  <a:pt x="2014135" y="954107"/>
                </a:cubicBezTo>
                <a:cubicBezTo>
                  <a:pt x="1750352" y="969999"/>
                  <a:pt x="1503879" y="965418"/>
                  <a:pt x="1310786" y="954107"/>
                </a:cubicBezTo>
                <a:cubicBezTo>
                  <a:pt x="1117693" y="942796"/>
                  <a:pt x="896263" y="932651"/>
                  <a:pt x="703349" y="954107"/>
                </a:cubicBezTo>
                <a:cubicBezTo>
                  <a:pt x="510435" y="975563"/>
                  <a:pt x="296000" y="971909"/>
                  <a:pt x="0" y="954107"/>
                </a:cubicBezTo>
                <a:cubicBezTo>
                  <a:pt x="22670" y="853948"/>
                  <a:pt x="-3409" y="694305"/>
                  <a:pt x="0" y="496136"/>
                </a:cubicBezTo>
                <a:cubicBezTo>
                  <a:pt x="3409" y="297967"/>
                  <a:pt x="-20025" y="119902"/>
                  <a:pt x="0" y="0"/>
                </a:cubicBezTo>
                <a:close/>
              </a:path>
            </a:pathLst>
          </a:custGeom>
          <a:solidFill>
            <a:srgbClr val="FCB040"/>
          </a:solidFill>
          <a:ln>
            <a:solidFill>
              <a:schemeClr val="tx1"/>
            </a:solidFill>
          </a:ln>
        </p:spPr>
        <p:txBody>
          <a:bodyPr wrap="square">
            <a:spAutoFit/>
          </a:bodyPr>
          <a:lstStyle/>
          <a:p>
            <a:pPr algn="ctr"/>
            <a:r>
              <a:rPr lang="en-US" sz="2800" b="1" dirty="0">
                <a:solidFill>
                  <a:schemeClr val="bg1"/>
                </a:solidFill>
                <a:latin typeface="Aptos Display" panose="020B0004020202020204" pitchFamily="34" charset="0"/>
              </a:rPr>
              <a:t>10-minute daily fluency routine</a:t>
            </a:r>
            <a:endParaRPr lang="en-US" sz="2800" dirty="0">
              <a:solidFill>
                <a:schemeClr val="bg1"/>
              </a:solidFill>
            </a:endParaRPr>
          </a:p>
        </p:txBody>
      </p:sp>
      <p:sp>
        <p:nvSpPr>
          <p:cNvPr id="6" name="Rectangle 5">
            <a:extLst>
              <a:ext uri="{FF2B5EF4-FFF2-40B4-BE49-F238E27FC236}">
                <a16:creationId xmlns:a16="http://schemas.microsoft.com/office/drawing/2014/main" id="{B3552087-BE4D-645F-6ECA-F89BA590BD36}"/>
              </a:ext>
            </a:extLst>
          </p:cNvPr>
          <p:cNvSpPr/>
          <p:nvPr/>
        </p:nvSpPr>
        <p:spPr>
          <a:xfrm>
            <a:off x="0" y="138417"/>
            <a:ext cx="12191980" cy="6718301"/>
          </a:xfrm>
          <a:prstGeom prst="rect">
            <a:avLst/>
          </a:prstGeom>
          <a:noFill/>
          <a:ln w="254000">
            <a:solidFill>
              <a:srgbClr val="FCB0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BE6ED5F-C572-F987-CFC8-2B40560C1EEF}"/>
              </a:ext>
            </a:extLst>
          </p:cNvPr>
          <p:cNvSpPr/>
          <p:nvPr/>
        </p:nvSpPr>
        <p:spPr>
          <a:xfrm>
            <a:off x="10443310" y="5668552"/>
            <a:ext cx="142875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Aptos" panose="020B0004020202020204" pitchFamily="34" charset="0"/>
              </a:rPr>
              <a:t>p. 76</a:t>
            </a:r>
          </a:p>
        </p:txBody>
      </p:sp>
    </p:spTree>
    <p:extLst>
      <p:ext uri="{BB962C8B-B14F-4D97-AF65-F5344CB8AC3E}">
        <p14:creationId xmlns:p14="http://schemas.microsoft.com/office/powerpoint/2010/main" val="1914963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CB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F3729C53-DE07-2E95-62FC-E1DE51B48ADB}"/>
              </a:ext>
            </a:extLst>
          </p:cNvPr>
          <p:cNvSpPr txBox="1"/>
          <p:nvPr/>
        </p:nvSpPr>
        <p:spPr>
          <a:xfrm>
            <a:off x="5623059" y="1126501"/>
            <a:ext cx="6163123" cy="4431983"/>
          </a:xfrm>
          <a:prstGeom prst="rect">
            <a:avLst/>
          </a:prstGeom>
          <a:noFill/>
        </p:spPr>
        <p:txBody>
          <a:bodyPr wrap="square">
            <a:spAutoFit/>
          </a:bodyPr>
          <a:lstStyle/>
          <a:p>
            <a:pPr algn="l" rtl="0" fontAlgn="base">
              <a:spcAft>
                <a:spcPts val="1200"/>
              </a:spcAft>
            </a:pPr>
            <a:r>
              <a:rPr lang="en-US" sz="3600" dirty="0">
                <a:solidFill>
                  <a:srgbClr val="000000"/>
                </a:solidFill>
                <a:latin typeface="Aptos" panose="020B0004020202020204" pitchFamily="34" charset="0"/>
              </a:rPr>
              <a:t>In what ways are readers currently becoming more fluent in your class? What can you:</a:t>
            </a:r>
          </a:p>
          <a:p>
            <a:pPr marL="457200" indent="-457200" algn="l" rtl="0" fontAlgn="base">
              <a:spcAft>
                <a:spcPts val="1200"/>
              </a:spcAft>
              <a:buFont typeface="Arial" panose="020B0604020202020204" pitchFamily="34" charset="0"/>
              <a:buChar char="•"/>
            </a:pPr>
            <a:r>
              <a:rPr lang="en-US" sz="3600" i="0" dirty="0">
                <a:solidFill>
                  <a:srgbClr val="000000"/>
                </a:solidFill>
                <a:effectLst/>
                <a:latin typeface="Aptos" panose="020B0004020202020204" pitchFamily="34" charset="0"/>
              </a:rPr>
              <a:t>Add?</a:t>
            </a:r>
          </a:p>
          <a:p>
            <a:pPr marL="457200" indent="-457200" algn="l" rtl="0" fontAlgn="base">
              <a:spcAft>
                <a:spcPts val="1200"/>
              </a:spcAft>
              <a:buFont typeface="Arial" panose="020B0604020202020204" pitchFamily="34" charset="0"/>
              <a:buChar char="•"/>
            </a:pPr>
            <a:r>
              <a:rPr lang="en-US" sz="3600" dirty="0">
                <a:solidFill>
                  <a:srgbClr val="000000"/>
                </a:solidFill>
                <a:latin typeface="Aptos" panose="020B0004020202020204" pitchFamily="34" charset="0"/>
              </a:rPr>
              <a:t>Delete?</a:t>
            </a:r>
          </a:p>
          <a:p>
            <a:pPr marL="457200" indent="-457200" algn="l" rtl="0" fontAlgn="base">
              <a:spcAft>
                <a:spcPts val="1200"/>
              </a:spcAft>
              <a:buFont typeface="Arial" panose="020B0604020202020204" pitchFamily="34" charset="0"/>
              <a:buChar char="•"/>
            </a:pPr>
            <a:r>
              <a:rPr lang="en-US" sz="3600" i="0" dirty="0">
                <a:solidFill>
                  <a:srgbClr val="000000"/>
                </a:solidFill>
                <a:effectLst/>
                <a:latin typeface="Aptos" panose="020B0004020202020204" pitchFamily="34" charset="0"/>
              </a:rPr>
              <a:t>Change?</a:t>
            </a:r>
          </a:p>
        </p:txBody>
      </p:sp>
      <p:sp>
        <p:nvSpPr>
          <p:cNvPr id="7" name="Freeform 6">
            <a:extLst>
              <a:ext uri="{FF2B5EF4-FFF2-40B4-BE49-F238E27FC236}">
                <a16:creationId xmlns:a16="http://schemas.microsoft.com/office/drawing/2014/main" id="{05A904E6-A42D-9781-C44E-974243842226}"/>
              </a:ext>
            </a:extLst>
          </p:cNvPr>
          <p:cNvSpPr/>
          <p:nvPr/>
        </p:nvSpPr>
        <p:spPr>
          <a:xfrm>
            <a:off x="939523" y="422808"/>
            <a:ext cx="4597677" cy="5600141"/>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622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2DD47A1-846F-E76E-5280-BE119056A293}"/>
              </a:ext>
            </a:extLst>
          </p:cNvPr>
          <p:cNvPicPr>
            <a:picLocks noChangeAspect="1"/>
          </p:cNvPicPr>
          <p:nvPr/>
        </p:nvPicPr>
        <p:blipFill>
          <a:blip r:embed="rId3"/>
          <a:stretch>
            <a:fillRect/>
          </a:stretch>
        </p:blipFill>
        <p:spPr>
          <a:xfrm rot="1480947">
            <a:off x="1267980" y="1814026"/>
            <a:ext cx="3620805" cy="3131507"/>
          </a:xfrm>
          <a:prstGeom prst="rect">
            <a:avLst/>
          </a:prstGeom>
        </p:spPr>
      </p:pic>
      <p:sp>
        <p:nvSpPr>
          <p:cNvPr id="2" name="TextBox 1">
            <a:extLst>
              <a:ext uri="{FF2B5EF4-FFF2-40B4-BE49-F238E27FC236}">
                <a16:creationId xmlns:a16="http://schemas.microsoft.com/office/drawing/2014/main" id="{F8AEA554-E3E2-3862-2128-AF696E73081C}"/>
              </a:ext>
            </a:extLst>
          </p:cNvPr>
          <p:cNvSpPr txBox="1"/>
          <p:nvPr/>
        </p:nvSpPr>
        <p:spPr>
          <a:xfrm>
            <a:off x="574531" y="5436774"/>
            <a:ext cx="5579220" cy="707886"/>
          </a:xfrm>
          <a:prstGeom prst="rect">
            <a:avLst/>
          </a:prstGeom>
          <a:noFill/>
        </p:spPr>
        <p:txBody>
          <a:bodyPr wrap="none" rtlCol="0">
            <a:spAutoFit/>
          </a:bodyPr>
          <a:lstStyle/>
          <a:p>
            <a:r>
              <a:rPr lang="en-US" sz="4000" b="1" dirty="0">
                <a:latin typeface="Aptos" panose="020B0004020202020204" pitchFamily="34" charset="0"/>
              </a:rPr>
              <a:t>Power Up Your Practice</a:t>
            </a:r>
          </a:p>
        </p:txBody>
      </p:sp>
    </p:spTree>
    <p:extLst>
      <p:ext uri="{BB962C8B-B14F-4D97-AF65-F5344CB8AC3E}">
        <p14:creationId xmlns:p14="http://schemas.microsoft.com/office/powerpoint/2010/main" val="29804223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DE3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descr="A diagram of a power cord&#10;&#10;Description automatically generated">
            <a:extLst>
              <a:ext uri="{FF2B5EF4-FFF2-40B4-BE49-F238E27FC236}">
                <a16:creationId xmlns:a16="http://schemas.microsoft.com/office/drawing/2014/main" id="{C8B02C84-C457-2A65-7ADC-DF27A784029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797" y="480518"/>
            <a:ext cx="5839150" cy="5896964"/>
          </a:xfrm>
          <a:prstGeom prst="rect">
            <a:avLst/>
          </a:prstGeom>
        </p:spPr>
      </p:pic>
      <p:sp>
        <p:nvSpPr>
          <p:cNvPr id="4" name="Right Arrow 3">
            <a:extLst>
              <a:ext uri="{FF2B5EF4-FFF2-40B4-BE49-F238E27FC236}">
                <a16:creationId xmlns:a16="http://schemas.microsoft.com/office/drawing/2014/main" id="{92BC45B6-644F-3883-A5D3-06C0E2DB384F}"/>
              </a:ext>
            </a:extLst>
          </p:cNvPr>
          <p:cNvSpPr/>
          <p:nvPr/>
        </p:nvSpPr>
        <p:spPr>
          <a:xfrm rot="10800000">
            <a:off x="6096000" y="2939210"/>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2B6F1A61-7B95-327A-2375-0D022526542F}"/>
              </a:ext>
            </a:extLst>
          </p:cNvPr>
          <p:cNvSpPr/>
          <p:nvPr/>
        </p:nvSpPr>
        <p:spPr>
          <a:xfrm>
            <a:off x="8060266" y="1004859"/>
            <a:ext cx="1845733" cy="1890149"/>
          </a:xfrm>
          <a:custGeom>
            <a:avLst/>
            <a:gdLst>
              <a:gd name="connsiteX0" fmla="*/ 0 w 1845733"/>
              <a:gd name="connsiteY0" fmla="*/ 945075 h 1890149"/>
              <a:gd name="connsiteX1" fmla="*/ 922867 w 1845733"/>
              <a:gd name="connsiteY1" fmla="*/ 0 h 1890149"/>
              <a:gd name="connsiteX2" fmla="*/ 1845734 w 1845733"/>
              <a:gd name="connsiteY2" fmla="*/ 945075 h 1890149"/>
              <a:gd name="connsiteX3" fmla="*/ 922867 w 1845733"/>
              <a:gd name="connsiteY3" fmla="*/ 1890150 h 1890149"/>
              <a:gd name="connsiteX4" fmla="*/ 0 w 1845733"/>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733" h="1890149" fill="none" extrusionOk="0">
                <a:moveTo>
                  <a:pt x="0" y="945075"/>
                </a:moveTo>
                <a:cubicBezTo>
                  <a:pt x="81230" y="432760"/>
                  <a:pt x="419360" y="-12713"/>
                  <a:pt x="922867" y="0"/>
                </a:cubicBezTo>
                <a:cubicBezTo>
                  <a:pt x="1373887" y="-8984"/>
                  <a:pt x="1827698" y="440105"/>
                  <a:pt x="1845734" y="945075"/>
                </a:cubicBezTo>
                <a:cubicBezTo>
                  <a:pt x="1838326" y="1396384"/>
                  <a:pt x="1409565" y="1922096"/>
                  <a:pt x="922867" y="1890150"/>
                </a:cubicBezTo>
                <a:cubicBezTo>
                  <a:pt x="441836" y="1906192"/>
                  <a:pt x="97112" y="1490375"/>
                  <a:pt x="0" y="945075"/>
                </a:cubicBezTo>
                <a:close/>
              </a:path>
              <a:path w="1845733" h="1890149" stroke="0" extrusionOk="0">
                <a:moveTo>
                  <a:pt x="0" y="945075"/>
                </a:moveTo>
                <a:cubicBezTo>
                  <a:pt x="-15076" y="413825"/>
                  <a:pt x="358227" y="20626"/>
                  <a:pt x="922867" y="0"/>
                </a:cubicBezTo>
                <a:cubicBezTo>
                  <a:pt x="1493718" y="12877"/>
                  <a:pt x="1804308" y="424441"/>
                  <a:pt x="1845734" y="945075"/>
                </a:cubicBezTo>
                <a:cubicBezTo>
                  <a:pt x="1822201" y="1490007"/>
                  <a:pt x="1414959" y="1987391"/>
                  <a:pt x="922867" y="1890150"/>
                </a:cubicBezTo>
                <a:cubicBezTo>
                  <a:pt x="342470" y="1851462"/>
                  <a:pt x="87174" y="1508678"/>
                  <a:pt x="0" y="945075"/>
                </a:cubicBezTo>
                <a:close/>
              </a:path>
            </a:pathLst>
          </a:custGeom>
          <a:solidFill>
            <a:schemeClr val="bg1"/>
          </a:solidFill>
          <a:ln w="38100">
            <a:solidFill>
              <a:schemeClr val="tx1"/>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a:solidFill>
                  <a:schemeClr val="tx1"/>
                </a:solidFill>
                <a:latin typeface="Aptos Black" panose="020B0004020202020204" pitchFamily="34" charset="0"/>
              </a:rPr>
              <a:t>4</a:t>
            </a:r>
          </a:p>
        </p:txBody>
      </p:sp>
      <p:sp>
        <p:nvSpPr>
          <p:cNvPr id="6" name="Oval 5">
            <a:extLst>
              <a:ext uri="{FF2B5EF4-FFF2-40B4-BE49-F238E27FC236}">
                <a16:creationId xmlns:a16="http://schemas.microsoft.com/office/drawing/2014/main" id="{91D7B47B-9279-7861-BFBB-B61422AB89BA}"/>
              </a:ext>
            </a:extLst>
          </p:cNvPr>
          <p:cNvSpPr/>
          <p:nvPr/>
        </p:nvSpPr>
        <p:spPr>
          <a:xfrm>
            <a:off x="8026400" y="1049061"/>
            <a:ext cx="1972732" cy="1890149"/>
          </a:xfrm>
          <a:custGeom>
            <a:avLst/>
            <a:gdLst>
              <a:gd name="connsiteX0" fmla="*/ 0 w 1972732"/>
              <a:gd name="connsiteY0" fmla="*/ 945075 h 1890149"/>
              <a:gd name="connsiteX1" fmla="*/ 986366 w 1972732"/>
              <a:gd name="connsiteY1" fmla="*/ 0 h 1890149"/>
              <a:gd name="connsiteX2" fmla="*/ 1972732 w 1972732"/>
              <a:gd name="connsiteY2" fmla="*/ 945075 h 1890149"/>
              <a:gd name="connsiteX3" fmla="*/ 986366 w 1972732"/>
              <a:gd name="connsiteY3" fmla="*/ 1890150 h 1890149"/>
              <a:gd name="connsiteX4" fmla="*/ 0 w 1972732"/>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732" h="1890149" extrusionOk="0">
                <a:moveTo>
                  <a:pt x="0" y="945075"/>
                </a:moveTo>
                <a:cubicBezTo>
                  <a:pt x="-62698" y="533124"/>
                  <a:pt x="384045" y="-23771"/>
                  <a:pt x="986366" y="0"/>
                </a:cubicBezTo>
                <a:cubicBezTo>
                  <a:pt x="1615673" y="-12482"/>
                  <a:pt x="1953598" y="457974"/>
                  <a:pt x="1972732" y="945075"/>
                </a:cubicBezTo>
                <a:cubicBezTo>
                  <a:pt x="1884909" y="1496379"/>
                  <a:pt x="1498981" y="1928156"/>
                  <a:pt x="986366" y="1890150"/>
                </a:cubicBezTo>
                <a:cubicBezTo>
                  <a:pt x="505354" y="1848899"/>
                  <a:pt x="-100252" y="1490022"/>
                  <a:pt x="0" y="945075"/>
                </a:cubicBezTo>
                <a:close/>
              </a:path>
            </a:pathLst>
          </a:custGeom>
          <a:noFill/>
          <a:ln w="57150">
            <a:solidFill>
              <a:schemeClr val="tx1"/>
            </a:solidFill>
            <a:extLst>
              <a:ext uri="{C807C97D-BFC1-408E-A445-0C87EB9F89A2}">
                <ask:lineSketchStyleProps xmlns:ask="http://schemas.microsoft.com/office/drawing/2018/sketchyshapes" xmlns="" sd="98176570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28403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55762"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766ABB72-CAD7-CE3D-68B5-E1DB2B59BE14}"/>
              </a:ext>
            </a:extLst>
          </p:cNvPr>
          <p:cNvSpPr txBox="1"/>
          <p:nvPr/>
        </p:nvSpPr>
        <p:spPr>
          <a:xfrm>
            <a:off x="1645920" y="587494"/>
            <a:ext cx="9525000" cy="830997"/>
          </a:xfrm>
          <a:prstGeom prst="rect">
            <a:avLst/>
          </a:prstGeom>
          <a:noFill/>
        </p:spPr>
        <p:txBody>
          <a:bodyPr wrap="square">
            <a:spAutoFit/>
          </a:bodyPr>
          <a:lstStyle/>
          <a:p>
            <a:pPr algn="ctr"/>
            <a:r>
              <a:rPr lang="en-US" sz="4800" b="1" dirty="0">
                <a:latin typeface="Aptos Display" panose="020B0004020202020204" pitchFamily="34" charset="0"/>
              </a:rPr>
              <a:t>Why Word Knowledge Matters</a:t>
            </a:r>
          </a:p>
        </p:txBody>
      </p:sp>
      <p:pic>
        <p:nvPicPr>
          <p:cNvPr id="7" name="Picture 6">
            <a:extLst>
              <a:ext uri="{FF2B5EF4-FFF2-40B4-BE49-F238E27FC236}">
                <a16:creationId xmlns:a16="http://schemas.microsoft.com/office/drawing/2014/main" id="{B9F6CF60-DF27-F123-EF67-B49600C681DE}"/>
              </a:ext>
            </a:extLst>
          </p:cNvPr>
          <p:cNvPicPr>
            <a:picLocks noChangeAspect="1"/>
          </p:cNvPicPr>
          <p:nvPr/>
        </p:nvPicPr>
        <p:blipFill>
          <a:blip r:embed="rId3"/>
          <a:stretch>
            <a:fillRect/>
          </a:stretch>
        </p:blipFill>
        <p:spPr>
          <a:xfrm>
            <a:off x="6096000" y="353578"/>
            <a:ext cx="5843653" cy="5916928"/>
          </a:xfrm>
          <a:prstGeom prst="rect">
            <a:avLst/>
          </a:prstGeom>
        </p:spPr>
      </p:pic>
      <p:sp>
        <p:nvSpPr>
          <p:cNvPr id="9" name="TextBox 8">
            <a:extLst>
              <a:ext uri="{FF2B5EF4-FFF2-40B4-BE49-F238E27FC236}">
                <a16:creationId xmlns:a16="http://schemas.microsoft.com/office/drawing/2014/main" id="{F55E267A-0479-C614-EC01-40AAE8D06EC1}"/>
              </a:ext>
            </a:extLst>
          </p:cNvPr>
          <p:cNvSpPr txBox="1"/>
          <p:nvPr/>
        </p:nvSpPr>
        <p:spPr>
          <a:xfrm>
            <a:off x="960238" y="2030414"/>
            <a:ext cx="4670056" cy="3970318"/>
          </a:xfrm>
          <a:prstGeom prst="rect">
            <a:avLst/>
          </a:prstGeom>
          <a:noFill/>
        </p:spPr>
        <p:txBody>
          <a:bodyPr wrap="square">
            <a:spAutoFit/>
          </a:bodyPr>
          <a:lstStyle/>
          <a:p>
            <a:pPr marL="457200" indent="-457200">
              <a:buFont typeface="Courier New" panose="02070309020205020404" pitchFamily="49" charset="0"/>
              <a:buChar char="o"/>
            </a:pPr>
            <a:r>
              <a:rPr lang="en-US" sz="2800" dirty="0">
                <a:latin typeface="Aptos Display" panose="020B0004020202020204" pitchFamily="34" charset="0"/>
              </a:rPr>
              <a:t>Supports comprehension and vocabulary growth.</a:t>
            </a:r>
          </a:p>
          <a:p>
            <a:endParaRPr lang="en-US" sz="2800" dirty="0">
              <a:latin typeface="Aptos Display" panose="020B0004020202020204" pitchFamily="34" charset="0"/>
            </a:endParaRPr>
          </a:p>
          <a:p>
            <a:pPr marL="457200" indent="-457200">
              <a:buFont typeface="Courier New" panose="02070309020205020404" pitchFamily="49" charset="0"/>
              <a:buChar char="o"/>
            </a:pPr>
            <a:r>
              <a:rPr lang="en-US" sz="2800" dirty="0">
                <a:latin typeface="Aptos Display" panose="020B0004020202020204" pitchFamily="34" charset="0"/>
              </a:rPr>
              <a:t>Involves understanding morphemes, affixes, roots, and bases.</a:t>
            </a:r>
          </a:p>
          <a:p>
            <a:pPr marL="457200" indent="-457200">
              <a:buFont typeface="Courier New" panose="02070309020205020404" pitchFamily="49" charset="0"/>
              <a:buChar char="o"/>
            </a:pPr>
            <a:endParaRPr lang="en-US" sz="2800" dirty="0">
              <a:latin typeface="Aptos Display" panose="020B0004020202020204" pitchFamily="34" charset="0"/>
            </a:endParaRPr>
          </a:p>
          <a:p>
            <a:pPr marL="457200" indent="-457200">
              <a:buFont typeface="Courier New" panose="02070309020205020404" pitchFamily="49" charset="0"/>
              <a:buChar char="o"/>
            </a:pPr>
            <a:r>
              <a:rPr lang="en-US" sz="2800" dirty="0">
                <a:latin typeface="Aptos Display" panose="020B0004020202020204" pitchFamily="34" charset="0"/>
              </a:rPr>
              <a:t>Impacts content-specific vocabulary acquisition.</a:t>
            </a:r>
          </a:p>
        </p:txBody>
      </p:sp>
    </p:spTree>
    <p:extLst>
      <p:ext uri="{BB962C8B-B14F-4D97-AF65-F5344CB8AC3E}">
        <p14:creationId xmlns:p14="http://schemas.microsoft.com/office/powerpoint/2010/main" val="14520746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a:extLst>
              <a:ext uri="{FF2B5EF4-FFF2-40B4-BE49-F238E27FC236}">
                <a16:creationId xmlns:a16="http://schemas.microsoft.com/office/drawing/2014/main" id="{9CD2063E-09F2-7199-5E6C-E413B38A9A21}"/>
              </a:ext>
            </a:extLst>
          </p:cNvPr>
          <p:cNvSpPr txBox="1"/>
          <p:nvPr/>
        </p:nvSpPr>
        <p:spPr>
          <a:xfrm>
            <a:off x="829340" y="719101"/>
            <a:ext cx="9122734" cy="830997"/>
          </a:xfrm>
          <a:prstGeom prst="rect">
            <a:avLst/>
          </a:prstGeom>
          <a:noFill/>
        </p:spPr>
        <p:txBody>
          <a:bodyPr wrap="square">
            <a:spAutoFit/>
          </a:bodyPr>
          <a:lstStyle/>
          <a:p>
            <a:r>
              <a:rPr lang="en-US" sz="4800" dirty="0">
                <a:latin typeface="Aptos Display" panose="020B0004020202020204" pitchFamily="34" charset="0"/>
              </a:rPr>
              <a:t>Breaking Down Words:  </a:t>
            </a:r>
            <a:r>
              <a:rPr lang="en-US" sz="4800" b="1" dirty="0">
                <a:latin typeface="Aptos Display" panose="020B0004020202020204" pitchFamily="34" charset="0"/>
              </a:rPr>
              <a:t>Morphemes</a:t>
            </a:r>
          </a:p>
        </p:txBody>
      </p:sp>
      <p:sp>
        <p:nvSpPr>
          <p:cNvPr id="8" name="TextBox 7">
            <a:extLst>
              <a:ext uri="{FF2B5EF4-FFF2-40B4-BE49-F238E27FC236}">
                <a16:creationId xmlns:a16="http://schemas.microsoft.com/office/drawing/2014/main" id="{14E19CD6-67E3-A94D-4B80-BF9E465CD206}"/>
              </a:ext>
            </a:extLst>
          </p:cNvPr>
          <p:cNvSpPr txBox="1"/>
          <p:nvPr/>
        </p:nvSpPr>
        <p:spPr>
          <a:xfrm>
            <a:off x="946298" y="1928957"/>
            <a:ext cx="7198241" cy="1754326"/>
          </a:xfrm>
          <a:solidFill>
            <a:srgbClr val="B3C8E8"/>
          </a:solidFill>
          <a:ln>
            <a:solidFill>
              <a:schemeClr val="tx1"/>
            </a:solidFill>
          </a:ln>
        </p:spPr>
        <p:txBody>
          <a:bodyPr wrap="square">
            <a:spAutoFit/>
          </a:bodyPr>
          <a:lstStyle/>
          <a:p>
            <a:r>
              <a:rPr lang="en-US" sz="5400" b="1" dirty="0">
                <a:latin typeface="Aptos Display" panose="020B0004020202020204" pitchFamily="34" charset="0"/>
              </a:rPr>
              <a:t>Definition:</a:t>
            </a:r>
            <a:r>
              <a:rPr lang="en-US" sz="5400" dirty="0">
                <a:latin typeface="Aptos Display" panose="020B0004020202020204" pitchFamily="34" charset="0"/>
              </a:rPr>
              <a:t> The smallest unit of meaning in a word</a:t>
            </a:r>
            <a:r>
              <a:rPr lang="en-US" dirty="0"/>
              <a:t>.</a:t>
            </a:r>
          </a:p>
        </p:txBody>
      </p:sp>
      <p:sp>
        <p:nvSpPr>
          <p:cNvPr id="10" name="TextBox 9">
            <a:extLst>
              <a:ext uri="{FF2B5EF4-FFF2-40B4-BE49-F238E27FC236}">
                <a16:creationId xmlns:a16="http://schemas.microsoft.com/office/drawing/2014/main" id="{09B65F74-4ED2-5E6E-E438-FE5E0399D6B5}"/>
              </a:ext>
            </a:extLst>
          </p:cNvPr>
          <p:cNvSpPr txBox="1"/>
          <p:nvPr/>
        </p:nvSpPr>
        <p:spPr>
          <a:xfrm>
            <a:off x="3891517" y="4384573"/>
            <a:ext cx="7481776" cy="1754326"/>
          </a:xfrm>
          <a:solidFill>
            <a:srgbClr val="C1E2BD"/>
          </a:solidFill>
          <a:ln>
            <a:solidFill>
              <a:schemeClr val="tx1"/>
            </a:solidFill>
          </a:ln>
        </p:spPr>
        <p:txBody>
          <a:bodyPr wrap="square">
            <a:spAutoFit/>
          </a:bodyPr>
          <a:lstStyle/>
          <a:p>
            <a:pPr lvl="1"/>
            <a:r>
              <a:rPr lang="en-US" sz="5400" dirty="0">
                <a:latin typeface="Aptos Display" panose="020B0004020202020204" pitchFamily="34" charset="0"/>
              </a:rPr>
              <a:t>Important in decoding multisyllabic words</a:t>
            </a:r>
            <a:r>
              <a:rPr lang="en-US" dirty="0"/>
              <a:t>.</a:t>
            </a:r>
          </a:p>
        </p:txBody>
      </p:sp>
    </p:spTree>
    <p:extLst>
      <p:ext uri="{BB962C8B-B14F-4D97-AF65-F5344CB8AC3E}">
        <p14:creationId xmlns:p14="http://schemas.microsoft.com/office/powerpoint/2010/main" val="417897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person pointing at a whiteboard&#10;&#10;Description automatically generated">
            <a:extLst>
              <a:ext uri="{FF2B5EF4-FFF2-40B4-BE49-F238E27FC236}">
                <a16:creationId xmlns:a16="http://schemas.microsoft.com/office/drawing/2014/main" id="{6187D1C0-70E6-01A5-3858-1D5EFDFBD20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18280" y="433079"/>
            <a:ext cx="6746158" cy="5991841"/>
          </a:xfrm>
          <a:prstGeom prst="rect">
            <a:avLst/>
          </a:prstGeom>
        </p:spPr>
      </p:pic>
    </p:spTree>
    <p:extLst>
      <p:ext uri="{BB962C8B-B14F-4D97-AF65-F5344CB8AC3E}">
        <p14:creationId xmlns:p14="http://schemas.microsoft.com/office/powerpoint/2010/main" val="14166556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01142-1182-3C89-09DE-DD1C5485A1BE}"/>
              </a:ext>
            </a:extLst>
          </p:cNvPr>
          <p:cNvSpPr>
            <a:spLocks noGrp="1"/>
          </p:cNvSpPr>
          <p:nvPr>
            <p:ph type="title"/>
          </p:nvPr>
        </p:nvSpPr>
        <p:spPr>
          <a:xfrm>
            <a:off x="1050852" y="0"/>
            <a:ext cx="10515600" cy="1325563"/>
          </a:xfrm>
        </p:spPr>
        <p:txBody>
          <a:bodyPr/>
          <a:lstStyle/>
          <a:p>
            <a:r>
              <a:rPr lang="en-US" dirty="0"/>
              <a:t>Complex Words are full of  Morphemes</a:t>
            </a:r>
          </a:p>
        </p:txBody>
      </p:sp>
      <p:sp>
        <p:nvSpPr>
          <p:cNvPr id="3" name="Content Placeholder 2">
            <a:extLst>
              <a:ext uri="{FF2B5EF4-FFF2-40B4-BE49-F238E27FC236}">
                <a16:creationId xmlns:a16="http://schemas.microsoft.com/office/drawing/2014/main" id="{2DE60F67-7547-27BE-570E-577D62111550}"/>
              </a:ext>
            </a:extLst>
          </p:cNvPr>
          <p:cNvSpPr>
            <a:spLocks noGrp="1"/>
          </p:cNvSpPr>
          <p:nvPr>
            <p:ph idx="1"/>
          </p:nvPr>
        </p:nvSpPr>
        <p:spPr>
          <a:xfrm>
            <a:off x="838200" y="1325563"/>
            <a:ext cx="10049540" cy="4529137"/>
          </a:xfrm>
        </p:spPr>
        <p:txBody>
          <a:bodyPr>
            <a:normAutofit fontScale="25000" lnSpcReduction="20000"/>
          </a:bodyPr>
          <a:lstStyle/>
          <a:p>
            <a:pPr>
              <a:buFont typeface="+mj-lt"/>
              <a:buAutoNum type="arabicPeriod"/>
            </a:pPr>
            <a:r>
              <a:rPr lang="en-US" sz="9600" b="1" dirty="0">
                <a:latin typeface="Aptos Display" panose="020B0004020202020204" pitchFamily="34" charset="0"/>
              </a:rPr>
              <a:t>Unbelievable</a:t>
            </a:r>
            <a:endParaRPr lang="en-US" sz="9600" dirty="0">
              <a:latin typeface="Aptos Display" panose="020B0004020202020204" pitchFamily="34" charset="0"/>
            </a:endParaRPr>
          </a:p>
          <a:p>
            <a:pPr marL="742950" lvl="1" indent="-285750">
              <a:buFont typeface="+mj-lt"/>
              <a:buAutoNum type="arabicPeriod"/>
            </a:pPr>
            <a:r>
              <a:rPr lang="en-US" sz="9600" dirty="0">
                <a:latin typeface="Aptos Display" panose="020B0004020202020204" pitchFamily="34" charset="0"/>
              </a:rPr>
              <a:t>Morphemes: </a:t>
            </a:r>
            <a:r>
              <a:rPr lang="en-US" sz="9600" i="1" dirty="0">
                <a:latin typeface="Aptos Display" panose="020B0004020202020204" pitchFamily="34" charset="0"/>
              </a:rPr>
              <a:t>un</a:t>
            </a:r>
            <a:r>
              <a:rPr lang="en-US" sz="9600" dirty="0">
                <a:latin typeface="Aptos Display" panose="020B0004020202020204" pitchFamily="34" charset="0"/>
              </a:rPr>
              <a:t> (prefix), </a:t>
            </a:r>
            <a:r>
              <a:rPr lang="en-US" sz="9600" i="1" dirty="0">
                <a:latin typeface="Aptos Display" panose="020B0004020202020204" pitchFamily="34" charset="0"/>
              </a:rPr>
              <a:t>believe</a:t>
            </a:r>
            <a:r>
              <a:rPr lang="en-US" sz="9600" dirty="0">
                <a:latin typeface="Aptos Display" panose="020B0004020202020204" pitchFamily="34" charset="0"/>
              </a:rPr>
              <a:t> (root), </a:t>
            </a:r>
            <a:r>
              <a:rPr lang="en-US" sz="9600" i="1" dirty="0">
                <a:latin typeface="Aptos Display" panose="020B0004020202020204" pitchFamily="34" charset="0"/>
              </a:rPr>
              <a:t>able</a:t>
            </a:r>
            <a:r>
              <a:rPr lang="en-US" sz="9600" dirty="0">
                <a:latin typeface="Aptos Display" panose="020B0004020202020204" pitchFamily="34" charset="0"/>
              </a:rPr>
              <a:t> (suffix)</a:t>
            </a:r>
          </a:p>
          <a:p>
            <a:pPr>
              <a:buFont typeface="+mj-lt"/>
              <a:buAutoNum type="arabicPeriod"/>
            </a:pPr>
            <a:r>
              <a:rPr lang="en-US" sz="9600" b="1" dirty="0">
                <a:latin typeface="Aptos Display" panose="020B0004020202020204" pitchFamily="34" charset="0"/>
              </a:rPr>
              <a:t>Reduction</a:t>
            </a:r>
            <a:endParaRPr lang="en-US" sz="9600" dirty="0">
              <a:latin typeface="Aptos Display" panose="020B0004020202020204" pitchFamily="34" charset="0"/>
            </a:endParaRPr>
          </a:p>
          <a:p>
            <a:pPr marL="742950" lvl="1" indent="-285750">
              <a:buFont typeface="+mj-lt"/>
              <a:buAutoNum type="arabicPeriod"/>
            </a:pPr>
            <a:r>
              <a:rPr lang="en-US" sz="9600" dirty="0">
                <a:latin typeface="Aptos Display" panose="020B0004020202020204" pitchFamily="34" charset="0"/>
              </a:rPr>
              <a:t>Morphemes: </a:t>
            </a:r>
            <a:r>
              <a:rPr lang="en-US" sz="9600" i="1" dirty="0">
                <a:latin typeface="Aptos Display" panose="020B0004020202020204" pitchFamily="34" charset="0"/>
              </a:rPr>
              <a:t>re</a:t>
            </a:r>
            <a:r>
              <a:rPr lang="en-US" sz="9600" dirty="0">
                <a:latin typeface="Aptos Display" panose="020B0004020202020204" pitchFamily="34" charset="0"/>
              </a:rPr>
              <a:t> (prefix), </a:t>
            </a:r>
            <a:r>
              <a:rPr lang="en-US" sz="9600" i="1" dirty="0">
                <a:latin typeface="Aptos Display" panose="020B0004020202020204" pitchFamily="34" charset="0"/>
              </a:rPr>
              <a:t>duct</a:t>
            </a:r>
            <a:r>
              <a:rPr lang="en-US" sz="9600" dirty="0">
                <a:latin typeface="Aptos Display" panose="020B0004020202020204" pitchFamily="34" charset="0"/>
              </a:rPr>
              <a:t> (root), </a:t>
            </a:r>
            <a:r>
              <a:rPr lang="en-US" sz="9600" i="1" dirty="0">
                <a:latin typeface="Aptos Display" panose="020B0004020202020204" pitchFamily="34" charset="0"/>
              </a:rPr>
              <a:t>ion</a:t>
            </a:r>
            <a:r>
              <a:rPr lang="en-US" sz="9600" dirty="0">
                <a:latin typeface="Aptos Display" panose="020B0004020202020204" pitchFamily="34" charset="0"/>
              </a:rPr>
              <a:t> (suffix)</a:t>
            </a:r>
          </a:p>
          <a:p>
            <a:pPr>
              <a:buFont typeface="+mj-lt"/>
              <a:buAutoNum type="arabicPeriod"/>
            </a:pPr>
            <a:r>
              <a:rPr lang="en-US" sz="9600" b="1" dirty="0">
                <a:latin typeface="Aptos Display" panose="020B0004020202020204" pitchFamily="34" charset="0"/>
              </a:rPr>
              <a:t>Prehistoric</a:t>
            </a:r>
            <a:endParaRPr lang="en-US" sz="9600" dirty="0">
              <a:latin typeface="Aptos Display" panose="020B0004020202020204" pitchFamily="34" charset="0"/>
            </a:endParaRPr>
          </a:p>
          <a:p>
            <a:pPr marL="742950" lvl="1" indent="-285750">
              <a:buFont typeface="+mj-lt"/>
              <a:buAutoNum type="arabicPeriod"/>
            </a:pPr>
            <a:r>
              <a:rPr lang="en-US" sz="9600" dirty="0">
                <a:latin typeface="Aptos Display" panose="020B0004020202020204" pitchFamily="34" charset="0"/>
              </a:rPr>
              <a:t>Morphemes: </a:t>
            </a:r>
            <a:r>
              <a:rPr lang="en-US" sz="9600" i="1" dirty="0">
                <a:latin typeface="Aptos Display" panose="020B0004020202020204" pitchFamily="34" charset="0"/>
              </a:rPr>
              <a:t>pre</a:t>
            </a:r>
            <a:r>
              <a:rPr lang="en-US" sz="9600" dirty="0">
                <a:latin typeface="Aptos Display" panose="020B0004020202020204" pitchFamily="34" charset="0"/>
              </a:rPr>
              <a:t> (prefix), </a:t>
            </a:r>
            <a:r>
              <a:rPr lang="en-US" sz="9600" i="1" dirty="0">
                <a:latin typeface="Aptos Display" panose="020B0004020202020204" pitchFamily="34" charset="0"/>
              </a:rPr>
              <a:t>history</a:t>
            </a:r>
            <a:r>
              <a:rPr lang="en-US" sz="9600" dirty="0">
                <a:latin typeface="Aptos Display" panose="020B0004020202020204" pitchFamily="34" charset="0"/>
              </a:rPr>
              <a:t> (root), </a:t>
            </a:r>
            <a:r>
              <a:rPr lang="en-US" sz="9600" i="1" dirty="0" err="1">
                <a:latin typeface="Aptos Display" panose="020B0004020202020204" pitchFamily="34" charset="0"/>
              </a:rPr>
              <a:t>ic</a:t>
            </a:r>
            <a:r>
              <a:rPr lang="en-US" sz="9600" dirty="0">
                <a:latin typeface="Aptos Display" panose="020B0004020202020204" pitchFamily="34" charset="0"/>
              </a:rPr>
              <a:t> (suffix)</a:t>
            </a:r>
          </a:p>
          <a:p>
            <a:pPr>
              <a:buFont typeface="+mj-lt"/>
              <a:buAutoNum type="arabicPeriod"/>
            </a:pPr>
            <a:r>
              <a:rPr lang="en-US" sz="9600" b="1" dirty="0">
                <a:latin typeface="Aptos Display" panose="020B0004020202020204" pitchFamily="34" charset="0"/>
              </a:rPr>
              <a:t>Transportation</a:t>
            </a:r>
            <a:endParaRPr lang="en-US" sz="9600" dirty="0">
              <a:latin typeface="Aptos Display" panose="020B0004020202020204" pitchFamily="34" charset="0"/>
            </a:endParaRPr>
          </a:p>
          <a:p>
            <a:pPr marL="742950" lvl="1" indent="-285750">
              <a:buFont typeface="+mj-lt"/>
              <a:buAutoNum type="arabicPeriod"/>
            </a:pPr>
            <a:r>
              <a:rPr lang="en-US" sz="9600" dirty="0">
                <a:latin typeface="Aptos Display" panose="020B0004020202020204" pitchFamily="34" charset="0"/>
              </a:rPr>
              <a:t>Morphemes: </a:t>
            </a:r>
            <a:r>
              <a:rPr lang="en-US" sz="9600" i="1" dirty="0">
                <a:latin typeface="Aptos Display" panose="020B0004020202020204" pitchFamily="34" charset="0"/>
              </a:rPr>
              <a:t>trans</a:t>
            </a:r>
            <a:r>
              <a:rPr lang="en-US" sz="9600" dirty="0">
                <a:latin typeface="Aptos Display" panose="020B0004020202020204" pitchFamily="34" charset="0"/>
              </a:rPr>
              <a:t> (prefix), </a:t>
            </a:r>
            <a:r>
              <a:rPr lang="en-US" sz="9600" i="1" dirty="0">
                <a:latin typeface="Aptos Display" panose="020B0004020202020204" pitchFamily="34" charset="0"/>
              </a:rPr>
              <a:t>port</a:t>
            </a:r>
            <a:r>
              <a:rPr lang="en-US" sz="9600" dirty="0">
                <a:latin typeface="Aptos Display" panose="020B0004020202020204" pitchFamily="34" charset="0"/>
              </a:rPr>
              <a:t> (root), </a:t>
            </a:r>
            <a:r>
              <a:rPr lang="en-US" sz="9600" i="1" dirty="0" err="1">
                <a:latin typeface="Aptos Display" panose="020B0004020202020204" pitchFamily="34" charset="0"/>
              </a:rPr>
              <a:t>ation</a:t>
            </a:r>
            <a:r>
              <a:rPr lang="en-US" sz="9600" dirty="0">
                <a:latin typeface="Aptos Display" panose="020B0004020202020204" pitchFamily="34" charset="0"/>
              </a:rPr>
              <a:t> (suffix)</a:t>
            </a:r>
          </a:p>
          <a:p>
            <a:pPr>
              <a:buFont typeface="+mj-lt"/>
              <a:buAutoNum type="arabicPeriod"/>
            </a:pPr>
            <a:r>
              <a:rPr lang="en-US" sz="9600" b="1" dirty="0">
                <a:latin typeface="Aptos Display" panose="020B0004020202020204" pitchFamily="34" charset="0"/>
              </a:rPr>
              <a:t>Reorganization</a:t>
            </a:r>
            <a:endParaRPr lang="en-US" sz="9600" dirty="0">
              <a:latin typeface="Aptos Display" panose="020B0004020202020204" pitchFamily="34" charset="0"/>
            </a:endParaRPr>
          </a:p>
          <a:p>
            <a:pPr marL="742950" lvl="1" indent="-285750">
              <a:buFont typeface="+mj-lt"/>
              <a:buAutoNum type="arabicPeriod"/>
            </a:pPr>
            <a:r>
              <a:rPr lang="en-US" sz="9600" dirty="0">
                <a:latin typeface="Aptos Display" panose="020B0004020202020204" pitchFamily="34" charset="0"/>
              </a:rPr>
              <a:t>Morphemes: </a:t>
            </a:r>
            <a:r>
              <a:rPr lang="en-US" sz="9600" i="1" dirty="0">
                <a:latin typeface="Aptos Display" panose="020B0004020202020204" pitchFamily="34" charset="0"/>
              </a:rPr>
              <a:t>re</a:t>
            </a:r>
            <a:r>
              <a:rPr lang="en-US" sz="9600" dirty="0">
                <a:latin typeface="Aptos Display" panose="020B0004020202020204" pitchFamily="34" charset="0"/>
              </a:rPr>
              <a:t> (prefix), </a:t>
            </a:r>
            <a:r>
              <a:rPr lang="en-US" sz="9600" i="1" dirty="0">
                <a:latin typeface="Aptos Display" panose="020B0004020202020204" pitchFamily="34" charset="0"/>
              </a:rPr>
              <a:t>organ</a:t>
            </a:r>
            <a:r>
              <a:rPr lang="en-US" sz="9600" dirty="0">
                <a:latin typeface="Aptos Display" panose="020B0004020202020204" pitchFamily="34" charset="0"/>
              </a:rPr>
              <a:t> (root), </a:t>
            </a:r>
            <a:r>
              <a:rPr lang="en-US" sz="9600" i="1" dirty="0" err="1">
                <a:latin typeface="Aptos Display" panose="020B0004020202020204" pitchFamily="34" charset="0"/>
              </a:rPr>
              <a:t>ize</a:t>
            </a:r>
            <a:r>
              <a:rPr lang="en-US" sz="9600" dirty="0">
                <a:latin typeface="Aptos Display" panose="020B0004020202020204" pitchFamily="34" charset="0"/>
              </a:rPr>
              <a:t> (suffix), </a:t>
            </a:r>
            <a:r>
              <a:rPr lang="en-US" sz="9600" i="1" dirty="0" err="1">
                <a:latin typeface="Aptos Display" panose="020B0004020202020204" pitchFamily="34" charset="0"/>
              </a:rPr>
              <a:t>ation</a:t>
            </a:r>
            <a:r>
              <a:rPr lang="en-US" sz="9600" dirty="0">
                <a:latin typeface="Aptos Display" panose="020B0004020202020204" pitchFamily="34" charset="0"/>
              </a:rPr>
              <a:t> (suffix)</a:t>
            </a:r>
          </a:p>
          <a:p>
            <a:pPr>
              <a:buFont typeface="+mj-lt"/>
              <a:buAutoNum type="arabicPeriod"/>
            </a:pPr>
            <a:r>
              <a:rPr lang="en-US" sz="9600" b="1" dirty="0">
                <a:latin typeface="Aptos Display" panose="020B0004020202020204" pitchFamily="34" charset="0"/>
              </a:rPr>
              <a:t>Submarine</a:t>
            </a:r>
            <a:endParaRPr lang="en-US" sz="9600" dirty="0">
              <a:latin typeface="Aptos Display" panose="020B0004020202020204" pitchFamily="34" charset="0"/>
            </a:endParaRPr>
          </a:p>
          <a:p>
            <a:pPr marL="742950" lvl="1" indent="-285750">
              <a:buFont typeface="+mj-lt"/>
              <a:buAutoNum type="arabicPeriod"/>
            </a:pPr>
            <a:r>
              <a:rPr lang="en-US" sz="9600" dirty="0">
                <a:latin typeface="Aptos Display" panose="020B0004020202020204" pitchFamily="34" charset="0"/>
              </a:rPr>
              <a:t>Morphemes: </a:t>
            </a:r>
            <a:r>
              <a:rPr lang="en-US" sz="9600" i="1" dirty="0">
                <a:latin typeface="Aptos Display" panose="020B0004020202020204" pitchFamily="34" charset="0"/>
              </a:rPr>
              <a:t>sub</a:t>
            </a:r>
            <a:r>
              <a:rPr lang="en-US" sz="9600" dirty="0">
                <a:latin typeface="Aptos Display" panose="020B0004020202020204" pitchFamily="34" charset="0"/>
              </a:rPr>
              <a:t> (prefix), </a:t>
            </a:r>
            <a:r>
              <a:rPr lang="en-US" sz="9600" i="1" dirty="0">
                <a:latin typeface="Aptos Display" panose="020B0004020202020204" pitchFamily="34" charset="0"/>
              </a:rPr>
              <a:t>marine</a:t>
            </a:r>
            <a:r>
              <a:rPr lang="en-US" sz="9600" dirty="0">
                <a:latin typeface="Aptos Display" panose="020B0004020202020204" pitchFamily="34" charset="0"/>
              </a:rPr>
              <a:t> (root)</a:t>
            </a:r>
          </a:p>
          <a:p>
            <a:pPr>
              <a:buFont typeface="+mj-lt"/>
              <a:buAutoNum type="arabicPeriod"/>
            </a:pPr>
            <a:r>
              <a:rPr lang="en-US" sz="9600" b="1" dirty="0">
                <a:latin typeface="Aptos Display" panose="020B0004020202020204" pitchFamily="34" charset="0"/>
              </a:rPr>
              <a:t>Inaccessible</a:t>
            </a:r>
            <a:endParaRPr lang="en-US" sz="9600" dirty="0">
              <a:latin typeface="Aptos Display" panose="020B0004020202020204" pitchFamily="34" charset="0"/>
            </a:endParaRPr>
          </a:p>
          <a:p>
            <a:pPr>
              <a:buFont typeface="Arial" panose="020B0604020202020204" pitchFamily="34" charset="0"/>
              <a:buChar char="•"/>
            </a:pPr>
            <a:r>
              <a:rPr lang="en-US" sz="9600" dirty="0">
                <a:latin typeface="Aptos Display" panose="020B0004020202020204" pitchFamily="34" charset="0"/>
              </a:rPr>
              <a:t>Morphemes: </a:t>
            </a:r>
            <a:r>
              <a:rPr lang="en-US" sz="9600" i="1" dirty="0">
                <a:latin typeface="Aptos Display" panose="020B0004020202020204" pitchFamily="34" charset="0"/>
              </a:rPr>
              <a:t>in</a:t>
            </a:r>
            <a:r>
              <a:rPr lang="en-US" sz="9600" dirty="0">
                <a:latin typeface="Aptos Display" panose="020B0004020202020204" pitchFamily="34" charset="0"/>
              </a:rPr>
              <a:t> (prefix), </a:t>
            </a:r>
            <a:r>
              <a:rPr lang="en-US" sz="9600" i="1" dirty="0">
                <a:latin typeface="Aptos Display" panose="020B0004020202020204" pitchFamily="34" charset="0"/>
              </a:rPr>
              <a:t>access</a:t>
            </a:r>
            <a:r>
              <a:rPr lang="en-US" sz="9600" dirty="0">
                <a:latin typeface="Aptos Display" panose="020B0004020202020204" pitchFamily="34" charset="0"/>
              </a:rPr>
              <a:t> (root), </a:t>
            </a:r>
            <a:r>
              <a:rPr lang="en-US" sz="9600" i="1" dirty="0" err="1">
                <a:latin typeface="Aptos Display" panose="020B0004020202020204" pitchFamily="34" charset="0"/>
              </a:rPr>
              <a:t>ible</a:t>
            </a:r>
            <a:r>
              <a:rPr lang="en-US" sz="9600" dirty="0">
                <a:latin typeface="Aptos Display" panose="020B0004020202020204" pitchFamily="34" charset="0"/>
              </a:rPr>
              <a:t> (suffix)</a:t>
            </a:r>
          </a:p>
          <a:p>
            <a:endParaRPr lang="en-US" dirty="0"/>
          </a:p>
        </p:txBody>
      </p:sp>
      <p:pic>
        <p:nvPicPr>
          <p:cNvPr id="4" name="Picture 3" descr="A person pointing at a whiteboard&#10;&#10;Description automatically generated">
            <a:extLst>
              <a:ext uri="{FF2B5EF4-FFF2-40B4-BE49-F238E27FC236}">
                <a16:creationId xmlns:a16="http://schemas.microsoft.com/office/drawing/2014/main" id="{F76E80C2-490F-37FB-D4D2-9E49C39652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64111" y="1301700"/>
            <a:ext cx="3020665" cy="2682911"/>
          </a:xfrm>
          <a:prstGeom prst="rect">
            <a:avLst/>
          </a:prstGeom>
        </p:spPr>
      </p:pic>
      <p:sp>
        <p:nvSpPr>
          <p:cNvPr id="5" name="Rectangle 4">
            <a:extLst>
              <a:ext uri="{FF2B5EF4-FFF2-40B4-BE49-F238E27FC236}">
                <a16:creationId xmlns:a16="http://schemas.microsoft.com/office/drawing/2014/main" id="{3BE028CD-0A4C-864F-198B-D82235679140}"/>
              </a:ext>
            </a:extLst>
          </p:cNvPr>
          <p:cNvSpPr/>
          <p:nvPr/>
        </p:nvSpPr>
        <p:spPr>
          <a:xfrm>
            <a:off x="0" y="0"/>
            <a:ext cx="12192000" cy="6858000"/>
          </a:xfrm>
          <a:prstGeom prst="rect">
            <a:avLst/>
          </a:prstGeom>
          <a:noFill/>
          <a:ln w="257175">
            <a:solidFill>
              <a:srgbClr val="FFDE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43290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2DD86670-AEFB-6AF7-4F3B-4BF3247BBB77}"/>
              </a:ext>
            </a:extLst>
          </p:cNvPr>
          <p:cNvSpPr txBox="1"/>
          <p:nvPr/>
        </p:nvSpPr>
        <p:spPr>
          <a:xfrm>
            <a:off x="970385" y="685489"/>
            <a:ext cx="10692880" cy="830997"/>
          </a:xfrm>
          <a:prstGeom prst="rect">
            <a:avLst/>
          </a:prstGeom>
          <a:noFill/>
        </p:spPr>
        <p:txBody>
          <a:bodyPr wrap="square">
            <a:spAutoFit/>
          </a:bodyPr>
          <a:lstStyle/>
          <a:p>
            <a:r>
              <a:rPr lang="en-US" sz="4800" dirty="0">
                <a:latin typeface="Dreaming Outloud Pro" panose="03050502040302030504" pitchFamily="66" charset="77"/>
                <a:cs typeface="Dreaming Outloud Pro" panose="03050502040302030504" pitchFamily="66" charset="77"/>
              </a:rPr>
              <a:t>These 14 roots comprise 100,000 words</a:t>
            </a:r>
          </a:p>
        </p:txBody>
      </p:sp>
      <p:pic>
        <p:nvPicPr>
          <p:cNvPr id="4" name="Picture 3" descr="A table with words and a few words&#10;&#10;AI-generated content may be incorrect.">
            <a:extLst>
              <a:ext uri="{FF2B5EF4-FFF2-40B4-BE49-F238E27FC236}">
                <a16:creationId xmlns:a16="http://schemas.microsoft.com/office/drawing/2014/main" id="{2F0BCF91-DB6F-82CD-6A13-9D31FD44FE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14047" y="1516486"/>
            <a:ext cx="6163906" cy="4670198"/>
          </a:xfrm>
          <a:prstGeom prst="rect">
            <a:avLst/>
          </a:prstGeom>
        </p:spPr>
      </p:pic>
      <p:sp>
        <p:nvSpPr>
          <p:cNvPr id="7" name="Oval 6">
            <a:extLst>
              <a:ext uri="{FF2B5EF4-FFF2-40B4-BE49-F238E27FC236}">
                <a16:creationId xmlns:a16="http://schemas.microsoft.com/office/drawing/2014/main" id="{18E9F3BC-F8AA-A0BA-C493-C0B8E3BB2704}"/>
              </a:ext>
            </a:extLst>
          </p:cNvPr>
          <p:cNvSpPr/>
          <p:nvPr/>
        </p:nvSpPr>
        <p:spPr>
          <a:xfrm>
            <a:off x="9730143" y="5258111"/>
            <a:ext cx="1380931"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 85</a:t>
            </a:r>
          </a:p>
        </p:txBody>
      </p:sp>
    </p:spTree>
    <p:extLst>
      <p:ext uri="{BB962C8B-B14F-4D97-AF65-F5344CB8AC3E}">
        <p14:creationId xmlns:p14="http://schemas.microsoft.com/office/powerpoint/2010/main" val="14495603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a:extLst>
              <a:ext uri="{FF2B5EF4-FFF2-40B4-BE49-F238E27FC236}">
                <a16:creationId xmlns:a16="http://schemas.microsoft.com/office/drawing/2014/main" id="{A3773A9E-ED26-BD90-3BB8-87077C72B067}"/>
              </a:ext>
            </a:extLst>
          </p:cNvPr>
          <p:cNvSpPr txBox="1"/>
          <p:nvPr/>
        </p:nvSpPr>
        <p:spPr>
          <a:xfrm>
            <a:off x="595422" y="718394"/>
            <a:ext cx="8133907" cy="646331"/>
          </a:xfrm>
          <a:prstGeom prst="rect">
            <a:avLst/>
          </a:prstGeom>
          <a:noFill/>
        </p:spPr>
        <p:txBody>
          <a:bodyPr wrap="square">
            <a:spAutoFit/>
          </a:bodyPr>
          <a:lstStyle/>
          <a:p>
            <a:r>
              <a:rPr lang="en-US" sz="3600" b="1" dirty="0">
                <a:latin typeface=""/>
              </a:rPr>
              <a:t>Teaching Morphological Awareness</a:t>
            </a:r>
          </a:p>
        </p:txBody>
      </p:sp>
      <p:sp>
        <p:nvSpPr>
          <p:cNvPr id="8" name="TextBox 7">
            <a:extLst>
              <a:ext uri="{FF2B5EF4-FFF2-40B4-BE49-F238E27FC236}">
                <a16:creationId xmlns:a16="http://schemas.microsoft.com/office/drawing/2014/main" id="{A39CAD20-E218-5E01-E98B-729014B077D5}"/>
              </a:ext>
            </a:extLst>
          </p:cNvPr>
          <p:cNvSpPr txBox="1"/>
          <p:nvPr/>
        </p:nvSpPr>
        <p:spPr>
          <a:xfrm>
            <a:off x="4662375" y="1461402"/>
            <a:ext cx="6687877" cy="4678204"/>
          </a:xfrm>
          <a:prstGeom prst="rect">
            <a:avLst/>
          </a:prstGeom>
          <a:noFill/>
        </p:spPr>
        <p:txBody>
          <a:bodyPr wrap="square">
            <a:spAutoFit/>
          </a:bodyPr>
          <a:lstStyle/>
          <a:p>
            <a:pPr marL="285750" indent="-285750">
              <a:buFont typeface="Courier New" panose="02070309020205020404" pitchFamily="49" charset="0"/>
              <a:buChar char="o"/>
            </a:pPr>
            <a:r>
              <a:rPr lang="en-US" sz="2800" dirty="0">
                <a:latin typeface="Aptos Display" panose="020B0004020202020204" pitchFamily="34" charset="0"/>
              </a:rPr>
              <a:t>Helps students infer word meanings.</a:t>
            </a:r>
          </a:p>
          <a:p>
            <a:pPr marL="285750" indent="-285750">
              <a:buFont typeface="Courier New" panose="02070309020205020404" pitchFamily="49" charset="0"/>
              <a:buChar char="o"/>
            </a:pPr>
            <a:r>
              <a:rPr lang="en-US" sz="2800" dirty="0">
                <a:latin typeface="Aptos Display" panose="020B0004020202020204" pitchFamily="34" charset="0"/>
              </a:rPr>
              <a:t>Encourages connections between words</a:t>
            </a:r>
          </a:p>
          <a:p>
            <a:pPr marL="285750" indent="-285750">
              <a:buFont typeface="Courier New" panose="02070309020205020404" pitchFamily="49" charset="0"/>
              <a:buChar char="o"/>
            </a:pPr>
            <a:r>
              <a:rPr lang="en-US" sz="2800" dirty="0">
                <a:latin typeface="Aptos Display" panose="020B0004020202020204" pitchFamily="34" charset="0"/>
              </a:rPr>
              <a:t>Example: Teach how “biology” connects to “logic” and “logical.”</a:t>
            </a:r>
          </a:p>
          <a:p>
            <a:pPr marL="285750" indent="-285750">
              <a:buFont typeface="Courier New" panose="02070309020205020404" pitchFamily="49" charset="0"/>
              <a:buChar char="o"/>
            </a:pPr>
            <a:endParaRPr lang="en-US" sz="2800" dirty="0">
              <a:latin typeface="Aptos Display" panose="020B0004020202020204" pitchFamily="34" charset="0"/>
            </a:endParaRPr>
          </a:p>
          <a:p>
            <a:r>
              <a:rPr lang="en-US" sz="2800" b="1" dirty="0"/>
              <a:t>Something you can do next week:</a:t>
            </a:r>
            <a:endParaRPr lang="en-US" sz="2800" dirty="0"/>
          </a:p>
          <a:p>
            <a:endParaRPr lang="en-US" sz="2800" dirty="0">
              <a:latin typeface=""/>
            </a:endParaRPr>
          </a:p>
          <a:p>
            <a:pPr marL="285750" indent="-285750">
              <a:buFont typeface="Courier New" panose="02070309020205020404" pitchFamily="49" charset="0"/>
              <a:buChar char="o"/>
            </a:pPr>
            <a:r>
              <a:rPr lang="en-US" sz="2800" dirty="0">
                <a:latin typeface=""/>
              </a:rPr>
              <a:t>Select 5 words from your curriculum and brainstorm related words to teach morphology.</a:t>
            </a:r>
          </a:p>
          <a:p>
            <a:pPr>
              <a:buFont typeface="Arial" panose="020B0604020202020204" pitchFamily="34" charset="0"/>
              <a:buChar char="•"/>
            </a:pPr>
            <a:endParaRPr lang="en-US" dirty="0"/>
          </a:p>
        </p:txBody>
      </p:sp>
      <p:pic>
        <p:nvPicPr>
          <p:cNvPr id="10" name="Picture 9">
            <a:extLst>
              <a:ext uri="{FF2B5EF4-FFF2-40B4-BE49-F238E27FC236}">
                <a16:creationId xmlns:a16="http://schemas.microsoft.com/office/drawing/2014/main" id="{3C637286-4DFF-8971-E9FA-A42B1254A171}"/>
              </a:ext>
            </a:extLst>
          </p:cNvPr>
          <p:cNvPicPr>
            <a:picLocks noChangeAspect="1"/>
          </p:cNvPicPr>
          <p:nvPr/>
        </p:nvPicPr>
        <p:blipFill>
          <a:blip r:embed="rId3"/>
          <a:stretch>
            <a:fillRect/>
          </a:stretch>
        </p:blipFill>
        <p:spPr>
          <a:xfrm>
            <a:off x="637399" y="1643283"/>
            <a:ext cx="3571434" cy="3571434"/>
          </a:xfrm>
          <a:prstGeom prst="rect">
            <a:avLst/>
          </a:prstGeom>
        </p:spPr>
      </p:pic>
      <p:sp>
        <p:nvSpPr>
          <p:cNvPr id="11" name="Freeform 10">
            <a:extLst>
              <a:ext uri="{FF2B5EF4-FFF2-40B4-BE49-F238E27FC236}">
                <a16:creationId xmlns:a16="http://schemas.microsoft.com/office/drawing/2014/main" id="{012A519E-B11E-1FE0-7C09-C77BB96F4EA4}"/>
              </a:ext>
            </a:extLst>
          </p:cNvPr>
          <p:cNvSpPr/>
          <p:nvPr/>
        </p:nvSpPr>
        <p:spPr>
          <a:xfrm flipH="1">
            <a:off x="1997260" y="499534"/>
            <a:ext cx="4423145" cy="5858932"/>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B3C8E8">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93289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a:extLst>
              <a:ext uri="{FF2B5EF4-FFF2-40B4-BE49-F238E27FC236}">
                <a16:creationId xmlns:a16="http://schemas.microsoft.com/office/drawing/2014/main" id="{E8AED1A7-A018-E5A5-4CB6-C8AEF6DB7A4B}"/>
              </a:ext>
            </a:extLst>
          </p:cNvPr>
          <p:cNvSpPr/>
          <p:nvPr/>
        </p:nvSpPr>
        <p:spPr>
          <a:xfrm>
            <a:off x="530941" y="1563329"/>
            <a:ext cx="3480619" cy="4778477"/>
          </a:xfrm>
          <a:custGeom>
            <a:avLst/>
            <a:gdLst>
              <a:gd name="connsiteX0" fmla="*/ 0 w 3480619"/>
              <a:gd name="connsiteY0" fmla="*/ 0 h 4778477"/>
              <a:gd name="connsiteX1" fmla="*/ 3480619 w 3480619"/>
              <a:gd name="connsiteY1" fmla="*/ 0 h 4778477"/>
              <a:gd name="connsiteX2" fmla="*/ 3480619 w 3480619"/>
              <a:gd name="connsiteY2" fmla="*/ 4778477 h 4778477"/>
              <a:gd name="connsiteX3" fmla="*/ 0 w 3480619"/>
              <a:gd name="connsiteY3" fmla="*/ 4778477 h 4778477"/>
              <a:gd name="connsiteX4" fmla="*/ 0 w 3480619"/>
              <a:gd name="connsiteY4" fmla="*/ 0 h 4778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619" h="4778477" fill="none" extrusionOk="0">
                <a:moveTo>
                  <a:pt x="0" y="0"/>
                </a:moveTo>
                <a:cubicBezTo>
                  <a:pt x="1115969" y="-49533"/>
                  <a:pt x="1813227" y="-14809"/>
                  <a:pt x="3480619" y="0"/>
                </a:cubicBezTo>
                <a:cubicBezTo>
                  <a:pt x="3568258" y="876878"/>
                  <a:pt x="3407940" y="3026366"/>
                  <a:pt x="3480619" y="4778477"/>
                </a:cubicBezTo>
                <a:cubicBezTo>
                  <a:pt x="1982889" y="4730246"/>
                  <a:pt x="1081298" y="4862932"/>
                  <a:pt x="0" y="4778477"/>
                </a:cubicBezTo>
                <a:cubicBezTo>
                  <a:pt x="-38581" y="2880890"/>
                  <a:pt x="63341" y="1555588"/>
                  <a:pt x="0" y="0"/>
                </a:cubicBezTo>
                <a:close/>
              </a:path>
              <a:path w="3480619" h="4778477" stroke="0" extrusionOk="0">
                <a:moveTo>
                  <a:pt x="0" y="0"/>
                </a:moveTo>
                <a:cubicBezTo>
                  <a:pt x="867283" y="118645"/>
                  <a:pt x="2041483" y="116012"/>
                  <a:pt x="3480619" y="0"/>
                </a:cubicBezTo>
                <a:cubicBezTo>
                  <a:pt x="3347737" y="959794"/>
                  <a:pt x="3565570" y="3582908"/>
                  <a:pt x="3480619" y="4778477"/>
                </a:cubicBezTo>
                <a:cubicBezTo>
                  <a:pt x="2717680" y="4913077"/>
                  <a:pt x="1081975" y="4621281"/>
                  <a:pt x="0" y="4778477"/>
                </a:cubicBezTo>
                <a:cubicBezTo>
                  <a:pt x="-20187" y="4072870"/>
                  <a:pt x="-152480" y="2383738"/>
                  <a:pt x="0" y="0"/>
                </a:cubicBezTo>
                <a:close/>
              </a:path>
            </a:pathLst>
          </a:custGeom>
          <a:solidFill>
            <a:srgbClr val="FBB796"/>
          </a:solidFill>
          <a:ln>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0" i="0" dirty="0">
                <a:solidFill>
                  <a:srgbClr val="000000"/>
                </a:solidFill>
                <a:effectLst/>
                <a:latin typeface="Aptos" panose="020B0004020202020204" pitchFamily="34" charset="0"/>
              </a:rPr>
              <a:t>Teacher-directed </a:t>
            </a:r>
            <a:r>
              <a:rPr lang="en-US" sz="2800" b="1" i="0" dirty="0">
                <a:solidFill>
                  <a:srgbClr val="000000"/>
                </a:solidFill>
                <a:effectLst/>
                <a:latin typeface="Aptos" panose="020B0004020202020204" pitchFamily="34" charset="0"/>
              </a:rPr>
              <a:t>explicit instruction </a:t>
            </a:r>
            <a:r>
              <a:rPr lang="en-US" sz="2800" b="0" i="0" dirty="0">
                <a:solidFill>
                  <a:srgbClr val="000000"/>
                </a:solidFill>
                <a:effectLst/>
                <a:latin typeface="Aptos" panose="020B0004020202020204" pitchFamily="34" charset="0"/>
              </a:rPr>
              <a:t>of words and morphology in student-friendly descriptions, explanations, and examples   </a:t>
            </a:r>
          </a:p>
        </p:txBody>
      </p:sp>
      <p:sp>
        <p:nvSpPr>
          <p:cNvPr id="8" name="Rectangle 7">
            <a:extLst>
              <a:ext uri="{FF2B5EF4-FFF2-40B4-BE49-F238E27FC236}">
                <a16:creationId xmlns:a16="http://schemas.microsoft.com/office/drawing/2014/main" id="{754E4FFC-EF62-4069-2757-83D19A6EE934}"/>
              </a:ext>
            </a:extLst>
          </p:cNvPr>
          <p:cNvSpPr/>
          <p:nvPr/>
        </p:nvSpPr>
        <p:spPr>
          <a:xfrm>
            <a:off x="4434350" y="1563327"/>
            <a:ext cx="3480619" cy="4778477"/>
          </a:xfrm>
          <a:custGeom>
            <a:avLst/>
            <a:gdLst>
              <a:gd name="connsiteX0" fmla="*/ 0 w 3480619"/>
              <a:gd name="connsiteY0" fmla="*/ 0 h 4778477"/>
              <a:gd name="connsiteX1" fmla="*/ 3480619 w 3480619"/>
              <a:gd name="connsiteY1" fmla="*/ 0 h 4778477"/>
              <a:gd name="connsiteX2" fmla="*/ 3480619 w 3480619"/>
              <a:gd name="connsiteY2" fmla="*/ 4778477 h 4778477"/>
              <a:gd name="connsiteX3" fmla="*/ 0 w 3480619"/>
              <a:gd name="connsiteY3" fmla="*/ 4778477 h 4778477"/>
              <a:gd name="connsiteX4" fmla="*/ 0 w 3480619"/>
              <a:gd name="connsiteY4" fmla="*/ 0 h 4778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619" h="4778477" fill="none" extrusionOk="0">
                <a:moveTo>
                  <a:pt x="0" y="0"/>
                </a:moveTo>
                <a:cubicBezTo>
                  <a:pt x="1115969" y="-49533"/>
                  <a:pt x="1813227" y="-14809"/>
                  <a:pt x="3480619" y="0"/>
                </a:cubicBezTo>
                <a:cubicBezTo>
                  <a:pt x="3568258" y="876878"/>
                  <a:pt x="3407940" y="3026366"/>
                  <a:pt x="3480619" y="4778477"/>
                </a:cubicBezTo>
                <a:cubicBezTo>
                  <a:pt x="1982889" y="4730246"/>
                  <a:pt x="1081298" y="4862932"/>
                  <a:pt x="0" y="4778477"/>
                </a:cubicBezTo>
                <a:cubicBezTo>
                  <a:pt x="-38581" y="2880890"/>
                  <a:pt x="63341" y="1555588"/>
                  <a:pt x="0" y="0"/>
                </a:cubicBezTo>
                <a:close/>
              </a:path>
              <a:path w="3480619" h="4778477" stroke="0" extrusionOk="0">
                <a:moveTo>
                  <a:pt x="0" y="0"/>
                </a:moveTo>
                <a:cubicBezTo>
                  <a:pt x="867283" y="118645"/>
                  <a:pt x="2041483" y="116012"/>
                  <a:pt x="3480619" y="0"/>
                </a:cubicBezTo>
                <a:cubicBezTo>
                  <a:pt x="3347737" y="959794"/>
                  <a:pt x="3565570" y="3582908"/>
                  <a:pt x="3480619" y="4778477"/>
                </a:cubicBezTo>
                <a:cubicBezTo>
                  <a:pt x="2717680" y="4913077"/>
                  <a:pt x="1081975" y="4621281"/>
                  <a:pt x="0" y="4778477"/>
                </a:cubicBezTo>
                <a:cubicBezTo>
                  <a:pt x="-20187" y="4072870"/>
                  <a:pt x="-152480" y="2383738"/>
                  <a:pt x="0" y="0"/>
                </a:cubicBezTo>
                <a:close/>
              </a:path>
            </a:pathLst>
          </a:custGeom>
          <a:solidFill>
            <a:srgbClr val="C1E2BD"/>
          </a:solidFill>
          <a:ln>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0" dirty="0">
                <a:solidFill>
                  <a:srgbClr val="000000"/>
                </a:solidFill>
                <a:effectLst/>
                <a:latin typeface="Aptos" panose="020B0004020202020204" pitchFamily="34" charset="0"/>
              </a:rPr>
              <a:t>Multiple exposures </a:t>
            </a:r>
            <a:r>
              <a:rPr lang="en-US" sz="2800" b="0" i="0" dirty="0">
                <a:solidFill>
                  <a:srgbClr val="000000"/>
                </a:solidFill>
                <a:effectLst/>
                <a:latin typeface="Aptos" panose="020B0004020202020204" pitchFamily="34" charset="0"/>
              </a:rPr>
              <a:t>to vocabulary in rich content-based contexts, including students constructing images and deepening knowledge of words and related words through writing    </a:t>
            </a:r>
          </a:p>
        </p:txBody>
      </p:sp>
      <p:sp>
        <p:nvSpPr>
          <p:cNvPr id="9" name="Rectangle 8">
            <a:extLst>
              <a:ext uri="{FF2B5EF4-FFF2-40B4-BE49-F238E27FC236}">
                <a16:creationId xmlns:a16="http://schemas.microsoft.com/office/drawing/2014/main" id="{FB7CCE3A-D955-5CDA-070F-68E05C001EEC}"/>
              </a:ext>
            </a:extLst>
          </p:cNvPr>
          <p:cNvSpPr/>
          <p:nvPr/>
        </p:nvSpPr>
        <p:spPr>
          <a:xfrm>
            <a:off x="8337759" y="1563327"/>
            <a:ext cx="3480619" cy="4778477"/>
          </a:xfrm>
          <a:custGeom>
            <a:avLst/>
            <a:gdLst>
              <a:gd name="connsiteX0" fmla="*/ 0 w 3480619"/>
              <a:gd name="connsiteY0" fmla="*/ 0 h 4778477"/>
              <a:gd name="connsiteX1" fmla="*/ 3480619 w 3480619"/>
              <a:gd name="connsiteY1" fmla="*/ 0 h 4778477"/>
              <a:gd name="connsiteX2" fmla="*/ 3480619 w 3480619"/>
              <a:gd name="connsiteY2" fmla="*/ 4778477 h 4778477"/>
              <a:gd name="connsiteX3" fmla="*/ 0 w 3480619"/>
              <a:gd name="connsiteY3" fmla="*/ 4778477 h 4778477"/>
              <a:gd name="connsiteX4" fmla="*/ 0 w 3480619"/>
              <a:gd name="connsiteY4" fmla="*/ 0 h 4778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619" h="4778477" fill="none" extrusionOk="0">
                <a:moveTo>
                  <a:pt x="0" y="0"/>
                </a:moveTo>
                <a:cubicBezTo>
                  <a:pt x="1115969" y="-49533"/>
                  <a:pt x="1813227" y="-14809"/>
                  <a:pt x="3480619" y="0"/>
                </a:cubicBezTo>
                <a:cubicBezTo>
                  <a:pt x="3568258" y="876878"/>
                  <a:pt x="3407940" y="3026366"/>
                  <a:pt x="3480619" y="4778477"/>
                </a:cubicBezTo>
                <a:cubicBezTo>
                  <a:pt x="1982889" y="4730246"/>
                  <a:pt x="1081298" y="4862932"/>
                  <a:pt x="0" y="4778477"/>
                </a:cubicBezTo>
                <a:cubicBezTo>
                  <a:pt x="-38581" y="2880890"/>
                  <a:pt x="63341" y="1555588"/>
                  <a:pt x="0" y="0"/>
                </a:cubicBezTo>
                <a:close/>
              </a:path>
              <a:path w="3480619" h="4778477" stroke="0" extrusionOk="0">
                <a:moveTo>
                  <a:pt x="0" y="0"/>
                </a:moveTo>
                <a:cubicBezTo>
                  <a:pt x="867283" y="118645"/>
                  <a:pt x="2041483" y="116012"/>
                  <a:pt x="3480619" y="0"/>
                </a:cubicBezTo>
                <a:cubicBezTo>
                  <a:pt x="3347737" y="959794"/>
                  <a:pt x="3565570" y="3582908"/>
                  <a:pt x="3480619" y="4778477"/>
                </a:cubicBezTo>
                <a:cubicBezTo>
                  <a:pt x="2717680" y="4913077"/>
                  <a:pt x="1081975" y="4621281"/>
                  <a:pt x="0" y="4778477"/>
                </a:cubicBezTo>
                <a:cubicBezTo>
                  <a:pt x="-20187" y="4072870"/>
                  <a:pt x="-152480" y="2383738"/>
                  <a:pt x="0" y="0"/>
                </a:cubicBezTo>
                <a:close/>
              </a:path>
            </a:pathLst>
          </a:custGeom>
          <a:solidFill>
            <a:srgbClr val="B3C8E8"/>
          </a:solidFill>
          <a:ln>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0" dirty="0">
                <a:solidFill>
                  <a:srgbClr val="000000"/>
                </a:solidFill>
                <a:effectLst/>
                <a:latin typeface="Aptos" panose="020B0004020202020204" pitchFamily="34" charset="0"/>
              </a:rPr>
              <a:t>Active student engagement </a:t>
            </a:r>
            <a:r>
              <a:rPr lang="en-US" sz="2800" b="0" i="0" dirty="0">
                <a:solidFill>
                  <a:srgbClr val="000000"/>
                </a:solidFill>
                <a:effectLst/>
                <a:latin typeface="Aptos" panose="020B0004020202020204" pitchFamily="34" charset="0"/>
              </a:rPr>
              <a:t>in using, listening for, writing, paraphrasing, redefining, and discussing new words  </a:t>
            </a:r>
          </a:p>
        </p:txBody>
      </p:sp>
      <p:sp>
        <p:nvSpPr>
          <p:cNvPr id="11" name="TextBox 10">
            <a:extLst>
              <a:ext uri="{FF2B5EF4-FFF2-40B4-BE49-F238E27FC236}">
                <a16:creationId xmlns:a16="http://schemas.microsoft.com/office/drawing/2014/main" id="{13387242-1F4A-DF5D-0D0E-3142463CD329}"/>
              </a:ext>
            </a:extLst>
          </p:cNvPr>
          <p:cNvSpPr txBox="1"/>
          <p:nvPr/>
        </p:nvSpPr>
        <p:spPr>
          <a:xfrm>
            <a:off x="8337759" y="5972472"/>
            <a:ext cx="4886636" cy="369332"/>
          </a:xfrm>
          <a:prstGeom prst="rect">
            <a:avLst/>
          </a:prstGeom>
          <a:noFill/>
        </p:spPr>
        <p:txBody>
          <a:bodyPr wrap="square" rtlCol="0">
            <a:spAutoFit/>
          </a:bodyPr>
          <a:lstStyle/>
          <a:p>
            <a:r>
              <a:rPr lang="en-US" dirty="0"/>
              <a:t>Ogle et al., 2015; </a:t>
            </a:r>
            <a:r>
              <a:rPr lang="en-US" dirty="0" err="1"/>
              <a:t>Elleman</a:t>
            </a:r>
            <a:r>
              <a:rPr lang="en-US" dirty="0"/>
              <a:t> et al., 2009</a:t>
            </a:r>
          </a:p>
        </p:txBody>
      </p:sp>
      <p:sp>
        <p:nvSpPr>
          <p:cNvPr id="12" name="TextBox 11">
            <a:extLst>
              <a:ext uri="{FF2B5EF4-FFF2-40B4-BE49-F238E27FC236}">
                <a16:creationId xmlns:a16="http://schemas.microsoft.com/office/drawing/2014/main" id="{0AF47243-A7AA-08C4-BC04-7C62FEBC54F7}"/>
              </a:ext>
            </a:extLst>
          </p:cNvPr>
          <p:cNvSpPr txBox="1"/>
          <p:nvPr/>
        </p:nvSpPr>
        <p:spPr>
          <a:xfrm>
            <a:off x="530941" y="516194"/>
            <a:ext cx="11675810" cy="707886"/>
          </a:xfrm>
          <a:prstGeom prst="rect">
            <a:avLst/>
          </a:prstGeom>
          <a:noFill/>
        </p:spPr>
        <p:txBody>
          <a:bodyPr wrap="square" rtlCol="0">
            <a:spAutoFit/>
          </a:bodyPr>
          <a:lstStyle/>
          <a:p>
            <a:r>
              <a:rPr lang="en-US" sz="3600" b="1" dirty="0">
                <a:latin typeface="Aptos" panose="020B0004020202020204" pitchFamily="34" charset="0"/>
              </a:rPr>
              <a:t>Comprehensive </a:t>
            </a:r>
            <a:r>
              <a:rPr lang="en-US" sz="4000" b="1" dirty="0">
                <a:latin typeface="Aptos" panose="020B0004020202020204" pitchFamily="34" charset="0"/>
              </a:rPr>
              <a:t>Vocabulary</a:t>
            </a:r>
            <a:r>
              <a:rPr lang="en-US" sz="3600" b="1" dirty="0">
                <a:latin typeface="Aptos" panose="020B0004020202020204" pitchFamily="34" charset="0"/>
              </a:rPr>
              <a:t> System for Adolescents</a:t>
            </a:r>
          </a:p>
        </p:txBody>
      </p:sp>
    </p:spTree>
    <p:extLst>
      <p:ext uri="{BB962C8B-B14F-4D97-AF65-F5344CB8AC3E}">
        <p14:creationId xmlns:p14="http://schemas.microsoft.com/office/powerpoint/2010/main" val="410053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8E3CB-C193-C8B5-A348-7DD49E3F147D}"/>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6A9C54D8-2728-E503-B0A9-C747316021AE}"/>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A5107A2C-C50E-4271-9285-A02C5C92DA55}"/>
              </a:ext>
            </a:extLst>
          </p:cNvPr>
          <p:cNvSpPr txBox="1"/>
          <p:nvPr/>
        </p:nvSpPr>
        <p:spPr>
          <a:xfrm>
            <a:off x="1162374" y="2371241"/>
            <a:ext cx="9639945" cy="1569660"/>
          </a:xfrm>
          <a:prstGeom prst="rect">
            <a:avLst/>
          </a:prstGeom>
          <a:noFill/>
        </p:spPr>
        <p:txBody>
          <a:bodyPr wrap="square" rtlCol="0">
            <a:spAutoFit/>
          </a:bodyPr>
          <a:lstStyle/>
          <a:p>
            <a:pPr algn="ctr"/>
            <a:r>
              <a:rPr lang="en-US" sz="4800" dirty="0"/>
              <a:t>But a robust intervention system can fix this, right? </a:t>
            </a:r>
          </a:p>
        </p:txBody>
      </p:sp>
    </p:spTree>
    <p:extLst>
      <p:ext uri="{BB962C8B-B14F-4D97-AF65-F5344CB8AC3E}">
        <p14:creationId xmlns:p14="http://schemas.microsoft.com/office/powerpoint/2010/main" val="28126482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FFDE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37217786-D82B-5F8D-F96B-362E03E5320C}"/>
              </a:ext>
            </a:extLst>
          </p:cNvPr>
          <p:cNvSpPr txBox="1"/>
          <p:nvPr/>
        </p:nvSpPr>
        <p:spPr>
          <a:xfrm>
            <a:off x="5274733" y="1002311"/>
            <a:ext cx="6112932" cy="4524315"/>
          </a:xfrm>
          <a:prstGeom prst="rect">
            <a:avLst/>
          </a:prstGeom>
          <a:noFill/>
        </p:spPr>
        <p:txBody>
          <a:bodyPr wrap="square">
            <a:spAutoFit/>
          </a:bodyPr>
          <a:lstStyle/>
          <a:p>
            <a:pPr marL="457200" indent="-457200" algn="l" rtl="0" fontAlgn="base">
              <a:buFont typeface="Arial" panose="020B0604020202020204" pitchFamily="34" charset="0"/>
              <a:buChar char="•"/>
            </a:pPr>
            <a:r>
              <a:rPr lang="en-US" sz="3200" b="0" dirty="0">
                <a:solidFill>
                  <a:srgbClr val="000000"/>
                </a:solidFill>
                <a:effectLst/>
                <a:latin typeface="Aptos" panose="020B0004020202020204" pitchFamily="34" charset="0"/>
              </a:rPr>
              <a:t>Giving students word lists to memorize for a weekly test.</a:t>
            </a:r>
            <a:r>
              <a:rPr lang="en-US" sz="3200" b="1" dirty="0">
                <a:solidFill>
                  <a:srgbClr val="000000"/>
                </a:solidFill>
                <a:effectLst/>
                <a:latin typeface="Aptos" panose="020B0004020202020204" pitchFamily="34" charset="0"/>
              </a:rPr>
              <a:t> </a:t>
            </a:r>
          </a:p>
          <a:p>
            <a:pPr algn="l" rtl="0" fontAlgn="base"/>
            <a:endParaRPr lang="en-US" sz="3200" b="1" dirty="0">
              <a:solidFill>
                <a:srgbClr val="000000"/>
              </a:solidFill>
              <a:effectLst/>
              <a:latin typeface="Aptos" panose="020B0004020202020204" pitchFamily="34" charset="0"/>
            </a:endParaRPr>
          </a:p>
          <a:p>
            <a:pPr marL="457200" indent="-457200" algn="l" rtl="0" fontAlgn="base">
              <a:buFont typeface="Arial" panose="020B0604020202020204" pitchFamily="34" charset="0"/>
              <a:buChar char="•"/>
            </a:pPr>
            <a:r>
              <a:rPr lang="en-US" sz="3200" b="0" dirty="0">
                <a:solidFill>
                  <a:srgbClr val="000000"/>
                </a:solidFill>
                <a:effectLst/>
                <a:latin typeface="Aptos" panose="020B0004020202020204" pitchFamily="34" charset="0"/>
              </a:rPr>
              <a:t>Front-loading too many vocabulary words.</a:t>
            </a:r>
            <a:r>
              <a:rPr lang="en-US" sz="3200" b="1" dirty="0">
                <a:solidFill>
                  <a:srgbClr val="000000"/>
                </a:solidFill>
                <a:effectLst/>
                <a:latin typeface="Aptos" panose="020B0004020202020204" pitchFamily="34" charset="0"/>
              </a:rPr>
              <a:t> </a:t>
            </a:r>
          </a:p>
          <a:p>
            <a:pPr algn="l" rtl="0" fontAlgn="base"/>
            <a:endParaRPr lang="en-US" sz="3200" b="1" dirty="0">
              <a:solidFill>
                <a:srgbClr val="000000"/>
              </a:solidFill>
              <a:effectLst/>
              <a:latin typeface="Aptos" panose="020B0004020202020204" pitchFamily="34" charset="0"/>
            </a:endParaRPr>
          </a:p>
          <a:p>
            <a:pPr marL="457200" indent="-457200" algn="l" rtl="0" fontAlgn="base">
              <a:buFont typeface="Arial" panose="020B0604020202020204" pitchFamily="34" charset="0"/>
              <a:buChar char="•"/>
            </a:pPr>
            <a:r>
              <a:rPr lang="en-US" sz="3200" b="0" dirty="0">
                <a:solidFill>
                  <a:srgbClr val="000000"/>
                </a:solidFill>
                <a:effectLst/>
                <a:latin typeface="Aptos" panose="020B0004020202020204" pitchFamily="34" charset="0"/>
              </a:rPr>
              <a:t>Having students copy words and definitions, believing the copying will result in encoding.</a:t>
            </a:r>
            <a:r>
              <a:rPr lang="en-US" sz="3200" b="1" dirty="0">
                <a:solidFill>
                  <a:srgbClr val="000000"/>
                </a:solidFill>
                <a:effectLst/>
                <a:latin typeface="Aptos" panose="020B0004020202020204" pitchFamily="34" charset="0"/>
              </a:rPr>
              <a:t> </a:t>
            </a:r>
            <a:endParaRPr lang="en-US" sz="3200" b="0" dirty="0">
              <a:solidFill>
                <a:srgbClr val="000000"/>
              </a:solidFill>
              <a:effectLst/>
              <a:latin typeface="Aptos" panose="020B0004020202020204" pitchFamily="34" charset="0"/>
            </a:endParaRPr>
          </a:p>
        </p:txBody>
      </p:sp>
      <p:sp>
        <p:nvSpPr>
          <p:cNvPr id="6" name="Right Arrow 5">
            <a:extLst>
              <a:ext uri="{FF2B5EF4-FFF2-40B4-BE49-F238E27FC236}">
                <a16:creationId xmlns:a16="http://schemas.microsoft.com/office/drawing/2014/main" id="{CE58680C-DFE2-0511-D38D-79BC69364DCA}"/>
              </a:ext>
            </a:extLst>
          </p:cNvPr>
          <p:cNvSpPr/>
          <p:nvPr/>
        </p:nvSpPr>
        <p:spPr>
          <a:xfrm>
            <a:off x="804335" y="1744134"/>
            <a:ext cx="3903133" cy="2658534"/>
          </a:xfrm>
          <a:custGeom>
            <a:avLst/>
            <a:gdLst>
              <a:gd name="connsiteX0" fmla="*/ 0 w 3903133"/>
              <a:gd name="connsiteY0" fmla="*/ 427572 h 2658534"/>
              <a:gd name="connsiteX1" fmla="*/ 2573866 w 3903133"/>
              <a:gd name="connsiteY1" fmla="*/ 427572 h 2658534"/>
              <a:gd name="connsiteX2" fmla="*/ 2573866 w 3903133"/>
              <a:gd name="connsiteY2" fmla="*/ 0 h 2658534"/>
              <a:gd name="connsiteX3" fmla="*/ 3903133 w 3903133"/>
              <a:gd name="connsiteY3" fmla="*/ 1329267 h 2658534"/>
              <a:gd name="connsiteX4" fmla="*/ 2573866 w 3903133"/>
              <a:gd name="connsiteY4" fmla="*/ 2658534 h 2658534"/>
              <a:gd name="connsiteX5" fmla="*/ 2573866 w 3903133"/>
              <a:gd name="connsiteY5" fmla="*/ 2230962 h 2658534"/>
              <a:gd name="connsiteX6" fmla="*/ 0 w 3903133"/>
              <a:gd name="connsiteY6" fmla="*/ 2230962 h 2658534"/>
              <a:gd name="connsiteX7" fmla="*/ 0 w 3903133"/>
              <a:gd name="connsiteY7" fmla="*/ 427572 h 265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3133" h="2658534" fill="none" extrusionOk="0">
                <a:moveTo>
                  <a:pt x="0" y="427572"/>
                </a:moveTo>
                <a:cubicBezTo>
                  <a:pt x="692412" y="579980"/>
                  <a:pt x="1548418" y="501440"/>
                  <a:pt x="2573866" y="427572"/>
                </a:cubicBezTo>
                <a:cubicBezTo>
                  <a:pt x="2575288" y="289915"/>
                  <a:pt x="2584221" y="175491"/>
                  <a:pt x="2573866" y="0"/>
                </a:cubicBezTo>
                <a:cubicBezTo>
                  <a:pt x="3031396" y="483758"/>
                  <a:pt x="3560283" y="820318"/>
                  <a:pt x="3903133" y="1329267"/>
                </a:cubicBezTo>
                <a:cubicBezTo>
                  <a:pt x="3401055" y="1910094"/>
                  <a:pt x="2904247" y="2135742"/>
                  <a:pt x="2573866" y="2658534"/>
                </a:cubicBezTo>
                <a:cubicBezTo>
                  <a:pt x="2547369" y="2476340"/>
                  <a:pt x="2589737" y="2312530"/>
                  <a:pt x="2573866" y="2230962"/>
                </a:cubicBezTo>
                <a:cubicBezTo>
                  <a:pt x="1748472" y="2111729"/>
                  <a:pt x="853995" y="2235545"/>
                  <a:pt x="0" y="2230962"/>
                </a:cubicBezTo>
                <a:cubicBezTo>
                  <a:pt x="-144013" y="1651821"/>
                  <a:pt x="-116704" y="704698"/>
                  <a:pt x="0" y="427572"/>
                </a:cubicBezTo>
                <a:close/>
              </a:path>
              <a:path w="3903133" h="2658534" stroke="0" extrusionOk="0">
                <a:moveTo>
                  <a:pt x="0" y="427572"/>
                </a:moveTo>
                <a:cubicBezTo>
                  <a:pt x="1025721" y="326085"/>
                  <a:pt x="1522381" y="265410"/>
                  <a:pt x="2573866" y="427572"/>
                </a:cubicBezTo>
                <a:cubicBezTo>
                  <a:pt x="2547560" y="318248"/>
                  <a:pt x="2606460" y="115008"/>
                  <a:pt x="2573866" y="0"/>
                </a:cubicBezTo>
                <a:cubicBezTo>
                  <a:pt x="2759910" y="411882"/>
                  <a:pt x="3727943" y="1103723"/>
                  <a:pt x="3903133" y="1329267"/>
                </a:cubicBezTo>
                <a:cubicBezTo>
                  <a:pt x="3677682" y="1443887"/>
                  <a:pt x="2659738" y="2351421"/>
                  <a:pt x="2573866" y="2658534"/>
                </a:cubicBezTo>
                <a:cubicBezTo>
                  <a:pt x="2593638" y="2566226"/>
                  <a:pt x="2570388" y="2340775"/>
                  <a:pt x="2573866" y="2230962"/>
                </a:cubicBezTo>
                <a:cubicBezTo>
                  <a:pt x="1538381" y="2157191"/>
                  <a:pt x="665533" y="2075079"/>
                  <a:pt x="0" y="2230962"/>
                </a:cubicBezTo>
                <a:cubicBezTo>
                  <a:pt x="14506" y="2034183"/>
                  <a:pt x="-54175" y="1205032"/>
                  <a:pt x="0" y="427572"/>
                </a:cubicBezTo>
                <a:close/>
              </a:path>
            </a:pathLst>
          </a:custGeom>
          <a:solidFill>
            <a:srgbClr val="FF0000"/>
          </a:solidFill>
          <a:ln w="38100">
            <a:solidFill>
              <a:schemeClr val="tx1"/>
            </a:solidFill>
            <a:extLst>
              <a:ext uri="{C807C97D-BFC1-408E-A445-0C87EB9F89A2}">
                <ask:lineSketchStyleProps xmlns:ask="http://schemas.microsoft.com/office/drawing/2018/sketchyshapes" xmlns="" sd="981765707">
                  <a:prstGeom prst="rightArrow">
                    <a:avLst>
                      <a:gd name="adj1" fmla="val 67834"/>
                      <a:gd name="adj2"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a:latin typeface="Aptos Black" panose="020B0004020202020204" pitchFamily="34" charset="0"/>
              </a:rPr>
              <a:t>AVOID</a:t>
            </a:r>
          </a:p>
        </p:txBody>
      </p:sp>
    </p:spTree>
    <p:extLst>
      <p:ext uri="{BB962C8B-B14F-4D97-AF65-F5344CB8AC3E}">
        <p14:creationId xmlns:p14="http://schemas.microsoft.com/office/powerpoint/2010/main" val="21081582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AAD8A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descr="A diagram of a power cord&#10;&#10;Description automatically generated">
            <a:extLst>
              <a:ext uri="{FF2B5EF4-FFF2-40B4-BE49-F238E27FC236}">
                <a16:creationId xmlns:a16="http://schemas.microsoft.com/office/drawing/2014/main" id="{D6992561-984B-2F49-286C-6F01146ABC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797" y="480518"/>
            <a:ext cx="5839150" cy="5896964"/>
          </a:xfrm>
          <a:prstGeom prst="rect">
            <a:avLst/>
          </a:prstGeom>
        </p:spPr>
      </p:pic>
      <p:sp>
        <p:nvSpPr>
          <p:cNvPr id="4" name="Right Arrow 3">
            <a:extLst>
              <a:ext uri="{FF2B5EF4-FFF2-40B4-BE49-F238E27FC236}">
                <a16:creationId xmlns:a16="http://schemas.microsoft.com/office/drawing/2014/main" id="{2F63D2CC-E61E-B456-D496-6372AC3B413D}"/>
              </a:ext>
            </a:extLst>
          </p:cNvPr>
          <p:cNvSpPr/>
          <p:nvPr/>
        </p:nvSpPr>
        <p:spPr>
          <a:xfrm rot="10800000">
            <a:off x="6096000" y="2113301"/>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FEE57A6-1DA9-A0A6-D68D-B2848381F7DE}"/>
              </a:ext>
            </a:extLst>
          </p:cNvPr>
          <p:cNvSpPr/>
          <p:nvPr/>
        </p:nvSpPr>
        <p:spPr>
          <a:xfrm>
            <a:off x="8127999" y="329734"/>
            <a:ext cx="1845733" cy="1890149"/>
          </a:xfrm>
          <a:custGeom>
            <a:avLst/>
            <a:gdLst>
              <a:gd name="connsiteX0" fmla="*/ 0 w 1845733"/>
              <a:gd name="connsiteY0" fmla="*/ 945075 h 1890149"/>
              <a:gd name="connsiteX1" fmla="*/ 922867 w 1845733"/>
              <a:gd name="connsiteY1" fmla="*/ 0 h 1890149"/>
              <a:gd name="connsiteX2" fmla="*/ 1845734 w 1845733"/>
              <a:gd name="connsiteY2" fmla="*/ 945075 h 1890149"/>
              <a:gd name="connsiteX3" fmla="*/ 922867 w 1845733"/>
              <a:gd name="connsiteY3" fmla="*/ 1890150 h 1890149"/>
              <a:gd name="connsiteX4" fmla="*/ 0 w 1845733"/>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733" h="1890149" fill="none" extrusionOk="0">
                <a:moveTo>
                  <a:pt x="0" y="945075"/>
                </a:moveTo>
                <a:cubicBezTo>
                  <a:pt x="81230" y="432760"/>
                  <a:pt x="419360" y="-12713"/>
                  <a:pt x="922867" y="0"/>
                </a:cubicBezTo>
                <a:cubicBezTo>
                  <a:pt x="1373887" y="-8984"/>
                  <a:pt x="1827698" y="440105"/>
                  <a:pt x="1845734" y="945075"/>
                </a:cubicBezTo>
                <a:cubicBezTo>
                  <a:pt x="1838326" y="1396384"/>
                  <a:pt x="1409565" y="1922096"/>
                  <a:pt x="922867" y="1890150"/>
                </a:cubicBezTo>
                <a:cubicBezTo>
                  <a:pt x="441836" y="1906192"/>
                  <a:pt x="97112" y="1490375"/>
                  <a:pt x="0" y="945075"/>
                </a:cubicBezTo>
                <a:close/>
              </a:path>
              <a:path w="1845733" h="1890149" stroke="0" extrusionOk="0">
                <a:moveTo>
                  <a:pt x="0" y="945075"/>
                </a:moveTo>
                <a:cubicBezTo>
                  <a:pt x="-15076" y="413825"/>
                  <a:pt x="358227" y="20626"/>
                  <a:pt x="922867" y="0"/>
                </a:cubicBezTo>
                <a:cubicBezTo>
                  <a:pt x="1493718" y="12877"/>
                  <a:pt x="1804308" y="424441"/>
                  <a:pt x="1845734" y="945075"/>
                </a:cubicBezTo>
                <a:cubicBezTo>
                  <a:pt x="1822201" y="1490007"/>
                  <a:pt x="1414959" y="1987391"/>
                  <a:pt x="922867" y="1890150"/>
                </a:cubicBezTo>
                <a:cubicBezTo>
                  <a:pt x="342470" y="1851462"/>
                  <a:pt x="87174" y="1508678"/>
                  <a:pt x="0" y="945075"/>
                </a:cubicBezTo>
                <a:close/>
              </a:path>
            </a:pathLst>
          </a:custGeom>
          <a:solidFill>
            <a:schemeClr val="bg1"/>
          </a:solidFill>
          <a:ln w="38100">
            <a:solidFill>
              <a:schemeClr val="tx1"/>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a:solidFill>
                  <a:schemeClr val="tx1"/>
                </a:solidFill>
                <a:latin typeface="Aptos Black" panose="020B0004020202020204" pitchFamily="34" charset="0"/>
              </a:rPr>
              <a:t>5</a:t>
            </a:r>
          </a:p>
        </p:txBody>
      </p:sp>
      <p:sp>
        <p:nvSpPr>
          <p:cNvPr id="6" name="Oval 5">
            <a:extLst>
              <a:ext uri="{FF2B5EF4-FFF2-40B4-BE49-F238E27FC236}">
                <a16:creationId xmlns:a16="http://schemas.microsoft.com/office/drawing/2014/main" id="{E2D6840C-5974-8435-FAE7-60A397682601}"/>
              </a:ext>
            </a:extLst>
          </p:cNvPr>
          <p:cNvSpPr/>
          <p:nvPr/>
        </p:nvSpPr>
        <p:spPr>
          <a:xfrm>
            <a:off x="8094133" y="373936"/>
            <a:ext cx="1972732" cy="1890149"/>
          </a:xfrm>
          <a:custGeom>
            <a:avLst/>
            <a:gdLst>
              <a:gd name="connsiteX0" fmla="*/ 0 w 1972732"/>
              <a:gd name="connsiteY0" fmla="*/ 945075 h 1890149"/>
              <a:gd name="connsiteX1" fmla="*/ 986366 w 1972732"/>
              <a:gd name="connsiteY1" fmla="*/ 0 h 1890149"/>
              <a:gd name="connsiteX2" fmla="*/ 1972732 w 1972732"/>
              <a:gd name="connsiteY2" fmla="*/ 945075 h 1890149"/>
              <a:gd name="connsiteX3" fmla="*/ 986366 w 1972732"/>
              <a:gd name="connsiteY3" fmla="*/ 1890150 h 1890149"/>
              <a:gd name="connsiteX4" fmla="*/ 0 w 1972732"/>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732" h="1890149" extrusionOk="0">
                <a:moveTo>
                  <a:pt x="0" y="945075"/>
                </a:moveTo>
                <a:cubicBezTo>
                  <a:pt x="-62698" y="533124"/>
                  <a:pt x="384045" y="-23771"/>
                  <a:pt x="986366" y="0"/>
                </a:cubicBezTo>
                <a:cubicBezTo>
                  <a:pt x="1615673" y="-12482"/>
                  <a:pt x="1953598" y="457974"/>
                  <a:pt x="1972732" y="945075"/>
                </a:cubicBezTo>
                <a:cubicBezTo>
                  <a:pt x="1884909" y="1496379"/>
                  <a:pt x="1498981" y="1928156"/>
                  <a:pt x="986366" y="1890150"/>
                </a:cubicBezTo>
                <a:cubicBezTo>
                  <a:pt x="505354" y="1848899"/>
                  <a:pt x="-100252" y="1490022"/>
                  <a:pt x="0" y="945075"/>
                </a:cubicBezTo>
                <a:close/>
              </a:path>
            </a:pathLst>
          </a:custGeom>
          <a:noFill/>
          <a:ln w="57150">
            <a:solidFill>
              <a:schemeClr val="tx1"/>
            </a:solidFill>
            <a:extLst>
              <a:ext uri="{C807C97D-BFC1-408E-A445-0C87EB9F89A2}">
                <ask:lineSketchStyleProps xmlns:ask="http://schemas.microsoft.com/office/drawing/2018/sketchyshapes" xmlns="" sd="98176570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50925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A92655F3-F3BB-1298-E111-93457C09071F}"/>
              </a:ext>
            </a:extLst>
          </p:cNvPr>
          <p:cNvSpPr txBox="1"/>
          <p:nvPr/>
        </p:nvSpPr>
        <p:spPr>
          <a:xfrm>
            <a:off x="754911" y="548980"/>
            <a:ext cx="6103088" cy="707886"/>
          </a:xfrm>
          <a:prstGeom prst="rect">
            <a:avLst/>
          </a:prstGeom>
          <a:noFill/>
        </p:spPr>
        <p:txBody>
          <a:bodyPr wrap="square">
            <a:spAutoFit/>
          </a:bodyPr>
          <a:lstStyle/>
          <a:p>
            <a:r>
              <a:rPr lang="en-US" sz="4000" b="1" dirty="0">
                <a:latin typeface="Aptos Display" panose="020B0004020202020204" pitchFamily="34" charset="0"/>
              </a:rPr>
              <a:t>Why Sentence Analysis?</a:t>
            </a:r>
          </a:p>
        </p:txBody>
      </p:sp>
      <p:sp>
        <p:nvSpPr>
          <p:cNvPr id="7" name="TextBox 6">
            <a:extLst>
              <a:ext uri="{FF2B5EF4-FFF2-40B4-BE49-F238E27FC236}">
                <a16:creationId xmlns:a16="http://schemas.microsoft.com/office/drawing/2014/main" id="{9F291F83-A25B-D73C-539C-79D5E358EA28}"/>
              </a:ext>
            </a:extLst>
          </p:cNvPr>
          <p:cNvSpPr txBox="1"/>
          <p:nvPr/>
        </p:nvSpPr>
        <p:spPr>
          <a:xfrm>
            <a:off x="754911" y="1405722"/>
            <a:ext cx="10132829" cy="3477875"/>
          </a:xfrm>
          <a:prstGeom prst="rect">
            <a:avLst/>
          </a:prstGeom>
          <a:noFill/>
        </p:spPr>
        <p:txBody>
          <a:bodyPr wrap="square">
            <a:spAutoFit/>
          </a:bodyPr>
          <a:lstStyle/>
          <a:p>
            <a:endParaRPr lang="en-US" sz="2400" dirty="0">
              <a:latin typeface="Aptos Display" panose="020B0004020202020204" pitchFamily="34" charset="0"/>
            </a:endParaRPr>
          </a:p>
          <a:p>
            <a:r>
              <a:rPr lang="en-US" sz="2800" b="1" dirty="0">
                <a:latin typeface="Aptos Display" panose="020B0004020202020204" pitchFamily="34" charset="0"/>
              </a:rPr>
              <a:t>Supports readers:</a:t>
            </a:r>
            <a:r>
              <a:rPr lang="en-US" sz="2800" dirty="0">
                <a:latin typeface="Aptos Display" panose="020B0004020202020204" pitchFamily="34" charset="0"/>
              </a:rPr>
              <a:t> Sentence-level interventions are particularly effective for students with uneven reading profiles (Lovett et al., 2022).</a:t>
            </a:r>
          </a:p>
          <a:p>
            <a:endParaRPr lang="en-US" sz="2800" dirty="0">
              <a:latin typeface="Aptos Display" panose="020B0004020202020204" pitchFamily="34" charset="0"/>
            </a:endParaRPr>
          </a:p>
          <a:p>
            <a:r>
              <a:rPr lang="en-US" sz="2800" b="1" dirty="0">
                <a:latin typeface="Aptos Display" panose="020B0004020202020204" pitchFamily="34" charset="0"/>
              </a:rPr>
              <a:t>Bridges the gap between word recognition and text comprehension:</a:t>
            </a:r>
            <a:r>
              <a:rPr lang="en-US" sz="2800" dirty="0">
                <a:latin typeface="Aptos Display" panose="020B0004020202020204" pitchFamily="34" charset="0"/>
              </a:rPr>
              <a:t> Sentence analysis connects smaller units of meaning (words) to larger ideas in texts . </a:t>
            </a:r>
          </a:p>
        </p:txBody>
      </p:sp>
      <p:pic>
        <p:nvPicPr>
          <p:cNvPr id="8" name="Picture 7">
            <a:extLst>
              <a:ext uri="{FF2B5EF4-FFF2-40B4-BE49-F238E27FC236}">
                <a16:creationId xmlns:a16="http://schemas.microsoft.com/office/drawing/2014/main" id="{58D23C25-97B2-D28E-1306-9DF7221D96C8}"/>
              </a:ext>
            </a:extLst>
          </p:cNvPr>
          <p:cNvPicPr>
            <a:picLocks noChangeAspect="1"/>
          </p:cNvPicPr>
          <p:nvPr/>
        </p:nvPicPr>
        <p:blipFill>
          <a:blip r:embed="rId3"/>
          <a:stretch>
            <a:fillRect/>
          </a:stretch>
        </p:blipFill>
        <p:spPr>
          <a:xfrm>
            <a:off x="8038214" y="4491368"/>
            <a:ext cx="3604437" cy="2121761"/>
          </a:xfrm>
          <a:prstGeom prst="rect">
            <a:avLst/>
          </a:prstGeom>
        </p:spPr>
      </p:pic>
    </p:spTree>
    <p:extLst>
      <p:ext uri="{BB962C8B-B14F-4D97-AF65-F5344CB8AC3E}">
        <p14:creationId xmlns:p14="http://schemas.microsoft.com/office/powerpoint/2010/main" val="14630069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A92655F3-F3BB-1298-E111-93457C09071F}"/>
              </a:ext>
            </a:extLst>
          </p:cNvPr>
          <p:cNvSpPr txBox="1"/>
          <p:nvPr/>
        </p:nvSpPr>
        <p:spPr>
          <a:xfrm>
            <a:off x="754911" y="548980"/>
            <a:ext cx="6103088" cy="923330"/>
          </a:xfrm>
          <a:prstGeom prst="rect">
            <a:avLst/>
          </a:prstGeom>
          <a:noFill/>
        </p:spPr>
        <p:txBody>
          <a:bodyPr wrap="square">
            <a:spAutoFit/>
          </a:bodyPr>
          <a:lstStyle/>
          <a:p>
            <a:r>
              <a:rPr lang="en-US" sz="5400" b="1" dirty="0">
                <a:latin typeface="Dreaming Outloud Pro" panose="03050502040302030504" pitchFamily="66" charset="77"/>
                <a:cs typeface="Dreaming Outloud Pro" panose="03050502040302030504" pitchFamily="66" charset="77"/>
              </a:rPr>
              <a:t>Role of Syntax:</a:t>
            </a:r>
          </a:p>
        </p:txBody>
      </p:sp>
      <p:sp>
        <p:nvSpPr>
          <p:cNvPr id="4" name="TextBox 3">
            <a:extLst>
              <a:ext uri="{FF2B5EF4-FFF2-40B4-BE49-F238E27FC236}">
                <a16:creationId xmlns:a16="http://schemas.microsoft.com/office/drawing/2014/main" id="{66E337F8-4C83-AD97-890D-2F36DE111573}"/>
              </a:ext>
            </a:extLst>
          </p:cNvPr>
          <p:cNvSpPr txBox="1"/>
          <p:nvPr/>
        </p:nvSpPr>
        <p:spPr>
          <a:xfrm>
            <a:off x="4284921" y="1928957"/>
            <a:ext cx="7655442" cy="3539430"/>
          </a:xfrm>
          <a:prstGeom prst="rect">
            <a:avLst/>
          </a:prstGeom>
          <a:noFill/>
        </p:spPr>
        <p:txBody>
          <a:bodyPr wrap="square">
            <a:spAutoFit/>
          </a:bodyPr>
          <a:lstStyle/>
          <a:p>
            <a:pPr marL="457200" indent="-457200">
              <a:buFont typeface="Courier New" panose="02070309020205020404" pitchFamily="49" charset="0"/>
              <a:buChar char="o"/>
            </a:pPr>
            <a:r>
              <a:rPr lang="en-US" sz="3200" dirty="0">
                <a:latin typeface="Avenir Next" panose="020B0503020202020204" pitchFamily="34" charset="0"/>
              </a:rPr>
              <a:t>Complex sentence structures are a common barrier to comprehension for secondary students.</a:t>
            </a:r>
          </a:p>
          <a:p>
            <a:pPr marL="457200" indent="-457200">
              <a:buFont typeface="Courier New" panose="02070309020205020404" pitchFamily="49" charset="0"/>
              <a:buChar char="o"/>
            </a:pPr>
            <a:endParaRPr lang="en-US" sz="3200" dirty="0">
              <a:latin typeface="Avenir Next" panose="020B0503020202020204" pitchFamily="34" charset="0"/>
            </a:endParaRPr>
          </a:p>
          <a:p>
            <a:pPr marL="457200" indent="-457200">
              <a:buFont typeface="Courier New" panose="02070309020205020404" pitchFamily="49" charset="0"/>
              <a:buChar char="o"/>
            </a:pPr>
            <a:r>
              <a:rPr lang="en-US" sz="3200" dirty="0">
                <a:latin typeface="Avenir Next" panose="020B0503020202020204" pitchFamily="34" charset="0"/>
              </a:rPr>
              <a:t>Teaching students to analyze syntax helps them decode meaning and improve reading fluency </a:t>
            </a:r>
            <a:r>
              <a:rPr lang="en-US" sz="2400" dirty="0">
                <a:latin typeface="Avenir Next" panose="020B0503020202020204" pitchFamily="34" charset="0"/>
              </a:rPr>
              <a:t>(p. 104).</a:t>
            </a:r>
          </a:p>
        </p:txBody>
      </p:sp>
      <p:pic>
        <p:nvPicPr>
          <p:cNvPr id="9" name="Picture 8">
            <a:extLst>
              <a:ext uri="{FF2B5EF4-FFF2-40B4-BE49-F238E27FC236}">
                <a16:creationId xmlns:a16="http://schemas.microsoft.com/office/drawing/2014/main" id="{EC1E4CBC-A9EB-DC33-89B7-58F41C675738}"/>
              </a:ext>
            </a:extLst>
          </p:cNvPr>
          <p:cNvPicPr>
            <a:picLocks noChangeAspect="1"/>
          </p:cNvPicPr>
          <p:nvPr/>
        </p:nvPicPr>
        <p:blipFill>
          <a:blip r:embed="rId3"/>
          <a:stretch>
            <a:fillRect/>
          </a:stretch>
        </p:blipFill>
        <p:spPr>
          <a:xfrm>
            <a:off x="165657" y="902962"/>
            <a:ext cx="5065561" cy="5065561"/>
          </a:xfrm>
          <a:prstGeom prst="rect">
            <a:avLst/>
          </a:prstGeom>
        </p:spPr>
      </p:pic>
    </p:spTree>
    <p:extLst>
      <p:ext uri="{BB962C8B-B14F-4D97-AF65-F5344CB8AC3E}">
        <p14:creationId xmlns:p14="http://schemas.microsoft.com/office/powerpoint/2010/main" val="31743802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Red heart plushy">
            <a:extLst>
              <a:ext uri="{FF2B5EF4-FFF2-40B4-BE49-F238E27FC236}">
                <a16:creationId xmlns:a16="http://schemas.microsoft.com/office/drawing/2014/main" id="{902C3DE2-2A03-CB97-883A-D55F4F996D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0"/>
            <a:ext cx="12192000" cy="6857990"/>
          </a:xfrm>
          <a:prstGeom prst="rect">
            <a:avLst/>
          </a:prstGeom>
        </p:spPr>
      </p:pic>
      <p:sp>
        <p:nvSpPr>
          <p:cNvPr id="14"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black"/>
              </a:buClr>
              <a:buSzPct val="100000"/>
              <a:buFont typeface="Arial"/>
              <a:buNone/>
              <a:tabLst/>
              <a:defRPr/>
            </a:pPr>
            <a:endParaRPr kumimoji="0" lang="en-US" sz="1600" b="0" i="0" u="none" strike="noStrike" kern="1200" cap="all" spc="0" normalizeH="0" baseline="0" noProof="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8DEAB5C-47D7-C0C8-67FA-0D8FB20D2C14}"/>
              </a:ext>
            </a:extLst>
          </p:cNvPr>
          <p:cNvSpPr txBox="1"/>
          <p:nvPr/>
        </p:nvSpPr>
        <p:spPr>
          <a:xfrm>
            <a:off x="709448" y="1913950"/>
            <a:ext cx="4204137" cy="134275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a:t>
            </a:r>
            <a:r>
              <a:rPr kumimoji="0" lang="en-US" sz="3200" b="0" i="1"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told him that she loved him.</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16" name="Straight Connector 15">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E492C5D-978F-37B9-B46A-9BC316D60AF2}"/>
              </a:ext>
            </a:extLst>
          </p:cNvPr>
          <p:cNvSpPr txBox="1"/>
          <p:nvPr/>
        </p:nvSpPr>
        <p:spPr>
          <a:xfrm>
            <a:off x="525516" y="3417573"/>
            <a:ext cx="4993541" cy="2619839"/>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a:t>
            </a: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only </a:t>
            </a: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told him that she loved him.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told </a:t>
            </a: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only </a:t>
            </a: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him that she loved him.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told him </a:t>
            </a: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only </a:t>
            </a: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that she loved him.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told him that </a:t>
            </a: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only </a:t>
            </a: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loved him.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told him that she </a:t>
            </a: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only </a:t>
            </a: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loved him.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She told him that she loved </a:t>
            </a: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only </a:t>
            </a: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him. </a:t>
            </a:r>
          </a:p>
        </p:txBody>
      </p:sp>
      <p:sp>
        <p:nvSpPr>
          <p:cNvPr id="3" name="Rectangle 2">
            <a:extLst>
              <a:ext uri="{FF2B5EF4-FFF2-40B4-BE49-F238E27FC236}">
                <a16:creationId xmlns:a16="http://schemas.microsoft.com/office/drawing/2014/main" id="{E8ED38B5-18C4-281C-3965-78E3E782CBBB}"/>
              </a:ext>
            </a:extLst>
          </p:cNvPr>
          <p:cNvSpPr/>
          <p:nvPr/>
        </p:nvSpPr>
        <p:spPr>
          <a:xfrm>
            <a:off x="0" y="0"/>
            <a:ext cx="12191999" cy="6857990"/>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045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E752E-0B91-EA32-B153-4021723DBEEC}"/>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7DC21813-AC5E-D0C4-64EA-5D56DC41944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947" y="97113"/>
            <a:ext cx="12191980" cy="6856718"/>
          </a:xfrm>
          <a:prstGeom prst="rect">
            <a:avLst/>
          </a:prstGeom>
        </p:spPr>
      </p:pic>
      <p:cxnSp>
        <p:nvCxnSpPr>
          <p:cNvPr id="51" name="Straight Connector 50">
            <a:extLst>
              <a:ext uri="{FF2B5EF4-FFF2-40B4-BE49-F238E27FC236}">
                <a16:creationId xmlns:a16="http://schemas.microsoft.com/office/drawing/2014/main" id="{AEE889C2-7BA4-5F2C-2E58-F0FCC8013A0B}"/>
              </a:ext>
            </a:extLst>
          </p:cNvPr>
          <p:cNvCxnSpPr>
            <a:cxnSpLocks/>
          </p:cNvCxnSpPr>
          <p:nvPr/>
        </p:nvCxnSpPr>
        <p:spPr>
          <a:xfrm flipH="1" flipV="1">
            <a:off x="590646" y="687308"/>
            <a:ext cx="11209833" cy="22606"/>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1AFFE7F8-A884-3598-C5BB-510A5B8D9086}"/>
              </a:ext>
            </a:extLst>
          </p:cNvPr>
          <p:cNvCxnSpPr>
            <a:cxnSpLocks/>
          </p:cNvCxnSpPr>
          <p:nvPr/>
        </p:nvCxnSpPr>
        <p:spPr>
          <a:xfrm flipH="1" flipV="1">
            <a:off x="590645" y="685371"/>
            <a:ext cx="11209834" cy="6337"/>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E9500923-D3BE-4FDC-5456-1281EC6D1164}"/>
              </a:ext>
            </a:extLst>
          </p:cNvPr>
          <p:cNvCxnSpPr>
            <a:cxnSpLocks/>
          </p:cNvCxnSpPr>
          <p:nvPr/>
        </p:nvCxnSpPr>
        <p:spPr>
          <a:xfrm flipH="1">
            <a:off x="590644" y="709914"/>
            <a:ext cx="11209835" cy="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0CC5F888-B173-7E82-EF96-C5ED4CAC285E}"/>
              </a:ext>
            </a:extLst>
          </p:cNvPr>
          <p:cNvCxnSpPr>
            <a:cxnSpLocks/>
          </p:cNvCxnSpPr>
          <p:nvPr/>
        </p:nvCxnSpPr>
        <p:spPr>
          <a:xfrm>
            <a:off x="11800479" y="709914"/>
            <a:ext cx="0" cy="5649322"/>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62A82AD7-D371-ACE5-3C52-1C279D043DAE}"/>
              </a:ext>
            </a:extLst>
          </p:cNvPr>
          <p:cNvCxnSpPr>
            <a:cxnSpLocks/>
          </p:cNvCxnSpPr>
          <p:nvPr/>
        </p:nvCxnSpPr>
        <p:spPr>
          <a:xfrm>
            <a:off x="11800479" y="709914"/>
            <a:ext cx="0" cy="5649322"/>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C1D68414-9CFD-7F64-7F71-177B49FE052D}"/>
              </a:ext>
            </a:extLst>
          </p:cNvPr>
          <p:cNvCxnSpPr>
            <a:cxnSpLocks/>
          </p:cNvCxnSpPr>
          <p:nvPr/>
        </p:nvCxnSpPr>
        <p:spPr>
          <a:xfrm>
            <a:off x="11800479" y="691708"/>
            <a:ext cx="0" cy="5667528"/>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FA9F3A10-57D4-AB53-8797-85A55A806D60}"/>
              </a:ext>
            </a:extLst>
          </p:cNvPr>
          <p:cNvCxnSpPr>
            <a:cxnSpLocks/>
          </p:cNvCxnSpPr>
          <p:nvPr/>
        </p:nvCxnSpPr>
        <p:spPr>
          <a:xfrm flipH="1">
            <a:off x="590644" y="6359236"/>
            <a:ext cx="11209835" cy="39020"/>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71065BAE-C1DA-83C9-9B5D-B164B06789F0}"/>
              </a:ext>
            </a:extLst>
          </p:cNvPr>
          <p:cNvCxnSpPr>
            <a:cxnSpLocks/>
          </p:cNvCxnSpPr>
          <p:nvPr/>
        </p:nvCxnSpPr>
        <p:spPr>
          <a:xfrm flipH="1">
            <a:off x="590644" y="6359236"/>
            <a:ext cx="11209835" cy="39020"/>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3E16EEA3-E632-C27B-F7EA-AA598D48D57C}"/>
              </a:ext>
            </a:extLst>
          </p:cNvPr>
          <p:cNvCxnSpPr>
            <a:cxnSpLocks/>
          </p:cNvCxnSpPr>
          <p:nvPr/>
        </p:nvCxnSpPr>
        <p:spPr>
          <a:xfrm flipH="1">
            <a:off x="590644" y="6359236"/>
            <a:ext cx="11209835" cy="3902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8B89A33D-B20B-0364-1AB7-300CD2375021}"/>
              </a:ext>
            </a:extLst>
          </p:cNvPr>
          <p:cNvSpPr txBox="1"/>
          <p:nvPr/>
        </p:nvSpPr>
        <p:spPr>
          <a:xfrm>
            <a:off x="831828" y="1861089"/>
            <a:ext cx="4965377" cy="25545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Juicy Sentences</a:t>
            </a:r>
          </a:p>
        </p:txBody>
      </p:sp>
      <p:pic>
        <p:nvPicPr>
          <p:cNvPr id="3" name="Picture 2" descr="Sponsored image">
            <a:extLst>
              <a:ext uri="{FF2B5EF4-FFF2-40B4-BE49-F238E27FC236}">
                <a16:creationId xmlns:a16="http://schemas.microsoft.com/office/drawing/2014/main" id="{4B322828-81C3-4F6F-068A-67F3B810B88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35979" y="1143977"/>
            <a:ext cx="4652497" cy="4568763"/>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9C80518-6216-6ADB-B36E-0FD700B19926}"/>
              </a:ext>
            </a:extLst>
          </p:cNvPr>
          <p:cNvSpPr txBox="1"/>
          <p:nvPr/>
        </p:nvSpPr>
        <p:spPr>
          <a:xfrm>
            <a:off x="9697669" y="5932240"/>
            <a:ext cx="6155140"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Fillmore and Fillmore (n.d.)</a:t>
            </a:r>
          </a:p>
        </p:txBody>
      </p:sp>
      <p:sp>
        <p:nvSpPr>
          <p:cNvPr id="4" name="Rectangle 3">
            <a:extLst>
              <a:ext uri="{FF2B5EF4-FFF2-40B4-BE49-F238E27FC236}">
                <a16:creationId xmlns:a16="http://schemas.microsoft.com/office/drawing/2014/main" id="{A7AD42AF-6ECF-FAAE-68ED-F5C137B14505}"/>
              </a:ext>
            </a:extLst>
          </p:cNvPr>
          <p:cNvSpPr/>
          <p:nvPr/>
        </p:nvSpPr>
        <p:spPr>
          <a:xfrm>
            <a:off x="-6947" y="22606"/>
            <a:ext cx="12191980" cy="6834112"/>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0E350B7-8293-5020-80DA-7CBB9F7CAF1C}"/>
              </a:ext>
            </a:extLst>
          </p:cNvPr>
          <p:cNvSpPr/>
          <p:nvPr/>
        </p:nvSpPr>
        <p:spPr>
          <a:xfrm>
            <a:off x="10325946" y="5657994"/>
            <a:ext cx="1275410" cy="850733"/>
          </a:xfrm>
          <a:custGeom>
            <a:avLst/>
            <a:gdLst>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10" h="850733" fill="none" extrusionOk="0">
                <a:moveTo>
                  <a:pt x="0" y="425367"/>
                </a:moveTo>
                <a:cubicBezTo>
                  <a:pt x="88997" y="201000"/>
                  <a:pt x="321295" y="-73644"/>
                  <a:pt x="637705" y="0"/>
                </a:cubicBezTo>
                <a:cubicBezTo>
                  <a:pt x="923808" y="-10121"/>
                  <a:pt x="1238063" y="225606"/>
                  <a:pt x="1275410" y="425367"/>
                </a:cubicBezTo>
                <a:cubicBezTo>
                  <a:pt x="1264211" y="553490"/>
                  <a:pt x="929210" y="935076"/>
                  <a:pt x="637705" y="850734"/>
                </a:cubicBezTo>
                <a:cubicBezTo>
                  <a:pt x="321203" y="870716"/>
                  <a:pt x="82493" y="680125"/>
                  <a:pt x="0" y="425367"/>
                </a:cubicBezTo>
                <a:close/>
              </a:path>
              <a:path w="1275410" h="850733" stroke="0" extrusionOk="0">
                <a:moveTo>
                  <a:pt x="0" y="425367"/>
                </a:moveTo>
                <a:cubicBezTo>
                  <a:pt x="-68867" y="167414"/>
                  <a:pt x="307399" y="48770"/>
                  <a:pt x="637705" y="0"/>
                </a:cubicBezTo>
                <a:cubicBezTo>
                  <a:pt x="1012255" y="26342"/>
                  <a:pt x="1257595" y="221481"/>
                  <a:pt x="1275410" y="425367"/>
                </a:cubicBezTo>
                <a:cubicBezTo>
                  <a:pt x="1247934" y="717244"/>
                  <a:pt x="1013511" y="888287"/>
                  <a:pt x="637705" y="850734"/>
                </a:cubicBezTo>
                <a:cubicBezTo>
                  <a:pt x="305126" y="827780"/>
                  <a:pt x="48944" y="649623"/>
                  <a:pt x="0" y="425367"/>
                </a:cubicBezTo>
                <a:close/>
              </a:path>
              <a:path w="1275410" h="850733" fill="none" stroke="0" extrusionOk="0">
                <a:moveTo>
                  <a:pt x="0" y="425367"/>
                </a:moveTo>
                <a:cubicBezTo>
                  <a:pt x="-15169" y="160347"/>
                  <a:pt x="253256" y="-5263"/>
                  <a:pt x="637705" y="0"/>
                </a:cubicBezTo>
                <a:cubicBezTo>
                  <a:pt x="987128" y="1244"/>
                  <a:pt x="1236621" y="211132"/>
                  <a:pt x="1275410" y="425367"/>
                </a:cubicBezTo>
                <a:cubicBezTo>
                  <a:pt x="1229358" y="645478"/>
                  <a:pt x="956080" y="911314"/>
                  <a:pt x="637705" y="850734"/>
                </a:cubicBezTo>
                <a:cubicBezTo>
                  <a:pt x="268144" y="841349"/>
                  <a:pt x="50084" y="675693"/>
                  <a:pt x="0" y="425367"/>
                </a:cubicBezTo>
                <a:close/>
              </a:path>
            </a:pathLst>
          </a:custGeom>
          <a:solidFill>
            <a:srgbClr val="B3C8E8"/>
          </a:solidFill>
          <a:ln w="19050">
            <a:solidFill>
              <a:srgbClr val="00324E"/>
            </a:solidFill>
            <a:extLst>
              <a:ext uri="{C807C97D-BFC1-408E-A445-0C87EB9F89A2}">
                <ask:lineSketchStyleProps xmlns:ask="http://schemas.microsoft.com/office/drawing/2018/sketchyshapes" xmlns="" sd="1219033472">
                  <a:custGeom>
                    <a:avLst/>
                    <a:gdLst>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10" h="850733" fill="none" extrusionOk="0">
                        <a:moveTo>
                          <a:pt x="0" y="425367"/>
                        </a:moveTo>
                        <a:cubicBezTo>
                          <a:pt x="41628" y="195381"/>
                          <a:pt x="295832" y="-21242"/>
                          <a:pt x="637705" y="0"/>
                        </a:cubicBezTo>
                        <a:cubicBezTo>
                          <a:pt x="958054" y="-4877"/>
                          <a:pt x="1254023" y="210579"/>
                          <a:pt x="1275410" y="425367"/>
                        </a:cubicBezTo>
                        <a:cubicBezTo>
                          <a:pt x="1269723" y="606059"/>
                          <a:pt x="959362" y="893174"/>
                          <a:pt x="637705" y="850734"/>
                        </a:cubicBezTo>
                        <a:cubicBezTo>
                          <a:pt x="294648" y="855850"/>
                          <a:pt x="35928" y="668929"/>
                          <a:pt x="0" y="425367"/>
                        </a:cubicBezTo>
                        <a:close/>
                      </a:path>
                      <a:path w="1275410" h="850733" stroke="0" extrusionOk="0">
                        <a:moveTo>
                          <a:pt x="0" y="425367"/>
                        </a:moveTo>
                        <a:cubicBezTo>
                          <a:pt x="-26127" y="174327"/>
                          <a:pt x="259638" y="9710"/>
                          <a:pt x="637705" y="0"/>
                        </a:cubicBezTo>
                        <a:cubicBezTo>
                          <a:pt x="995326" y="1142"/>
                          <a:pt x="1254662" y="191103"/>
                          <a:pt x="1275410" y="425367"/>
                        </a:cubicBezTo>
                        <a:cubicBezTo>
                          <a:pt x="1235966" y="698810"/>
                          <a:pt x="988622" y="857800"/>
                          <a:pt x="637705" y="850734"/>
                        </a:cubicBezTo>
                        <a:cubicBezTo>
                          <a:pt x="281448" y="848512"/>
                          <a:pt x="42372" y="680537"/>
                          <a:pt x="0" y="42536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2"/>
                </a:solidFill>
                <a:effectLst/>
                <a:uLnTx/>
                <a:uFillTx/>
                <a:latin typeface="Century Gothic" panose="020F0302020204030204"/>
                <a:ea typeface="+mn-ea"/>
                <a:cs typeface="+mn-cs"/>
              </a:rPr>
              <a:t>Pgs. </a:t>
            </a:r>
            <a:r>
              <a:rPr lang="en-US" sz="1600" dirty="0">
                <a:solidFill>
                  <a:schemeClr val="tx2"/>
                </a:solidFill>
                <a:latin typeface="Century Gothic" panose="020F0302020204030204"/>
              </a:rPr>
              <a:t>107-109</a:t>
            </a:r>
            <a:endParaRPr kumimoji="0" lang="en-US" sz="1600" b="0" i="0" u="none" strike="noStrike" kern="1200" cap="none" spc="0" normalizeH="0" baseline="0" noProof="0" dirty="0">
              <a:ln>
                <a:noFill/>
              </a:ln>
              <a:solidFill>
                <a:schemeClr val="tx2"/>
              </a:solidFill>
              <a:effectLst/>
              <a:uLnTx/>
              <a:uFillTx/>
              <a:latin typeface="Century Gothic" panose="020F0302020204030204"/>
              <a:ea typeface="+mn-ea"/>
              <a:cs typeface="+mn-cs"/>
            </a:endParaRPr>
          </a:p>
        </p:txBody>
      </p:sp>
      <p:sp>
        <p:nvSpPr>
          <p:cNvPr id="5" name="TextBox 4">
            <a:extLst>
              <a:ext uri="{FF2B5EF4-FFF2-40B4-BE49-F238E27FC236}">
                <a16:creationId xmlns:a16="http://schemas.microsoft.com/office/drawing/2014/main" id="{01F57AFF-A30E-011B-3470-98AE194A3682}"/>
              </a:ext>
            </a:extLst>
          </p:cNvPr>
          <p:cNvSpPr txBox="1"/>
          <p:nvPr/>
        </p:nvSpPr>
        <p:spPr>
          <a:xfrm>
            <a:off x="1275646" y="5073219"/>
            <a:ext cx="3841886" cy="584775"/>
          </a:xfrm>
          <a:prstGeom prst="rect">
            <a:avLst/>
          </a:prstGeom>
          <a:noFill/>
        </p:spPr>
        <p:txBody>
          <a:bodyPr wrap="none" rtlCol="0">
            <a:spAutoFit/>
          </a:bodyPr>
          <a:lstStyle/>
          <a:p>
            <a:r>
              <a:rPr lang="en-US" sz="3200" dirty="0">
                <a:solidFill>
                  <a:schemeClr val="bg1"/>
                </a:solidFill>
              </a:rPr>
              <a:t>Wong-Fillmore, 2016</a:t>
            </a:r>
          </a:p>
        </p:txBody>
      </p:sp>
    </p:spTree>
    <p:extLst>
      <p:ext uri="{BB962C8B-B14F-4D97-AF65-F5344CB8AC3E}">
        <p14:creationId xmlns:p14="http://schemas.microsoft.com/office/powerpoint/2010/main" val="11247574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27A81-134B-5C49-2879-13FB1C77264B}"/>
            </a:ext>
          </a:extLst>
        </p:cNvPr>
        <p:cNvGrpSpPr/>
        <p:nvPr/>
      </p:nvGrpSpPr>
      <p:grpSpPr>
        <a:xfrm>
          <a:off x="0" y="0"/>
          <a:ext cx="0" cy="0"/>
          <a:chOff x="0" y="0"/>
          <a:chExt cx="0" cy="0"/>
        </a:xfrm>
      </p:grpSpPr>
      <p:pic>
        <p:nvPicPr>
          <p:cNvPr id="2" name="Picture 1" descr="A black brick wall with a white spot&#10;&#10;Description automatically generated">
            <a:extLst>
              <a:ext uri="{FF2B5EF4-FFF2-40B4-BE49-F238E27FC236}">
                <a16:creationId xmlns:a16="http://schemas.microsoft.com/office/drawing/2014/main" id="{AFB64667-3734-DCDF-5859-563D3003E5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68840"/>
            <a:ext cx="12191980" cy="6856718"/>
          </a:xfrm>
          <a:prstGeom prst="rect">
            <a:avLst/>
          </a:prstGeom>
        </p:spPr>
      </p:pic>
      <p:sp>
        <p:nvSpPr>
          <p:cNvPr id="3" name="TextBox 2">
            <a:extLst>
              <a:ext uri="{FF2B5EF4-FFF2-40B4-BE49-F238E27FC236}">
                <a16:creationId xmlns:a16="http://schemas.microsoft.com/office/drawing/2014/main" id="{528A1211-4C58-82F6-5E86-67DFE848FB95}"/>
              </a:ext>
            </a:extLst>
          </p:cNvPr>
          <p:cNvSpPr txBox="1"/>
          <p:nvPr/>
        </p:nvSpPr>
        <p:spPr>
          <a:xfrm>
            <a:off x="765544" y="2689518"/>
            <a:ext cx="10972800" cy="4092771"/>
          </a:xfrm>
          <a:prstGeom prst="rect">
            <a:avLst/>
          </a:prstGeom>
        </p:spPr>
        <p:txBody>
          <a:bodyPr vert="horz" lIns="91440" tIns="45720" rIns="91440" bIns="45720" rtlCol="0">
            <a:noAutofit/>
          </a:bodyPr>
          <a:lstStyle/>
          <a:p>
            <a:pPr algn="ctr"/>
            <a:r>
              <a:rPr lang="en-US" sz="6600" dirty="0">
                <a:ln w="38100">
                  <a:solidFill>
                    <a:srgbClr val="FFD300">
                      <a:alpha val="47000"/>
                    </a:srgbClr>
                  </a:solidFill>
                </a:ln>
                <a:solidFill>
                  <a:schemeClr val="bg1"/>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Let’s Try A Juicy Sentence</a:t>
            </a:r>
          </a:p>
        </p:txBody>
      </p:sp>
      <p:sp>
        <p:nvSpPr>
          <p:cNvPr id="4" name="Rectangle 3">
            <a:extLst>
              <a:ext uri="{FF2B5EF4-FFF2-40B4-BE49-F238E27FC236}">
                <a16:creationId xmlns:a16="http://schemas.microsoft.com/office/drawing/2014/main" id="{6D317FC8-AF67-85E5-4714-DC64DF4760F4}"/>
              </a:ext>
            </a:extLst>
          </p:cNvPr>
          <p:cNvSpPr/>
          <p:nvPr/>
        </p:nvSpPr>
        <p:spPr>
          <a:xfrm>
            <a:off x="20" y="-74429"/>
            <a:ext cx="12191980" cy="6858000"/>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73839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9">
            <a:extLst>
              <a:ext uri="{FF2B5EF4-FFF2-40B4-BE49-F238E27FC236}">
                <a16:creationId xmlns:a16="http://schemas.microsoft.com/office/drawing/2014/main" id="{94050B82-C4B0-4667-AA54-CF0B1C6F37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A black brick wall with a white spot&#10;&#10;Description automatically generated">
            <a:extLst>
              <a:ext uri="{FF2B5EF4-FFF2-40B4-BE49-F238E27FC236}">
                <a16:creationId xmlns:a16="http://schemas.microsoft.com/office/drawing/2014/main" id="{15A2FD4F-1BBB-CFD0-D4BE-8C9AA532AE4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27" name="Rectangle 11">
            <a:extLst>
              <a:ext uri="{FF2B5EF4-FFF2-40B4-BE49-F238E27FC236}">
                <a16:creationId xmlns:a16="http://schemas.microsoft.com/office/drawing/2014/main" id="{9C9E83AF-030E-4F9E-A53E-41FDC8659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85800" y="480060"/>
            <a:ext cx="6592824" cy="5737860"/>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Close-up of purple cells">
            <a:extLst>
              <a:ext uri="{FF2B5EF4-FFF2-40B4-BE49-F238E27FC236}">
                <a16:creationId xmlns:a16="http://schemas.microsoft.com/office/drawing/2014/main" id="{E91343F9-A803-CBC9-3646-3B6DBC8DDA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800" y="496062"/>
            <a:ext cx="6565392" cy="5705856"/>
          </a:xfrm>
          <a:prstGeom prst="rect">
            <a:avLst/>
          </a:prstGeom>
        </p:spPr>
      </p:pic>
      <p:sp>
        <p:nvSpPr>
          <p:cNvPr id="3" name="TextBox 2">
            <a:extLst>
              <a:ext uri="{FF2B5EF4-FFF2-40B4-BE49-F238E27FC236}">
                <a16:creationId xmlns:a16="http://schemas.microsoft.com/office/drawing/2014/main" id="{81EE65E7-ADC9-A83B-E15C-8355F4734EA0}"/>
              </a:ext>
            </a:extLst>
          </p:cNvPr>
          <p:cNvSpPr txBox="1"/>
          <p:nvPr/>
        </p:nvSpPr>
        <p:spPr>
          <a:xfrm>
            <a:off x="7936972" y="1588169"/>
            <a:ext cx="3938016" cy="4092771"/>
          </a:xfrm>
          <a:prstGeom prst="rect">
            <a:avLst/>
          </a:prstGeom>
        </p:spPr>
        <p:txBody>
          <a:bodyPr vert="horz" lIns="91440" tIns="45720" rIns="91440" bIns="45720" rtlCol="0">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Under the microscope, a cell looks a lot like a fried egg: It has a white (the cytoplasm) that’s full of water and proteins to keep it fed, and a yolk (the nucleus) that holds all the genetic information that makes you </a:t>
            </a:r>
            <a:r>
              <a:rPr kumimoji="0" lang="en-US" sz="2400" b="0" i="1"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you</a:t>
            </a:r>
            <a:r>
              <a:rPr kumimoji="0" lang="en-US" sz="2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sp>
        <p:nvSpPr>
          <p:cNvPr id="4" name="Rectangle 3">
            <a:extLst>
              <a:ext uri="{FF2B5EF4-FFF2-40B4-BE49-F238E27FC236}">
                <a16:creationId xmlns:a16="http://schemas.microsoft.com/office/drawing/2014/main" id="{308919C1-DEA7-0848-BCDB-EF9EC7152EAF}"/>
              </a:ext>
            </a:extLst>
          </p:cNvPr>
          <p:cNvSpPr/>
          <p:nvPr/>
        </p:nvSpPr>
        <p:spPr>
          <a:xfrm>
            <a:off x="0" y="0"/>
            <a:ext cx="12192000" cy="6856718"/>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58081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9">
            <a:extLst>
              <a:ext uri="{FF2B5EF4-FFF2-40B4-BE49-F238E27FC236}">
                <a16:creationId xmlns:a16="http://schemas.microsoft.com/office/drawing/2014/main" id="{94050B82-C4B0-4667-AA54-CF0B1C6F37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11">
            <a:extLst>
              <a:ext uri="{FF2B5EF4-FFF2-40B4-BE49-F238E27FC236}">
                <a16:creationId xmlns:a16="http://schemas.microsoft.com/office/drawing/2014/main" id="{9C9E83AF-030E-4F9E-A53E-41FDC8659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85800" y="480060"/>
            <a:ext cx="6592824" cy="5737860"/>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A black brick wall with a white spot&#10;&#10;Description automatically generated">
            <a:extLst>
              <a:ext uri="{FF2B5EF4-FFF2-40B4-BE49-F238E27FC236}">
                <a16:creationId xmlns:a16="http://schemas.microsoft.com/office/drawing/2014/main" id="{93C07F00-E595-FCF6-400B-C9A7D809D3F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pic>
        <p:nvPicPr>
          <p:cNvPr id="5" name="Picture 4" descr="Close-up of purple cells">
            <a:extLst>
              <a:ext uri="{FF2B5EF4-FFF2-40B4-BE49-F238E27FC236}">
                <a16:creationId xmlns:a16="http://schemas.microsoft.com/office/drawing/2014/main" id="{E91343F9-A803-CBC9-3646-3B6DBC8DDA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9516" y="495300"/>
            <a:ext cx="6565392" cy="5705856"/>
          </a:xfrm>
          <a:prstGeom prst="rect">
            <a:avLst/>
          </a:prstGeom>
        </p:spPr>
      </p:pic>
      <p:sp>
        <p:nvSpPr>
          <p:cNvPr id="3" name="TextBox 2">
            <a:extLst>
              <a:ext uri="{FF2B5EF4-FFF2-40B4-BE49-F238E27FC236}">
                <a16:creationId xmlns:a16="http://schemas.microsoft.com/office/drawing/2014/main" id="{81EE65E7-ADC9-A83B-E15C-8355F4734EA0}"/>
              </a:ext>
            </a:extLst>
          </p:cNvPr>
          <p:cNvSpPr txBox="1"/>
          <p:nvPr/>
        </p:nvSpPr>
        <p:spPr>
          <a:xfrm>
            <a:off x="7609115" y="1301842"/>
            <a:ext cx="4310742" cy="4092771"/>
          </a:xfrm>
          <a:prstGeom prst="rect">
            <a:avLst/>
          </a:prstGeom>
        </p:spPr>
        <p:txBody>
          <a:bodyPr vert="horz" lIns="91440" tIns="45720" rIns="91440" bIns="45720" rtlCol="0">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rPr>
              <a:t>Under the microscope</a:t>
            </a: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n-US" sz="2800" b="0" i="0" u="none" strike="noStrike" kern="1200" cap="none" spc="0" normalizeH="0" baseline="0" noProof="0" dirty="0">
                <a:ln>
                  <a:noFill/>
                </a:ln>
                <a:solidFill>
                  <a:srgbClr val="FFC000"/>
                </a:solidFill>
                <a:effectLst/>
                <a:uLnTx/>
                <a:uFillTx/>
                <a:latin typeface="Century Gothic" panose="020B0502020202020204" pitchFamily="34" charset="0"/>
                <a:ea typeface="+mn-ea"/>
                <a:cs typeface="+mn-cs"/>
              </a:rPr>
              <a:t>a cell looks a lot like a fried egg:</a:t>
            </a: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n-US" sz="2800" b="0" i="0" u="none" strike="noStrike" kern="1200" cap="none" spc="0" normalizeH="0" baseline="0" noProof="0" dirty="0">
                <a:ln>
                  <a:noFill/>
                </a:ln>
                <a:solidFill>
                  <a:srgbClr val="92D050"/>
                </a:solidFill>
                <a:effectLst/>
                <a:uLnTx/>
                <a:uFillTx/>
                <a:latin typeface="Century Gothic" panose="020B0502020202020204" pitchFamily="34" charset="0"/>
                <a:ea typeface="+mn-ea"/>
                <a:cs typeface="+mn-cs"/>
              </a:rPr>
              <a:t>It has a white (the cytoplasm) that’s full of water and proteins to keep it fed,</a:t>
            </a: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n-US" sz="2800" b="0" i="0" u="none" strike="noStrike" kern="1200" cap="none" spc="0" normalizeH="0" baseline="0" noProof="0" dirty="0">
                <a:ln>
                  <a:noFill/>
                </a:ln>
                <a:solidFill>
                  <a:srgbClr val="00B0F0"/>
                </a:solidFill>
                <a:effectLst/>
                <a:uLnTx/>
                <a:uFillTx/>
                <a:latin typeface="Century Gothic" panose="020B0502020202020204" pitchFamily="34" charset="0"/>
                <a:ea typeface="+mn-ea"/>
                <a:cs typeface="+mn-cs"/>
              </a:rPr>
              <a:t>and a yolk (the nucleus) that holds all the genetic information that makes you </a:t>
            </a:r>
            <a:r>
              <a:rPr kumimoji="0" lang="en-US" sz="2800" b="0" i="1" u="none" strike="noStrike" kern="1200" cap="none" spc="0" normalizeH="0" baseline="0" noProof="0" dirty="0">
                <a:ln>
                  <a:noFill/>
                </a:ln>
                <a:solidFill>
                  <a:srgbClr val="00B0F0"/>
                </a:solidFill>
                <a:effectLst/>
                <a:uLnTx/>
                <a:uFillTx/>
                <a:latin typeface="Century Gothic" panose="020B0502020202020204" pitchFamily="34" charset="0"/>
                <a:ea typeface="+mn-ea"/>
                <a:cs typeface="+mn-cs"/>
              </a:rPr>
              <a:t>you</a:t>
            </a:r>
            <a:r>
              <a:rPr kumimoji="0" lang="en-US" sz="2800" b="0" i="0" u="none" strike="noStrike" kern="1200" cap="none" spc="0" normalizeH="0" baseline="0" noProof="0" dirty="0">
                <a:ln>
                  <a:noFill/>
                </a:ln>
                <a:solidFill>
                  <a:srgbClr val="00B0F0"/>
                </a:solidFill>
                <a:effectLst/>
                <a:uLnTx/>
                <a:uFillTx/>
                <a:latin typeface="Century Gothic" panose="020B0502020202020204" pitchFamily="34" charset="0"/>
                <a:ea typeface="+mn-ea"/>
                <a:cs typeface="+mn-cs"/>
              </a:rPr>
              <a:t>. </a:t>
            </a:r>
          </a:p>
        </p:txBody>
      </p:sp>
      <p:sp>
        <p:nvSpPr>
          <p:cNvPr id="4" name="Rectangle 3">
            <a:extLst>
              <a:ext uri="{FF2B5EF4-FFF2-40B4-BE49-F238E27FC236}">
                <a16:creationId xmlns:a16="http://schemas.microsoft.com/office/drawing/2014/main" id="{6D432A2D-4336-A8DF-FAFD-805C9E4F19A4}"/>
              </a:ext>
            </a:extLst>
          </p:cNvPr>
          <p:cNvSpPr/>
          <p:nvPr/>
        </p:nvSpPr>
        <p:spPr>
          <a:xfrm>
            <a:off x="-1" y="0"/>
            <a:ext cx="12191979" cy="6856718"/>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83761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 name="Rectangle 9">
            <a:extLst>
              <a:ext uri="{FF2B5EF4-FFF2-40B4-BE49-F238E27FC236}">
                <a16:creationId xmlns:a16="http://schemas.microsoft.com/office/drawing/2014/main" id="{94050B82-C4B0-4667-AA54-CF0B1C6F37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11">
            <a:extLst>
              <a:ext uri="{FF2B5EF4-FFF2-40B4-BE49-F238E27FC236}">
                <a16:creationId xmlns:a16="http://schemas.microsoft.com/office/drawing/2014/main" id="{9C9E83AF-030E-4F9E-A53E-41FDC8659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85800" y="480060"/>
            <a:ext cx="6592824" cy="5737860"/>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black brick wall with a white spot&#10;&#10;Description automatically generated">
            <a:extLst>
              <a:ext uri="{FF2B5EF4-FFF2-40B4-BE49-F238E27FC236}">
                <a16:creationId xmlns:a16="http://schemas.microsoft.com/office/drawing/2014/main" id="{28392786-D3E7-634A-42F8-E114746CEA3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pic>
        <p:nvPicPr>
          <p:cNvPr id="5" name="Picture 4" descr="Close-up of purple cells">
            <a:extLst>
              <a:ext uri="{FF2B5EF4-FFF2-40B4-BE49-F238E27FC236}">
                <a16:creationId xmlns:a16="http://schemas.microsoft.com/office/drawing/2014/main" id="{E91343F9-A803-CBC9-3646-3B6DBC8DDA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9516" y="495300"/>
            <a:ext cx="6565392" cy="5705856"/>
          </a:xfrm>
          <a:prstGeom prst="rect">
            <a:avLst/>
          </a:prstGeom>
        </p:spPr>
      </p:pic>
      <p:graphicFrame>
        <p:nvGraphicFramePr>
          <p:cNvPr id="2" name="Table 3">
            <a:extLst>
              <a:ext uri="{FF2B5EF4-FFF2-40B4-BE49-F238E27FC236}">
                <a16:creationId xmlns:a16="http://schemas.microsoft.com/office/drawing/2014/main" id="{DA86ADEE-EA28-A804-A9E3-623834732997}"/>
              </a:ext>
            </a:extLst>
          </p:cNvPr>
          <p:cNvGraphicFramePr>
            <a:graphicFrameLocks noGrp="1"/>
          </p:cNvGraphicFramePr>
          <p:nvPr/>
        </p:nvGraphicFramePr>
        <p:xfrm>
          <a:off x="7621524" y="396240"/>
          <a:ext cx="4227576" cy="6461760"/>
        </p:xfrm>
        <a:graphic>
          <a:graphicData uri="http://schemas.openxmlformats.org/drawingml/2006/table">
            <a:tbl>
              <a:tblPr firstRow="1" bandRow="1">
                <a:tableStyleId>{5C22544A-7EE6-4342-B048-85BDC9FD1C3A}</a:tableStyleId>
              </a:tblPr>
              <a:tblGrid>
                <a:gridCol w="2113788">
                  <a:extLst>
                    <a:ext uri="{9D8B030D-6E8A-4147-A177-3AD203B41FA5}">
                      <a16:colId xmlns:a16="http://schemas.microsoft.com/office/drawing/2014/main" val="1431728155"/>
                    </a:ext>
                  </a:extLst>
                </a:gridCol>
                <a:gridCol w="2113788">
                  <a:extLst>
                    <a:ext uri="{9D8B030D-6E8A-4147-A177-3AD203B41FA5}">
                      <a16:colId xmlns:a16="http://schemas.microsoft.com/office/drawing/2014/main" val="229463019"/>
                    </a:ext>
                  </a:extLst>
                </a:gridCol>
              </a:tblGrid>
              <a:tr h="370840">
                <a:tc>
                  <a:txBody>
                    <a:bodyPr/>
                    <a:lstStyle/>
                    <a:p>
                      <a:r>
                        <a:rPr lang="en-US" sz="2000" b="0" i="0" u="none" strike="noStrike" dirty="0">
                          <a:solidFill>
                            <a:srgbClr val="FF0000"/>
                          </a:solidFill>
                          <a:effectLst/>
                          <a:latin typeface="Century Gothic" panose="020B0502020202020204" pitchFamily="34" charset="0"/>
                        </a:rPr>
                        <a:t>Under the microscope</a:t>
                      </a:r>
                      <a:endParaRPr lang="en-US" sz="200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a:solidFill>
                            <a:srgbClr val="FF0000"/>
                          </a:solidFill>
                          <a:latin typeface="Century Gothic" panose="020B0502020202020204" pitchFamily="34" charset="0"/>
                        </a:rPr>
                        <a:t>What is under a microscope?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449825"/>
                  </a:ext>
                </a:extLst>
              </a:tr>
              <a:tr h="370840">
                <a:tc>
                  <a:txBody>
                    <a:bodyPr/>
                    <a:lstStyle/>
                    <a:p>
                      <a:r>
                        <a:rPr lang="en-US" sz="2000" b="0" i="0" u="none" strike="noStrike" dirty="0">
                          <a:solidFill>
                            <a:srgbClr val="FFC000"/>
                          </a:solidFill>
                          <a:effectLst/>
                          <a:latin typeface="Century Gothic" panose="020B0502020202020204" pitchFamily="34" charset="0"/>
                        </a:rPr>
                        <a:t>a cell looks a lot like a fried egg</a:t>
                      </a:r>
                      <a:endParaRPr lang="en-US" sz="200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FFC000"/>
                          </a:solidFill>
                          <a:latin typeface="Century Gothic" panose="020B0502020202020204" pitchFamily="34" charset="0"/>
                        </a:rPr>
                        <a:t>How does it look like a fried egg?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361567"/>
                  </a:ext>
                </a:extLst>
              </a:tr>
              <a:tr h="370840">
                <a:tc>
                  <a:txBody>
                    <a:bodyPr/>
                    <a:lstStyle/>
                    <a:p>
                      <a:r>
                        <a:rPr lang="en-US" sz="2000" b="0" i="0" u="none" strike="noStrike" dirty="0">
                          <a:solidFill>
                            <a:srgbClr val="92D050"/>
                          </a:solidFill>
                          <a:effectLst/>
                          <a:latin typeface="Century Gothic" panose="020B0502020202020204" pitchFamily="34" charset="0"/>
                        </a:rPr>
                        <a:t>It has a white (the cytoplasm) that’s full of water and proteins to keep it fed</a:t>
                      </a:r>
                      <a:endParaRPr lang="en-US" sz="200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92D050"/>
                          </a:solidFill>
                          <a:latin typeface="Century Gothic" panose="020B0502020202020204" pitchFamily="34" charset="0"/>
                        </a:rPr>
                        <a:t>What does it feed on?  What is the “it” referring to?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349463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dirty="0">
                          <a:solidFill>
                            <a:srgbClr val="00B0F0"/>
                          </a:solidFill>
                          <a:effectLst/>
                          <a:latin typeface="Century Gothic" panose="020B0502020202020204" pitchFamily="34" charset="0"/>
                        </a:rPr>
                        <a:t>and a yolk (the nucleus) that holds all the genetic information that makes you </a:t>
                      </a:r>
                      <a:r>
                        <a:rPr lang="en-US" sz="2000" b="0" i="1" u="none" strike="noStrike" dirty="0">
                          <a:solidFill>
                            <a:srgbClr val="00B0F0"/>
                          </a:solidFill>
                          <a:effectLst/>
                          <a:latin typeface="Century Gothic" panose="020B0502020202020204" pitchFamily="34" charset="0"/>
                        </a:rPr>
                        <a:t>you</a:t>
                      </a:r>
                      <a:r>
                        <a:rPr lang="en-US" sz="2000" b="0" i="0" u="none" strike="noStrike" dirty="0">
                          <a:solidFill>
                            <a:srgbClr val="00B0F0"/>
                          </a:solidFill>
                          <a:effectLst/>
                          <a:latin typeface="Century Gothic" panose="020B0502020202020204" pitchFamily="34" charset="0"/>
                        </a:rPr>
                        <a:t>. </a:t>
                      </a:r>
                      <a:endParaRPr lang="en-US" sz="2000" dirty="0">
                        <a:solidFill>
                          <a:srgbClr val="00B0F0"/>
                        </a:solidFill>
                        <a:latin typeface="Century Gothic" panose="020B0502020202020204" pitchFamily="34" charset="0"/>
                      </a:endParaRPr>
                    </a:p>
                    <a:p>
                      <a:endParaRPr lang="en-US" sz="200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00B0F0"/>
                          </a:solidFill>
                          <a:latin typeface="Century Gothic" panose="020B0502020202020204" pitchFamily="34" charset="0"/>
                        </a:rPr>
                        <a:t>What is genetic information? </a:t>
                      </a:r>
                    </a:p>
                    <a:p>
                      <a:endParaRPr lang="en-US" sz="2000" dirty="0">
                        <a:solidFill>
                          <a:srgbClr val="00B0F0"/>
                        </a:solidFill>
                        <a:latin typeface="Century Gothic" panose="020B0502020202020204" pitchFamily="34" charset="0"/>
                      </a:endParaRPr>
                    </a:p>
                    <a:p>
                      <a:endParaRPr lang="en-US" sz="2000" dirty="0">
                        <a:solidFill>
                          <a:srgbClr val="00B0F0"/>
                        </a:solidFill>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1938597"/>
                  </a:ext>
                </a:extLst>
              </a:tr>
            </a:tbl>
          </a:graphicData>
        </a:graphic>
      </p:graphicFrame>
      <p:sp>
        <p:nvSpPr>
          <p:cNvPr id="4" name="Rectangle 3">
            <a:extLst>
              <a:ext uri="{FF2B5EF4-FFF2-40B4-BE49-F238E27FC236}">
                <a16:creationId xmlns:a16="http://schemas.microsoft.com/office/drawing/2014/main" id="{36822693-3006-1A68-B98C-145243DF76C5}"/>
              </a:ext>
            </a:extLst>
          </p:cNvPr>
          <p:cNvSpPr/>
          <p:nvPr/>
        </p:nvSpPr>
        <p:spPr>
          <a:xfrm>
            <a:off x="0" y="0"/>
            <a:ext cx="12192000" cy="6856718"/>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4235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3050B-C07F-515F-3F5A-AFB817F2443E}"/>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5F136375-251B-52DF-3512-CBD896947A4A}"/>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8C4F9AB3-886F-8D87-466F-7689C8B70B22}"/>
              </a:ext>
            </a:extLst>
          </p:cNvPr>
          <p:cNvSpPr txBox="1"/>
          <p:nvPr/>
        </p:nvSpPr>
        <p:spPr>
          <a:xfrm>
            <a:off x="1500753" y="666427"/>
            <a:ext cx="9190494" cy="830997"/>
          </a:xfrm>
          <a:prstGeom prst="rect">
            <a:avLst/>
          </a:prstGeom>
          <a:noFill/>
        </p:spPr>
        <p:txBody>
          <a:bodyPr wrap="square" rtlCol="0">
            <a:spAutoFit/>
          </a:bodyPr>
          <a:lstStyle/>
          <a:p>
            <a:pPr algn="ctr"/>
            <a:r>
              <a:rPr lang="en-US" sz="4800" dirty="0">
                <a:latin typeface="Aptos" panose="020B0004020202020204" pitchFamily="34" charset="0"/>
              </a:rPr>
              <a:t>Phonics Threshold Hypothesis</a:t>
            </a:r>
          </a:p>
        </p:txBody>
      </p:sp>
      <p:pic>
        <p:nvPicPr>
          <p:cNvPr id="5" name="Picture 4" descr="A graph showing growth and stagnant&#10;&#10;AI-generated content may be incorrect.">
            <a:extLst>
              <a:ext uri="{FF2B5EF4-FFF2-40B4-BE49-F238E27FC236}">
                <a16:creationId xmlns:a16="http://schemas.microsoft.com/office/drawing/2014/main" id="{D7F51C7C-047D-BD14-8E0C-1ACFD2BF74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1926" y="1497424"/>
            <a:ext cx="5138826" cy="4698355"/>
          </a:xfrm>
          <a:prstGeom prst="rect">
            <a:avLst/>
          </a:prstGeom>
        </p:spPr>
      </p:pic>
      <p:sp>
        <p:nvSpPr>
          <p:cNvPr id="7" name="TextBox 6">
            <a:extLst>
              <a:ext uri="{FF2B5EF4-FFF2-40B4-BE49-F238E27FC236}">
                <a16:creationId xmlns:a16="http://schemas.microsoft.com/office/drawing/2014/main" id="{9B72F06B-C98A-B32F-ED64-471FFF7A83E8}"/>
              </a:ext>
            </a:extLst>
          </p:cNvPr>
          <p:cNvSpPr txBox="1"/>
          <p:nvPr/>
        </p:nvSpPr>
        <p:spPr>
          <a:xfrm>
            <a:off x="5607234" y="1843418"/>
            <a:ext cx="6106332" cy="3046988"/>
          </a:xfrm>
          <a:prstGeom prst="rect">
            <a:avLst/>
          </a:prstGeom>
          <a:noFill/>
        </p:spPr>
        <p:txBody>
          <a:bodyPr wrap="square">
            <a:spAutoFit/>
          </a:bodyPr>
          <a:lstStyle/>
          <a:p>
            <a:pPr algn="ctr"/>
            <a:r>
              <a:rPr lang="en-US" sz="3200" dirty="0">
                <a:solidFill>
                  <a:srgbClr val="141413"/>
                </a:solidFill>
                <a:latin typeface="Aptos" panose="020B0004020202020204" pitchFamily="34" charset="0"/>
              </a:rPr>
              <a:t>F</a:t>
            </a:r>
            <a:r>
              <a:rPr lang="en-US" sz="3200" dirty="0">
                <a:solidFill>
                  <a:srgbClr val="141413"/>
                </a:solidFill>
                <a:effectLst/>
                <a:latin typeface="Aptos" panose="020B0004020202020204" pitchFamily="34" charset="0"/>
              </a:rPr>
              <a:t>or older readers below the decoding threshold, reading comprehension gains were nil over multiple years, </a:t>
            </a:r>
            <a:r>
              <a:rPr lang="en-US" sz="3200" i="1" dirty="0">
                <a:solidFill>
                  <a:srgbClr val="141413"/>
                </a:solidFill>
                <a:effectLst/>
                <a:latin typeface="Aptos" panose="020B0004020202020204" pitchFamily="34" charset="0"/>
              </a:rPr>
              <a:t>even though their</a:t>
            </a:r>
            <a:r>
              <a:rPr lang="en-US" sz="3200" i="1" dirty="0">
                <a:solidFill>
                  <a:srgbClr val="141413"/>
                </a:solidFill>
                <a:latin typeface="Aptos" panose="020B0004020202020204" pitchFamily="34" charset="0"/>
              </a:rPr>
              <a:t> t</a:t>
            </a:r>
            <a:r>
              <a:rPr lang="en-US" sz="3200" i="1" dirty="0">
                <a:solidFill>
                  <a:srgbClr val="141413"/>
                </a:solidFill>
                <a:effectLst/>
                <a:latin typeface="Aptos" panose="020B0004020202020204" pitchFamily="34" charset="0"/>
              </a:rPr>
              <a:t>eachers taught toward comprehension</a:t>
            </a:r>
            <a:r>
              <a:rPr lang="en-US" sz="3200" dirty="0">
                <a:solidFill>
                  <a:srgbClr val="141413"/>
                </a:solidFill>
                <a:effectLst/>
                <a:latin typeface="Aptos" panose="020B0004020202020204" pitchFamily="34" charset="0"/>
              </a:rPr>
              <a:t>. </a:t>
            </a:r>
          </a:p>
        </p:txBody>
      </p:sp>
      <p:sp>
        <p:nvSpPr>
          <p:cNvPr id="9" name="TextBox 8">
            <a:extLst>
              <a:ext uri="{FF2B5EF4-FFF2-40B4-BE49-F238E27FC236}">
                <a16:creationId xmlns:a16="http://schemas.microsoft.com/office/drawing/2014/main" id="{175E60C8-848E-D3B8-6D74-95E0524FE27D}"/>
              </a:ext>
            </a:extLst>
          </p:cNvPr>
          <p:cNvSpPr txBox="1"/>
          <p:nvPr/>
        </p:nvSpPr>
        <p:spPr>
          <a:xfrm>
            <a:off x="7328115" y="4890406"/>
            <a:ext cx="6106332" cy="523220"/>
          </a:xfrm>
          <a:prstGeom prst="rect">
            <a:avLst/>
          </a:prstGeom>
          <a:noFill/>
        </p:spPr>
        <p:txBody>
          <a:bodyPr wrap="square">
            <a:spAutoFit/>
          </a:bodyPr>
          <a:lstStyle/>
          <a:p>
            <a:r>
              <a:rPr lang="en-US" sz="2800" dirty="0">
                <a:solidFill>
                  <a:srgbClr val="141413"/>
                </a:solidFill>
                <a:effectLst/>
                <a:latin typeface="Aptos" panose="020B0004020202020204" pitchFamily="34" charset="0"/>
              </a:rPr>
              <a:t>Wang et al., 2019</a:t>
            </a:r>
            <a:endParaRPr lang="en-US" sz="2800" dirty="0"/>
          </a:p>
        </p:txBody>
      </p:sp>
      <p:sp>
        <p:nvSpPr>
          <p:cNvPr id="10" name="Oval 9">
            <a:extLst>
              <a:ext uri="{FF2B5EF4-FFF2-40B4-BE49-F238E27FC236}">
                <a16:creationId xmlns:a16="http://schemas.microsoft.com/office/drawing/2014/main" id="{38EEAE89-BA29-1A97-0953-93B75A8B77AD}"/>
              </a:ext>
            </a:extLst>
          </p:cNvPr>
          <p:cNvSpPr/>
          <p:nvPr/>
        </p:nvSpPr>
        <p:spPr>
          <a:xfrm>
            <a:off x="9712270" y="5413626"/>
            <a:ext cx="1797804"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 61</a:t>
            </a:r>
          </a:p>
        </p:txBody>
      </p:sp>
    </p:spTree>
    <p:extLst>
      <p:ext uri="{BB962C8B-B14F-4D97-AF65-F5344CB8AC3E}">
        <p14:creationId xmlns:p14="http://schemas.microsoft.com/office/powerpoint/2010/main" val="12428526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6DC0CA"/>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descr="A diagram of a power cord&#10;&#10;Description automatically generated">
            <a:extLst>
              <a:ext uri="{FF2B5EF4-FFF2-40B4-BE49-F238E27FC236}">
                <a16:creationId xmlns:a16="http://schemas.microsoft.com/office/drawing/2014/main" id="{874FA863-0211-AC41-131E-E2111F8BA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797" y="480518"/>
            <a:ext cx="5839150" cy="5896964"/>
          </a:xfrm>
          <a:prstGeom prst="rect">
            <a:avLst/>
          </a:prstGeom>
        </p:spPr>
      </p:pic>
      <p:sp>
        <p:nvSpPr>
          <p:cNvPr id="4" name="Right Arrow 3">
            <a:extLst>
              <a:ext uri="{FF2B5EF4-FFF2-40B4-BE49-F238E27FC236}">
                <a16:creationId xmlns:a16="http://schemas.microsoft.com/office/drawing/2014/main" id="{F1C9215D-C5D7-8CC9-0916-DE6AFAC365D1}"/>
              </a:ext>
            </a:extLst>
          </p:cNvPr>
          <p:cNvSpPr/>
          <p:nvPr/>
        </p:nvSpPr>
        <p:spPr>
          <a:xfrm rot="10800000">
            <a:off x="6096000" y="1169405"/>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D6F604A-4573-F782-6130-72D907F7F030}"/>
              </a:ext>
            </a:extLst>
          </p:cNvPr>
          <p:cNvSpPr/>
          <p:nvPr/>
        </p:nvSpPr>
        <p:spPr>
          <a:xfrm>
            <a:off x="8142065" y="3352667"/>
            <a:ext cx="1845733" cy="1890149"/>
          </a:xfrm>
          <a:custGeom>
            <a:avLst/>
            <a:gdLst>
              <a:gd name="connsiteX0" fmla="*/ 0 w 1845733"/>
              <a:gd name="connsiteY0" fmla="*/ 945075 h 1890149"/>
              <a:gd name="connsiteX1" fmla="*/ 922867 w 1845733"/>
              <a:gd name="connsiteY1" fmla="*/ 0 h 1890149"/>
              <a:gd name="connsiteX2" fmla="*/ 1845734 w 1845733"/>
              <a:gd name="connsiteY2" fmla="*/ 945075 h 1890149"/>
              <a:gd name="connsiteX3" fmla="*/ 922867 w 1845733"/>
              <a:gd name="connsiteY3" fmla="*/ 1890150 h 1890149"/>
              <a:gd name="connsiteX4" fmla="*/ 0 w 1845733"/>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733" h="1890149" fill="none" extrusionOk="0">
                <a:moveTo>
                  <a:pt x="0" y="945075"/>
                </a:moveTo>
                <a:cubicBezTo>
                  <a:pt x="81230" y="432760"/>
                  <a:pt x="419360" y="-12713"/>
                  <a:pt x="922867" y="0"/>
                </a:cubicBezTo>
                <a:cubicBezTo>
                  <a:pt x="1373887" y="-8984"/>
                  <a:pt x="1827698" y="440105"/>
                  <a:pt x="1845734" y="945075"/>
                </a:cubicBezTo>
                <a:cubicBezTo>
                  <a:pt x="1838326" y="1396384"/>
                  <a:pt x="1409565" y="1922096"/>
                  <a:pt x="922867" y="1890150"/>
                </a:cubicBezTo>
                <a:cubicBezTo>
                  <a:pt x="441836" y="1906192"/>
                  <a:pt x="97112" y="1490375"/>
                  <a:pt x="0" y="945075"/>
                </a:cubicBezTo>
                <a:close/>
              </a:path>
              <a:path w="1845733" h="1890149" stroke="0" extrusionOk="0">
                <a:moveTo>
                  <a:pt x="0" y="945075"/>
                </a:moveTo>
                <a:cubicBezTo>
                  <a:pt x="-15076" y="413825"/>
                  <a:pt x="358227" y="20626"/>
                  <a:pt x="922867" y="0"/>
                </a:cubicBezTo>
                <a:cubicBezTo>
                  <a:pt x="1493718" y="12877"/>
                  <a:pt x="1804308" y="424441"/>
                  <a:pt x="1845734" y="945075"/>
                </a:cubicBezTo>
                <a:cubicBezTo>
                  <a:pt x="1822201" y="1490007"/>
                  <a:pt x="1414959" y="1987391"/>
                  <a:pt x="922867" y="1890150"/>
                </a:cubicBezTo>
                <a:cubicBezTo>
                  <a:pt x="342470" y="1851462"/>
                  <a:pt x="87174" y="1508678"/>
                  <a:pt x="0" y="945075"/>
                </a:cubicBezTo>
                <a:close/>
              </a:path>
            </a:pathLst>
          </a:custGeom>
          <a:solidFill>
            <a:schemeClr val="bg1"/>
          </a:solidFill>
          <a:ln w="38100">
            <a:solidFill>
              <a:schemeClr val="tx1"/>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a:solidFill>
                  <a:schemeClr val="tx1"/>
                </a:solidFill>
                <a:latin typeface="Aptos Black" panose="020B0004020202020204" pitchFamily="34" charset="0"/>
              </a:rPr>
              <a:t>6</a:t>
            </a:r>
          </a:p>
        </p:txBody>
      </p:sp>
      <p:sp>
        <p:nvSpPr>
          <p:cNvPr id="6" name="Oval 5">
            <a:extLst>
              <a:ext uri="{FF2B5EF4-FFF2-40B4-BE49-F238E27FC236}">
                <a16:creationId xmlns:a16="http://schemas.microsoft.com/office/drawing/2014/main" id="{6F6F1AFD-EF28-28FB-CD4D-B45C1BBC64DA}"/>
              </a:ext>
            </a:extLst>
          </p:cNvPr>
          <p:cNvSpPr/>
          <p:nvPr/>
        </p:nvSpPr>
        <p:spPr>
          <a:xfrm>
            <a:off x="8077200" y="3272960"/>
            <a:ext cx="1972732" cy="1890149"/>
          </a:xfrm>
          <a:custGeom>
            <a:avLst/>
            <a:gdLst>
              <a:gd name="connsiteX0" fmla="*/ 0 w 1972732"/>
              <a:gd name="connsiteY0" fmla="*/ 945075 h 1890149"/>
              <a:gd name="connsiteX1" fmla="*/ 986366 w 1972732"/>
              <a:gd name="connsiteY1" fmla="*/ 0 h 1890149"/>
              <a:gd name="connsiteX2" fmla="*/ 1972732 w 1972732"/>
              <a:gd name="connsiteY2" fmla="*/ 945075 h 1890149"/>
              <a:gd name="connsiteX3" fmla="*/ 986366 w 1972732"/>
              <a:gd name="connsiteY3" fmla="*/ 1890150 h 1890149"/>
              <a:gd name="connsiteX4" fmla="*/ 0 w 1972732"/>
              <a:gd name="connsiteY4" fmla="*/ 945075 h 189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732" h="1890149" extrusionOk="0">
                <a:moveTo>
                  <a:pt x="0" y="945075"/>
                </a:moveTo>
                <a:cubicBezTo>
                  <a:pt x="-62698" y="533124"/>
                  <a:pt x="384045" y="-23771"/>
                  <a:pt x="986366" y="0"/>
                </a:cubicBezTo>
                <a:cubicBezTo>
                  <a:pt x="1615673" y="-12482"/>
                  <a:pt x="1953598" y="457974"/>
                  <a:pt x="1972732" y="945075"/>
                </a:cubicBezTo>
                <a:cubicBezTo>
                  <a:pt x="1884909" y="1496379"/>
                  <a:pt x="1498981" y="1928156"/>
                  <a:pt x="986366" y="1890150"/>
                </a:cubicBezTo>
                <a:cubicBezTo>
                  <a:pt x="505354" y="1848899"/>
                  <a:pt x="-100252" y="1490022"/>
                  <a:pt x="0" y="945075"/>
                </a:cubicBezTo>
                <a:close/>
              </a:path>
            </a:pathLst>
          </a:custGeom>
          <a:noFill/>
          <a:ln w="57150">
            <a:solidFill>
              <a:schemeClr val="tx1"/>
            </a:solidFill>
            <a:extLst>
              <a:ext uri="{C807C97D-BFC1-408E-A445-0C87EB9F89A2}">
                <ask:lineSketchStyleProps xmlns:ask="http://schemas.microsoft.com/office/drawing/2018/sketchyshapes" xmlns="" sd="98176570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91211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70DA2-CFF5-96B5-FF07-DB9F3E7C7110}"/>
            </a:ext>
          </a:extLst>
        </p:cNvPr>
        <p:cNvGrpSpPr/>
        <p:nvPr/>
      </p:nvGrpSpPr>
      <p:grpSpPr>
        <a:xfrm>
          <a:off x="0" y="0"/>
          <a:ext cx="0" cy="0"/>
          <a:chOff x="0" y="0"/>
          <a:chExt cx="0" cy="0"/>
        </a:xfrm>
      </p:grpSpPr>
      <p:sp>
        <p:nvSpPr>
          <p:cNvPr id="3" name="Frame 2">
            <a:extLst>
              <a:ext uri="{FF2B5EF4-FFF2-40B4-BE49-F238E27FC236}">
                <a16:creationId xmlns:a16="http://schemas.microsoft.com/office/drawing/2014/main" id="{39893780-114C-121D-D6CF-F5C7AEBE6831}"/>
              </a:ext>
            </a:extLst>
          </p:cNvPr>
          <p:cNvSpPr/>
          <p:nvPr/>
        </p:nvSpPr>
        <p:spPr>
          <a:xfrm>
            <a:off x="0" y="0"/>
            <a:ext cx="12192000" cy="6858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4E1D76B6-EC48-6E28-9D36-C6BB357626FE}"/>
              </a:ext>
            </a:extLst>
          </p:cNvPr>
          <p:cNvSpPr txBox="1"/>
          <p:nvPr/>
        </p:nvSpPr>
        <p:spPr>
          <a:xfrm>
            <a:off x="752169" y="412955"/>
            <a:ext cx="11002296" cy="856325"/>
          </a:xfrm>
          <a:custGeom>
            <a:avLst/>
            <a:gdLst>
              <a:gd name="connsiteX0" fmla="*/ 0 w 11002296"/>
              <a:gd name="connsiteY0" fmla="*/ 0 h 856325"/>
              <a:gd name="connsiteX1" fmla="*/ 357575 w 11002296"/>
              <a:gd name="connsiteY1" fmla="*/ 0 h 856325"/>
              <a:gd name="connsiteX2" fmla="*/ 715149 w 11002296"/>
              <a:gd name="connsiteY2" fmla="*/ 0 h 856325"/>
              <a:gd name="connsiteX3" fmla="*/ 1072724 w 11002296"/>
              <a:gd name="connsiteY3" fmla="*/ 0 h 856325"/>
              <a:gd name="connsiteX4" fmla="*/ 1980413 w 11002296"/>
              <a:gd name="connsiteY4" fmla="*/ 0 h 856325"/>
              <a:gd name="connsiteX5" fmla="*/ 2668057 w 11002296"/>
              <a:gd name="connsiteY5" fmla="*/ 0 h 856325"/>
              <a:gd name="connsiteX6" fmla="*/ 3025631 w 11002296"/>
              <a:gd name="connsiteY6" fmla="*/ 0 h 856325"/>
              <a:gd name="connsiteX7" fmla="*/ 3713275 w 11002296"/>
              <a:gd name="connsiteY7" fmla="*/ 0 h 856325"/>
              <a:gd name="connsiteX8" fmla="*/ 4620964 w 11002296"/>
              <a:gd name="connsiteY8" fmla="*/ 0 h 856325"/>
              <a:gd name="connsiteX9" fmla="*/ 5198585 w 11002296"/>
              <a:gd name="connsiteY9" fmla="*/ 0 h 856325"/>
              <a:gd name="connsiteX10" fmla="*/ 5776205 w 11002296"/>
              <a:gd name="connsiteY10" fmla="*/ 0 h 856325"/>
              <a:gd name="connsiteX11" fmla="*/ 6463849 w 11002296"/>
              <a:gd name="connsiteY11" fmla="*/ 0 h 856325"/>
              <a:gd name="connsiteX12" fmla="*/ 7261515 w 11002296"/>
              <a:gd name="connsiteY12" fmla="*/ 0 h 856325"/>
              <a:gd name="connsiteX13" fmla="*/ 8059182 w 11002296"/>
              <a:gd name="connsiteY13" fmla="*/ 0 h 856325"/>
              <a:gd name="connsiteX14" fmla="*/ 8856848 w 11002296"/>
              <a:gd name="connsiteY14" fmla="*/ 0 h 856325"/>
              <a:gd name="connsiteX15" fmla="*/ 9764538 w 11002296"/>
              <a:gd name="connsiteY15" fmla="*/ 0 h 856325"/>
              <a:gd name="connsiteX16" fmla="*/ 11002296 w 11002296"/>
              <a:gd name="connsiteY16" fmla="*/ 0 h 856325"/>
              <a:gd name="connsiteX17" fmla="*/ 11002296 w 11002296"/>
              <a:gd name="connsiteY17" fmla="*/ 436726 h 856325"/>
              <a:gd name="connsiteX18" fmla="*/ 11002296 w 11002296"/>
              <a:gd name="connsiteY18" fmla="*/ 856325 h 856325"/>
              <a:gd name="connsiteX19" fmla="*/ 10094607 w 11002296"/>
              <a:gd name="connsiteY19" fmla="*/ 856325 h 856325"/>
              <a:gd name="connsiteX20" fmla="*/ 9406963 w 11002296"/>
              <a:gd name="connsiteY20" fmla="*/ 856325 h 856325"/>
              <a:gd name="connsiteX21" fmla="*/ 8829343 w 11002296"/>
              <a:gd name="connsiteY21" fmla="*/ 856325 h 856325"/>
              <a:gd name="connsiteX22" fmla="*/ 8251722 w 11002296"/>
              <a:gd name="connsiteY22" fmla="*/ 856325 h 856325"/>
              <a:gd name="connsiteX23" fmla="*/ 7674101 w 11002296"/>
              <a:gd name="connsiteY23" fmla="*/ 856325 h 856325"/>
              <a:gd name="connsiteX24" fmla="*/ 7096481 w 11002296"/>
              <a:gd name="connsiteY24" fmla="*/ 856325 h 856325"/>
              <a:gd name="connsiteX25" fmla="*/ 6298814 w 11002296"/>
              <a:gd name="connsiteY25" fmla="*/ 856325 h 856325"/>
              <a:gd name="connsiteX26" fmla="*/ 5611171 w 11002296"/>
              <a:gd name="connsiteY26" fmla="*/ 856325 h 856325"/>
              <a:gd name="connsiteX27" fmla="*/ 5253596 w 11002296"/>
              <a:gd name="connsiteY27" fmla="*/ 856325 h 856325"/>
              <a:gd name="connsiteX28" fmla="*/ 4675976 w 11002296"/>
              <a:gd name="connsiteY28" fmla="*/ 856325 h 856325"/>
              <a:gd name="connsiteX29" fmla="*/ 3878309 w 11002296"/>
              <a:gd name="connsiteY29" fmla="*/ 856325 h 856325"/>
              <a:gd name="connsiteX30" fmla="*/ 3410712 w 11002296"/>
              <a:gd name="connsiteY30" fmla="*/ 856325 h 856325"/>
              <a:gd name="connsiteX31" fmla="*/ 2503022 w 11002296"/>
              <a:gd name="connsiteY31" fmla="*/ 856325 h 856325"/>
              <a:gd name="connsiteX32" fmla="*/ 1595333 w 11002296"/>
              <a:gd name="connsiteY32" fmla="*/ 856325 h 856325"/>
              <a:gd name="connsiteX33" fmla="*/ 907689 w 11002296"/>
              <a:gd name="connsiteY33" fmla="*/ 856325 h 856325"/>
              <a:gd name="connsiteX34" fmla="*/ 0 w 11002296"/>
              <a:gd name="connsiteY34" fmla="*/ 856325 h 856325"/>
              <a:gd name="connsiteX35" fmla="*/ 0 w 11002296"/>
              <a:gd name="connsiteY35" fmla="*/ 428163 h 856325"/>
              <a:gd name="connsiteX36" fmla="*/ 0 w 11002296"/>
              <a:gd name="connsiteY36" fmla="*/ 0 h 85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02296" h="856325" fill="none" extrusionOk="0">
                <a:moveTo>
                  <a:pt x="0" y="0"/>
                </a:moveTo>
                <a:cubicBezTo>
                  <a:pt x="159906" y="-13623"/>
                  <a:pt x="234862" y="-7678"/>
                  <a:pt x="357575" y="0"/>
                </a:cubicBezTo>
                <a:cubicBezTo>
                  <a:pt x="480289" y="7678"/>
                  <a:pt x="578077" y="-3480"/>
                  <a:pt x="715149" y="0"/>
                </a:cubicBezTo>
                <a:cubicBezTo>
                  <a:pt x="852221" y="3480"/>
                  <a:pt x="938121" y="-6349"/>
                  <a:pt x="1072724" y="0"/>
                </a:cubicBezTo>
                <a:cubicBezTo>
                  <a:pt x="1207327" y="6349"/>
                  <a:pt x="1795683" y="20702"/>
                  <a:pt x="1980413" y="0"/>
                </a:cubicBezTo>
                <a:cubicBezTo>
                  <a:pt x="2165143" y="-20702"/>
                  <a:pt x="2367895" y="-10599"/>
                  <a:pt x="2668057" y="0"/>
                </a:cubicBezTo>
                <a:cubicBezTo>
                  <a:pt x="2968219" y="10599"/>
                  <a:pt x="2902860" y="-5535"/>
                  <a:pt x="3025631" y="0"/>
                </a:cubicBezTo>
                <a:cubicBezTo>
                  <a:pt x="3148402" y="5535"/>
                  <a:pt x="3463633" y="25344"/>
                  <a:pt x="3713275" y="0"/>
                </a:cubicBezTo>
                <a:cubicBezTo>
                  <a:pt x="3962917" y="-25344"/>
                  <a:pt x="4320890" y="-11933"/>
                  <a:pt x="4620964" y="0"/>
                </a:cubicBezTo>
                <a:cubicBezTo>
                  <a:pt x="4921038" y="11933"/>
                  <a:pt x="5066154" y="-14782"/>
                  <a:pt x="5198585" y="0"/>
                </a:cubicBezTo>
                <a:cubicBezTo>
                  <a:pt x="5331016" y="14782"/>
                  <a:pt x="5564705" y="12258"/>
                  <a:pt x="5776205" y="0"/>
                </a:cubicBezTo>
                <a:cubicBezTo>
                  <a:pt x="5987705" y="-12258"/>
                  <a:pt x="6195475" y="31869"/>
                  <a:pt x="6463849" y="0"/>
                </a:cubicBezTo>
                <a:cubicBezTo>
                  <a:pt x="6732223" y="-31869"/>
                  <a:pt x="6986476" y="11299"/>
                  <a:pt x="7261515" y="0"/>
                </a:cubicBezTo>
                <a:cubicBezTo>
                  <a:pt x="7536554" y="-11299"/>
                  <a:pt x="7867471" y="31380"/>
                  <a:pt x="8059182" y="0"/>
                </a:cubicBezTo>
                <a:cubicBezTo>
                  <a:pt x="8250893" y="-31380"/>
                  <a:pt x="8694049" y="-21978"/>
                  <a:pt x="8856848" y="0"/>
                </a:cubicBezTo>
                <a:cubicBezTo>
                  <a:pt x="9019647" y="21978"/>
                  <a:pt x="9367169" y="2700"/>
                  <a:pt x="9764538" y="0"/>
                </a:cubicBezTo>
                <a:cubicBezTo>
                  <a:pt x="10161907" y="-2700"/>
                  <a:pt x="10642375" y="-28476"/>
                  <a:pt x="11002296" y="0"/>
                </a:cubicBezTo>
                <a:cubicBezTo>
                  <a:pt x="10994866" y="210753"/>
                  <a:pt x="11002488" y="241185"/>
                  <a:pt x="11002296" y="436726"/>
                </a:cubicBezTo>
                <a:cubicBezTo>
                  <a:pt x="11002104" y="632267"/>
                  <a:pt x="11000814" y="651942"/>
                  <a:pt x="11002296" y="856325"/>
                </a:cubicBezTo>
                <a:cubicBezTo>
                  <a:pt x="10791840" y="883835"/>
                  <a:pt x="10398266" y="889825"/>
                  <a:pt x="10094607" y="856325"/>
                </a:cubicBezTo>
                <a:cubicBezTo>
                  <a:pt x="9790948" y="822825"/>
                  <a:pt x="9603596" y="888746"/>
                  <a:pt x="9406963" y="856325"/>
                </a:cubicBezTo>
                <a:cubicBezTo>
                  <a:pt x="9210330" y="823904"/>
                  <a:pt x="8972425" y="884048"/>
                  <a:pt x="8829343" y="856325"/>
                </a:cubicBezTo>
                <a:cubicBezTo>
                  <a:pt x="8686261" y="828602"/>
                  <a:pt x="8414196" y="831023"/>
                  <a:pt x="8251722" y="856325"/>
                </a:cubicBezTo>
                <a:cubicBezTo>
                  <a:pt x="8089248" y="881627"/>
                  <a:pt x="7867139" y="833447"/>
                  <a:pt x="7674101" y="856325"/>
                </a:cubicBezTo>
                <a:cubicBezTo>
                  <a:pt x="7481063" y="879203"/>
                  <a:pt x="7234380" y="854997"/>
                  <a:pt x="7096481" y="856325"/>
                </a:cubicBezTo>
                <a:cubicBezTo>
                  <a:pt x="6958582" y="857653"/>
                  <a:pt x="6674061" y="870567"/>
                  <a:pt x="6298814" y="856325"/>
                </a:cubicBezTo>
                <a:cubicBezTo>
                  <a:pt x="5923567" y="842083"/>
                  <a:pt x="5799666" y="880235"/>
                  <a:pt x="5611171" y="856325"/>
                </a:cubicBezTo>
                <a:cubicBezTo>
                  <a:pt x="5422676" y="832415"/>
                  <a:pt x="5417831" y="865946"/>
                  <a:pt x="5253596" y="856325"/>
                </a:cubicBezTo>
                <a:cubicBezTo>
                  <a:pt x="5089361" y="846704"/>
                  <a:pt x="4806635" y="859350"/>
                  <a:pt x="4675976" y="856325"/>
                </a:cubicBezTo>
                <a:cubicBezTo>
                  <a:pt x="4545317" y="853300"/>
                  <a:pt x="4102800" y="852549"/>
                  <a:pt x="3878309" y="856325"/>
                </a:cubicBezTo>
                <a:cubicBezTo>
                  <a:pt x="3653818" y="860101"/>
                  <a:pt x="3627716" y="844280"/>
                  <a:pt x="3410712" y="856325"/>
                </a:cubicBezTo>
                <a:cubicBezTo>
                  <a:pt x="3193708" y="868370"/>
                  <a:pt x="2763355" y="872082"/>
                  <a:pt x="2503022" y="856325"/>
                </a:cubicBezTo>
                <a:cubicBezTo>
                  <a:pt x="2242689" y="840569"/>
                  <a:pt x="2008662" y="880608"/>
                  <a:pt x="1595333" y="856325"/>
                </a:cubicBezTo>
                <a:cubicBezTo>
                  <a:pt x="1182004" y="832042"/>
                  <a:pt x="1219386" y="854441"/>
                  <a:pt x="907689" y="856325"/>
                </a:cubicBezTo>
                <a:cubicBezTo>
                  <a:pt x="595992" y="858209"/>
                  <a:pt x="194486" y="823447"/>
                  <a:pt x="0" y="856325"/>
                </a:cubicBezTo>
                <a:cubicBezTo>
                  <a:pt x="-12955" y="757342"/>
                  <a:pt x="-4843" y="554754"/>
                  <a:pt x="0" y="428163"/>
                </a:cubicBezTo>
                <a:cubicBezTo>
                  <a:pt x="4843" y="301572"/>
                  <a:pt x="871" y="130894"/>
                  <a:pt x="0" y="0"/>
                </a:cubicBezTo>
                <a:close/>
              </a:path>
              <a:path w="11002296" h="856325" stroke="0" extrusionOk="0">
                <a:moveTo>
                  <a:pt x="0" y="0"/>
                </a:moveTo>
                <a:cubicBezTo>
                  <a:pt x="195609" y="15022"/>
                  <a:pt x="304728" y="26231"/>
                  <a:pt x="577621" y="0"/>
                </a:cubicBezTo>
                <a:cubicBezTo>
                  <a:pt x="850514" y="-26231"/>
                  <a:pt x="802209" y="7515"/>
                  <a:pt x="935195" y="0"/>
                </a:cubicBezTo>
                <a:cubicBezTo>
                  <a:pt x="1068181" y="-7515"/>
                  <a:pt x="1461172" y="-27102"/>
                  <a:pt x="1842885" y="0"/>
                </a:cubicBezTo>
                <a:cubicBezTo>
                  <a:pt x="2224598" y="27102"/>
                  <a:pt x="2131901" y="-25038"/>
                  <a:pt x="2420505" y="0"/>
                </a:cubicBezTo>
                <a:cubicBezTo>
                  <a:pt x="2709109" y="25038"/>
                  <a:pt x="2731489" y="5202"/>
                  <a:pt x="2998126" y="0"/>
                </a:cubicBezTo>
                <a:cubicBezTo>
                  <a:pt x="3264763" y="-5202"/>
                  <a:pt x="3575042" y="31244"/>
                  <a:pt x="3905815" y="0"/>
                </a:cubicBezTo>
                <a:cubicBezTo>
                  <a:pt x="4236588" y="-31244"/>
                  <a:pt x="4145323" y="-23105"/>
                  <a:pt x="4373413" y="0"/>
                </a:cubicBezTo>
                <a:cubicBezTo>
                  <a:pt x="4601503" y="23105"/>
                  <a:pt x="5024285" y="17598"/>
                  <a:pt x="5281102" y="0"/>
                </a:cubicBezTo>
                <a:cubicBezTo>
                  <a:pt x="5537919" y="-17598"/>
                  <a:pt x="5760544" y="-2002"/>
                  <a:pt x="6188792" y="0"/>
                </a:cubicBezTo>
                <a:cubicBezTo>
                  <a:pt x="6617040" y="2002"/>
                  <a:pt x="6730029" y="-8468"/>
                  <a:pt x="6876435" y="0"/>
                </a:cubicBezTo>
                <a:cubicBezTo>
                  <a:pt x="7022841" y="8468"/>
                  <a:pt x="7564164" y="-23578"/>
                  <a:pt x="7784124" y="0"/>
                </a:cubicBezTo>
                <a:cubicBezTo>
                  <a:pt x="8004084" y="23578"/>
                  <a:pt x="8095555" y="9501"/>
                  <a:pt x="8361745" y="0"/>
                </a:cubicBezTo>
                <a:cubicBezTo>
                  <a:pt x="8627935" y="-9501"/>
                  <a:pt x="8744715" y="9249"/>
                  <a:pt x="8939366" y="0"/>
                </a:cubicBezTo>
                <a:cubicBezTo>
                  <a:pt x="9134017" y="-9249"/>
                  <a:pt x="9558482" y="13113"/>
                  <a:pt x="9737032" y="0"/>
                </a:cubicBezTo>
                <a:cubicBezTo>
                  <a:pt x="9915582" y="-13113"/>
                  <a:pt x="10172422" y="11263"/>
                  <a:pt x="10314653" y="0"/>
                </a:cubicBezTo>
                <a:cubicBezTo>
                  <a:pt x="10456884" y="-11263"/>
                  <a:pt x="10694633" y="31004"/>
                  <a:pt x="11002296" y="0"/>
                </a:cubicBezTo>
                <a:cubicBezTo>
                  <a:pt x="11006996" y="199236"/>
                  <a:pt x="11003976" y="260879"/>
                  <a:pt x="11002296" y="445289"/>
                </a:cubicBezTo>
                <a:cubicBezTo>
                  <a:pt x="11000616" y="629699"/>
                  <a:pt x="11000040" y="710219"/>
                  <a:pt x="11002296" y="856325"/>
                </a:cubicBezTo>
                <a:cubicBezTo>
                  <a:pt x="10817442" y="851366"/>
                  <a:pt x="10529428" y="896167"/>
                  <a:pt x="10204630" y="856325"/>
                </a:cubicBezTo>
                <a:cubicBezTo>
                  <a:pt x="9879832" y="816483"/>
                  <a:pt x="9880694" y="862974"/>
                  <a:pt x="9737032" y="856325"/>
                </a:cubicBezTo>
                <a:cubicBezTo>
                  <a:pt x="9593370" y="849676"/>
                  <a:pt x="9171108" y="892052"/>
                  <a:pt x="8829343" y="856325"/>
                </a:cubicBezTo>
                <a:cubicBezTo>
                  <a:pt x="8487578" y="820598"/>
                  <a:pt x="8288331" y="824243"/>
                  <a:pt x="8141699" y="856325"/>
                </a:cubicBezTo>
                <a:cubicBezTo>
                  <a:pt x="7995067" y="888407"/>
                  <a:pt x="7795496" y="878830"/>
                  <a:pt x="7674101" y="856325"/>
                </a:cubicBezTo>
                <a:cubicBezTo>
                  <a:pt x="7552706" y="833820"/>
                  <a:pt x="7301864" y="852900"/>
                  <a:pt x="6986458" y="856325"/>
                </a:cubicBezTo>
                <a:cubicBezTo>
                  <a:pt x="6671052" y="859750"/>
                  <a:pt x="6705816" y="861777"/>
                  <a:pt x="6628883" y="856325"/>
                </a:cubicBezTo>
                <a:cubicBezTo>
                  <a:pt x="6551951" y="850873"/>
                  <a:pt x="6356978" y="865108"/>
                  <a:pt x="6271309" y="856325"/>
                </a:cubicBezTo>
                <a:cubicBezTo>
                  <a:pt x="6185640" y="847542"/>
                  <a:pt x="5805430" y="849240"/>
                  <a:pt x="5583665" y="856325"/>
                </a:cubicBezTo>
                <a:cubicBezTo>
                  <a:pt x="5361900" y="863410"/>
                  <a:pt x="5348178" y="846956"/>
                  <a:pt x="5116068" y="856325"/>
                </a:cubicBezTo>
                <a:cubicBezTo>
                  <a:pt x="4883958" y="865694"/>
                  <a:pt x="4522113" y="841930"/>
                  <a:pt x="4318401" y="856325"/>
                </a:cubicBezTo>
                <a:cubicBezTo>
                  <a:pt x="4114689" y="870720"/>
                  <a:pt x="4041785" y="847151"/>
                  <a:pt x="3850804" y="856325"/>
                </a:cubicBezTo>
                <a:cubicBezTo>
                  <a:pt x="3659823" y="865499"/>
                  <a:pt x="3406022" y="821630"/>
                  <a:pt x="3053137" y="856325"/>
                </a:cubicBezTo>
                <a:cubicBezTo>
                  <a:pt x="2700252" y="891020"/>
                  <a:pt x="2770632" y="859509"/>
                  <a:pt x="2695563" y="856325"/>
                </a:cubicBezTo>
                <a:cubicBezTo>
                  <a:pt x="2620494" y="853141"/>
                  <a:pt x="2267108" y="879629"/>
                  <a:pt x="1897896" y="856325"/>
                </a:cubicBezTo>
                <a:cubicBezTo>
                  <a:pt x="1528684" y="833021"/>
                  <a:pt x="1577173" y="878872"/>
                  <a:pt x="1430298" y="856325"/>
                </a:cubicBezTo>
                <a:cubicBezTo>
                  <a:pt x="1283423" y="833778"/>
                  <a:pt x="1214986" y="844500"/>
                  <a:pt x="1072724" y="856325"/>
                </a:cubicBezTo>
                <a:cubicBezTo>
                  <a:pt x="930462" y="868150"/>
                  <a:pt x="838572" y="847353"/>
                  <a:pt x="605126" y="856325"/>
                </a:cubicBezTo>
                <a:cubicBezTo>
                  <a:pt x="371680" y="865297"/>
                  <a:pt x="284556" y="854561"/>
                  <a:pt x="0" y="856325"/>
                </a:cubicBezTo>
                <a:cubicBezTo>
                  <a:pt x="-2221" y="718633"/>
                  <a:pt x="-12956" y="569607"/>
                  <a:pt x="0" y="445289"/>
                </a:cubicBezTo>
                <a:cubicBezTo>
                  <a:pt x="12956" y="320971"/>
                  <a:pt x="20926" y="116455"/>
                  <a:pt x="0" y="0"/>
                </a:cubicBezTo>
                <a:close/>
              </a:path>
            </a:pathLst>
          </a:custGeom>
          <a:solidFill>
            <a:srgbClr val="6DC0CA"/>
          </a:solidFill>
          <a:ln>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txBody>
          <a:bodyPr wrap="square">
            <a:spAutoFit/>
          </a:bodyPr>
          <a:lstStyle/>
          <a:p>
            <a:pPr algn="ctr"/>
            <a:r>
              <a:rPr lang="en-US" sz="4800" dirty="0">
                <a:latin typeface="Dreaming Outloud Pro" panose="03050502040302030504" pitchFamily="66" charset="77"/>
                <a:cs typeface="Dreaming Outloud Pro" panose="03050502040302030504" pitchFamily="66" charset="77"/>
              </a:rPr>
              <a:t>What is Verbal Reasoning?</a:t>
            </a:r>
          </a:p>
        </p:txBody>
      </p:sp>
      <p:sp>
        <p:nvSpPr>
          <p:cNvPr id="6" name="TextBox 5">
            <a:extLst>
              <a:ext uri="{FF2B5EF4-FFF2-40B4-BE49-F238E27FC236}">
                <a16:creationId xmlns:a16="http://schemas.microsoft.com/office/drawing/2014/main" id="{43DFACAC-8A3C-A09C-9EA2-E5B24EF581E2}"/>
              </a:ext>
            </a:extLst>
          </p:cNvPr>
          <p:cNvSpPr txBox="1"/>
          <p:nvPr/>
        </p:nvSpPr>
        <p:spPr>
          <a:xfrm>
            <a:off x="752169" y="1545453"/>
            <a:ext cx="7816644" cy="4001095"/>
          </a:xfrm>
          <a:prstGeom prst="rect">
            <a:avLst/>
          </a:prstGeom>
          <a:noFill/>
        </p:spPr>
        <p:txBody>
          <a:bodyPr wrap="square">
            <a:spAutoFit/>
          </a:bodyPr>
          <a:lstStyle/>
          <a:p>
            <a:r>
              <a:rPr lang="en-US" sz="2400" b="1" dirty="0">
                <a:latin typeface="Avenir Next" panose="020B0503020202020204" pitchFamily="34" charset="0"/>
              </a:rPr>
              <a:t>Definition: </a:t>
            </a:r>
            <a:r>
              <a:rPr lang="en-US" sz="2400" dirty="0">
                <a:latin typeface="Avenir Next" panose="020B0503020202020204" pitchFamily="34" charset="0"/>
              </a:rPr>
              <a:t>The ability to process, analyze, and make sense of textual information logically and critically</a:t>
            </a:r>
            <a:r>
              <a:rPr lang="en-US" sz="1400" dirty="0">
                <a:latin typeface="Avenir Next" panose="020B0503020202020204" pitchFamily="34" charset="0"/>
              </a:rPr>
              <a:t>.</a:t>
            </a:r>
          </a:p>
          <a:p>
            <a:endParaRPr lang="en-US" sz="1400" dirty="0">
              <a:latin typeface="Avenir Next" panose="020B0503020202020204" pitchFamily="34" charset="0"/>
            </a:endParaRPr>
          </a:p>
          <a:p>
            <a:r>
              <a:rPr lang="en-US" sz="2400" b="1" dirty="0">
                <a:latin typeface="Avenir Next" panose="020B0503020202020204" pitchFamily="34" charset="0"/>
              </a:rPr>
              <a:t>Core Components:</a:t>
            </a:r>
          </a:p>
          <a:p>
            <a:pPr>
              <a:buFont typeface="Arial" panose="020B0604020202020204" pitchFamily="34" charset="0"/>
              <a:buChar char="•"/>
            </a:pPr>
            <a:r>
              <a:rPr lang="en-US" sz="2400" dirty="0">
                <a:latin typeface="Avenir Next" panose="020B0503020202020204" pitchFamily="34" charset="0"/>
              </a:rPr>
              <a:t>Making inferences</a:t>
            </a:r>
          </a:p>
          <a:p>
            <a:pPr>
              <a:buFont typeface="Arial" panose="020B0604020202020204" pitchFamily="34" charset="0"/>
              <a:buChar char="•"/>
            </a:pPr>
            <a:r>
              <a:rPr lang="en-US" sz="2400" dirty="0">
                <a:latin typeface="Avenir Next" panose="020B0503020202020204" pitchFamily="34" charset="0"/>
              </a:rPr>
              <a:t>Connecting ideas</a:t>
            </a:r>
          </a:p>
          <a:p>
            <a:pPr>
              <a:buFont typeface="Arial" panose="020B0604020202020204" pitchFamily="34" charset="0"/>
              <a:buChar char="•"/>
            </a:pPr>
            <a:r>
              <a:rPr lang="en-US" sz="2400" dirty="0">
                <a:latin typeface="Avenir Next" panose="020B0503020202020204" pitchFamily="34" charset="0"/>
              </a:rPr>
              <a:t>Evaluating arguments</a:t>
            </a:r>
          </a:p>
          <a:p>
            <a:endParaRPr lang="en-US" sz="2400" dirty="0">
              <a:latin typeface="Avenir Next" panose="020B0503020202020204" pitchFamily="34" charset="0"/>
            </a:endParaRPr>
          </a:p>
          <a:p>
            <a:r>
              <a:rPr lang="en-US" sz="2400" b="1" dirty="0">
                <a:latin typeface="Avenir Next" panose="020B0503020202020204" pitchFamily="34" charset="0"/>
              </a:rPr>
              <a:t>Research: </a:t>
            </a:r>
            <a:r>
              <a:rPr lang="en-US" sz="2400" dirty="0">
                <a:latin typeface="Avenir Next" panose="020B0503020202020204" pitchFamily="34" charset="0"/>
              </a:rPr>
              <a:t>Verbal reasoning supports deeper comprehension and problem-solving across disciplines </a:t>
            </a:r>
            <a:r>
              <a:rPr lang="en-US" sz="1600" dirty="0">
                <a:latin typeface="Avenir Next" panose="020B0503020202020204" pitchFamily="34" charset="0"/>
              </a:rPr>
              <a:t>(Alexander &amp; Fox, 2011).</a:t>
            </a:r>
          </a:p>
        </p:txBody>
      </p:sp>
      <p:pic>
        <p:nvPicPr>
          <p:cNvPr id="8" name="Picture 7">
            <a:extLst>
              <a:ext uri="{FF2B5EF4-FFF2-40B4-BE49-F238E27FC236}">
                <a16:creationId xmlns:a16="http://schemas.microsoft.com/office/drawing/2014/main" id="{ED6FD3E7-1762-EB67-92DD-2E039BF21123}"/>
              </a:ext>
            </a:extLst>
          </p:cNvPr>
          <p:cNvPicPr>
            <a:picLocks noChangeAspect="1"/>
          </p:cNvPicPr>
          <p:nvPr/>
        </p:nvPicPr>
        <p:blipFill>
          <a:blip r:embed="rId2"/>
          <a:stretch>
            <a:fillRect/>
          </a:stretch>
        </p:blipFill>
        <p:spPr>
          <a:xfrm>
            <a:off x="7182464" y="1703438"/>
            <a:ext cx="4741607" cy="4741607"/>
          </a:xfrm>
          <a:prstGeom prst="rect">
            <a:avLst/>
          </a:prstGeom>
        </p:spPr>
      </p:pic>
    </p:spTree>
    <p:extLst>
      <p:ext uri="{BB962C8B-B14F-4D97-AF65-F5344CB8AC3E}">
        <p14:creationId xmlns:p14="http://schemas.microsoft.com/office/powerpoint/2010/main" val="3995395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a:extLst>
              <a:ext uri="{FF2B5EF4-FFF2-40B4-BE49-F238E27FC236}">
                <a16:creationId xmlns:a16="http://schemas.microsoft.com/office/drawing/2014/main" id="{D94EA29D-E23B-19CE-985D-19D5F989FFBF}"/>
              </a:ext>
            </a:extLst>
          </p:cNvPr>
          <p:cNvSpPr txBox="1"/>
          <p:nvPr/>
        </p:nvSpPr>
        <p:spPr>
          <a:xfrm>
            <a:off x="631723" y="1338469"/>
            <a:ext cx="11560277" cy="5093702"/>
          </a:xfrm>
          <a:prstGeom prst="rect">
            <a:avLst/>
          </a:prstGeom>
          <a:noFill/>
        </p:spPr>
        <p:txBody>
          <a:bodyPr wrap="square">
            <a:spAutoFit/>
          </a:bodyPr>
          <a:lstStyle/>
          <a:p>
            <a:pPr algn="l" rtl="0" fontAlgn="base">
              <a:spcAft>
                <a:spcPts val="600"/>
              </a:spcAft>
              <a:buFont typeface="+mj-lt"/>
              <a:buAutoNum type="arabicPeriod"/>
            </a:pPr>
            <a:r>
              <a:rPr lang="en-US" sz="2800" b="0" i="0" dirty="0">
                <a:solidFill>
                  <a:srgbClr val="000000"/>
                </a:solidFill>
                <a:effectLst/>
                <a:latin typeface="Aptos" panose="020B0004020202020204" pitchFamily="34" charset="0"/>
              </a:rPr>
              <a:t> Evaluating the reliability, bias, and credibility of sources</a:t>
            </a:r>
          </a:p>
          <a:p>
            <a:pPr algn="l" rtl="0" fontAlgn="base">
              <a:spcAft>
                <a:spcPts val="600"/>
              </a:spcAft>
              <a:buFont typeface="+mj-lt"/>
              <a:buAutoNum type="arabicPeriod" startAt="2"/>
            </a:pPr>
            <a:r>
              <a:rPr lang="en-US" sz="2800" b="0" i="0" dirty="0">
                <a:solidFill>
                  <a:srgbClr val="000000"/>
                </a:solidFill>
                <a:effectLst/>
                <a:latin typeface="Aptos" panose="020B0004020202020204" pitchFamily="34" charset="0"/>
              </a:rPr>
              <a:t> Interpreting emotion in poetry </a:t>
            </a:r>
          </a:p>
          <a:p>
            <a:pPr algn="l" rtl="0" fontAlgn="base">
              <a:spcAft>
                <a:spcPts val="600"/>
              </a:spcAft>
              <a:buFont typeface="+mj-lt"/>
              <a:buAutoNum type="arabicPeriod" startAt="3"/>
            </a:pPr>
            <a:r>
              <a:rPr lang="en-US" sz="2800" b="0" i="0" dirty="0">
                <a:solidFill>
                  <a:srgbClr val="000000"/>
                </a:solidFill>
                <a:effectLst/>
                <a:latin typeface="Aptos" panose="020B0004020202020204" pitchFamily="34" charset="0"/>
              </a:rPr>
              <a:t> Making connections across sentence and paragraph boundaries </a:t>
            </a:r>
          </a:p>
          <a:p>
            <a:pPr algn="l" rtl="0" fontAlgn="base">
              <a:spcAft>
                <a:spcPts val="600"/>
              </a:spcAft>
              <a:buFont typeface="+mj-lt"/>
              <a:buAutoNum type="arabicPeriod" startAt="4"/>
            </a:pPr>
            <a:r>
              <a:rPr lang="en-US" sz="2800" b="0" i="0" dirty="0">
                <a:solidFill>
                  <a:srgbClr val="000000"/>
                </a:solidFill>
                <a:effectLst/>
                <a:latin typeface="Aptos" panose="020B0004020202020204" pitchFamily="34" charset="0"/>
              </a:rPr>
              <a:t> Listening to and following directions </a:t>
            </a:r>
          </a:p>
          <a:p>
            <a:pPr algn="l" rtl="0" fontAlgn="base">
              <a:spcAft>
                <a:spcPts val="600"/>
              </a:spcAft>
              <a:buFont typeface="+mj-lt"/>
              <a:buAutoNum type="arabicPeriod" startAt="5"/>
            </a:pPr>
            <a:r>
              <a:rPr lang="en-US" sz="2800" b="0" i="0" dirty="0">
                <a:solidFill>
                  <a:srgbClr val="000000"/>
                </a:solidFill>
                <a:effectLst/>
                <a:latin typeface="Aptos" panose="020B0004020202020204" pitchFamily="34" charset="0"/>
              </a:rPr>
              <a:t> Recognizing patterns of data </a:t>
            </a:r>
          </a:p>
          <a:p>
            <a:pPr algn="l" rtl="0" fontAlgn="base">
              <a:spcAft>
                <a:spcPts val="600"/>
              </a:spcAft>
              <a:buFont typeface="+mj-lt"/>
              <a:buAutoNum type="arabicPeriod" startAt="6"/>
            </a:pPr>
            <a:r>
              <a:rPr lang="en-US" sz="2800" b="0" i="0" dirty="0">
                <a:solidFill>
                  <a:srgbClr val="000000"/>
                </a:solidFill>
                <a:effectLst/>
                <a:latin typeface="Aptos" panose="020B0004020202020204" pitchFamily="34" charset="0"/>
              </a:rPr>
              <a:t> Carrying out an experiment with prescribed instructions in science </a:t>
            </a:r>
          </a:p>
          <a:p>
            <a:pPr algn="l" rtl="0" fontAlgn="base">
              <a:spcAft>
                <a:spcPts val="600"/>
              </a:spcAft>
              <a:buFont typeface="+mj-lt"/>
              <a:buAutoNum type="arabicPeriod" startAt="7"/>
            </a:pPr>
            <a:r>
              <a:rPr lang="en-US" sz="2800" b="0" i="0" dirty="0">
                <a:solidFill>
                  <a:srgbClr val="000000"/>
                </a:solidFill>
                <a:effectLst/>
                <a:latin typeface="Aptos" panose="020B0004020202020204" pitchFamily="34" charset="0"/>
              </a:rPr>
              <a:t> Forming hypotheses based on information </a:t>
            </a:r>
          </a:p>
          <a:p>
            <a:pPr algn="l" rtl="0" fontAlgn="base">
              <a:spcAft>
                <a:spcPts val="600"/>
              </a:spcAft>
              <a:buFont typeface="+mj-lt"/>
              <a:buAutoNum type="arabicPeriod" startAt="8"/>
            </a:pPr>
            <a:r>
              <a:rPr lang="en-US" sz="2800" b="0" i="0" dirty="0">
                <a:solidFill>
                  <a:srgbClr val="000000"/>
                </a:solidFill>
                <a:effectLst/>
                <a:latin typeface="Aptos" panose="020B0004020202020204" pitchFamily="34" charset="0"/>
              </a:rPr>
              <a:t> Comparing and contrasting viewpoints </a:t>
            </a:r>
          </a:p>
          <a:p>
            <a:pPr algn="l" rtl="0" fontAlgn="base">
              <a:spcAft>
                <a:spcPts val="600"/>
              </a:spcAft>
              <a:buFont typeface="+mj-lt"/>
              <a:buAutoNum type="arabicPeriod" startAt="9"/>
            </a:pPr>
            <a:r>
              <a:rPr lang="en-US" sz="2800" b="0" i="0" dirty="0">
                <a:solidFill>
                  <a:srgbClr val="000000"/>
                </a:solidFill>
                <a:effectLst/>
                <a:latin typeface="Aptos" panose="020B0004020202020204" pitchFamily="34" charset="0"/>
              </a:rPr>
              <a:t> Analyzing relevant information in word problems in math </a:t>
            </a:r>
          </a:p>
          <a:p>
            <a:pPr algn="l" rtl="0" fontAlgn="base">
              <a:spcAft>
                <a:spcPts val="600"/>
              </a:spcAft>
              <a:buFont typeface="+mj-lt"/>
              <a:buAutoNum type="arabicPeriod" startAt="10"/>
            </a:pPr>
            <a:r>
              <a:rPr lang="en-US" sz="2800" b="0" i="0" dirty="0">
                <a:solidFill>
                  <a:srgbClr val="000000"/>
                </a:solidFill>
                <a:effectLst/>
                <a:latin typeface="Aptos" panose="020B0004020202020204" pitchFamily="34" charset="0"/>
              </a:rPr>
              <a:t> Understanding figurative language </a:t>
            </a:r>
          </a:p>
        </p:txBody>
      </p:sp>
      <p:sp>
        <p:nvSpPr>
          <p:cNvPr id="5" name="TextBox 4">
            <a:extLst>
              <a:ext uri="{FF2B5EF4-FFF2-40B4-BE49-F238E27FC236}">
                <a16:creationId xmlns:a16="http://schemas.microsoft.com/office/drawing/2014/main" id="{28287F97-CA18-C915-8A5F-34FEFF2B3322}"/>
              </a:ext>
            </a:extLst>
          </p:cNvPr>
          <p:cNvSpPr txBox="1"/>
          <p:nvPr/>
        </p:nvSpPr>
        <p:spPr>
          <a:xfrm>
            <a:off x="1587909" y="438283"/>
            <a:ext cx="9647903" cy="830997"/>
          </a:xfrm>
          <a:prstGeom prst="rect">
            <a:avLst/>
          </a:prstGeom>
          <a:noFill/>
        </p:spPr>
        <p:txBody>
          <a:bodyPr wrap="square">
            <a:spAutoFit/>
          </a:bodyPr>
          <a:lstStyle/>
          <a:p>
            <a:r>
              <a:rPr lang="en-US" sz="4800" dirty="0">
                <a:latin typeface="Dreaming Outloud Pro" panose="03050502040302030504" pitchFamily="66" charset="77"/>
                <a:cs typeface="Dreaming Outloud Pro" panose="03050502040302030504" pitchFamily="66" charset="77"/>
              </a:rPr>
              <a:t>10 ways we use Verbal Reasoning</a:t>
            </a:r>
          </a:p>
        </p:txBody>
      </p:sp>
    </p:spTree>
    <p:extLst>
      <p:ext uri="{BB962C8B-B14F-4D97-AF65-F5344CB8AC3E}">
        <p14:creationId xmlns:p14="http://schemas.microsoft.com/office/powerpoint/2010/main" val="1267797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graph of a graph of a graph&#10;&#10;Description automatically generated with low confidence">
            <a:extLst>
              <a:ext uri="{FF2B5EF4-FFF2-40B4-BE49-F238E27FC236}">
                <a16:creationId xmlns:a16="http://schemas.microsoft.com/office/drawing/2014/main" id="{5275FB03-764B-5B3C-07CD-70822C47660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00173" y="404023"/>
            <a:ext cx="5962853" cy="6049954"/>
          </a:xfrm>
          <a:prstGeom prst="rect">
            <a:avLst/>
          </a:prstGeom>
        </p:spPr>
      </p:pic>
      <p:sp>
        <p:nvSpPr>
          <p:cNvPr id="7" name="Rectangle 6">
            <a:extLst>
              <a:ext uri="{FF2B5EF4-FFF2-40B4-BE49-F238E27FC236}">
                <a16:creationId xmlns:a16="http://schemas.microsoft.com/office/drawing/2014/main" id="{172A3797-CE16-2611-A85A-E7CD455B4271}"/>
              </a:ext>
            </a:extLst>
          </p:cNvPr>
          <p:cNvSpPr/>
          <p:nvPr/>
        </p:nvSpPr>
        <p:spPr>
          <a:xfrm>
            <a:off x="3803958" y="3701847"/>
            <a:ext cx="914400" cy="1740310"/>
          </a:xfrm>
          <a:prstGeom prst="rect">
            <a:avLst/>
          </a:prstGeom>
          <a:solidFill>
            <a:srgbClr val="FFDE35">
              <a:alpha val="625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885F7B4-8C11-B723-8553-3D2B46C19B02}"/>
              </a:ext>
            </a:extLst>
          </p:cNvPr>
          <p:cNvSpPr/>
          <p:nvPr/>
        </p:nvSpPr>
        <p:spPr>
          <a:xfrm>
            <a:off x="6322142" y="4970207"/>
            <a:ext cx="914400" cy="471950"/>
          </a:xfrm>
          <a:prstGeom prst="rect">
            <a:avLst/>
          </a:prstGeom>
          <a:solidFill>
            <a:srgbClr val="FBB796">
              <a:alpha val="625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F745944-E8D4-7BB9-709B-16DDC1C237F2}"/>
              </a:ext>
            </a:extLst>
          </p:cNvPr>
          <p:cNvSpPr txBox="1"/>
          <p:nvPr/>
        </p:nvSpPr>
        <p:spPr>
          <a:xfrm>
            <a:off x="8849032" y="5840360"/>
            <a:ext cx="2949677" cy="369332"/>
          </a:xfrm>
          <a:prstGeom prst="rect">
            <a:avLst/>
          </a:prstGeom>
          <a:noFill/>
        </p:spPr>
        <p:txBody>
          <a:bodyPr wrap="square" rtlCol="0">
            <a:spAutoFit/>
          </a:bodyPr>
          <a:lstStyle/>
          <a:p>
            <a:r>
              <a:rPr lang="en-US" dirty="0"/>
              <a:t>Walton et al, 2008</a:t>
            </a:r>
          </a:p>
        </p:txBody>
      </p:sp>
      <p:sp>
        <p:nvSpPr>
          <p:cNvPr id="10" name="TextBox 9">
            <a:extLst>
              <a:ext uri="{FF2B5EF4-FFF2-40B4-BE49-F238E27FC236}">
                <a16:creationId xmlns:a16="http://schemas.microsoft.com/office/drawing/2014/main" id="{D50AEFF7-66CB-5577-82C2-0BE4192803F4}"/>
              </a:ext>
            </a:extLst>
          </p:cNvPr>
          <p:cNvSpPr txBox="1"/>
          <p:nvPr/>
        </p:nvSpPr>
        <p:spPr>
          <a:xfrm>
            <a:off x="4911937" y="1146441"/>
            <a:ext cx="6378104" cy="1200329"/>
          </a:xfrm>
          <a:prstGeom prst="rect">
            <a:avLst/>
          </a:prstGeom>
          <a:noFill/>
        </p:spPr>
        <p:txBody>
          <a:bodyPr wrap="square">
            <a:spAutoFit/>
          </a:bodyPr>
          <a:lstStyle/>
          <a:p>
            <a:r>
              <a:rPr lang="en-US" sz="3600" b="1" dirty="0">
                <a:latin typeface="Aptos" panose="020B0004020202020204" pitchFamily="34" charset="0"/>
              </a:rPr>
              <a:t>25,000 students tracked from K-8. At the end of 8</a:t>
            </a:r>
            <a:r>
              <a:rPr lang="en-US" sz="3600" b="1" baseline="30000" dirty="0">
                <a:latin typeface="Aptos" panose="020B0004020202020204" pitchFamily="34" charset="0"/>
              </a:rPr>
              <a:t>th</a:t>
            </a:r>
            <a:r>
              <a:rPr lang="en-US" sz="3600" b="1" dirty="0">
                <a:latin typeface="Aptos" panose="020B0004020202020204" pitchFamily="34" charset="0"/>
              </a:rPr>
              <a:t> grade… </a:t>
            </a:r>
          </a:p>
        </p:txBody>
      </p:sp>
    </p:spTree>
    <p:extLst>
      <p:ext uri="{BB962C8B-B14F-4D97-AF65-F5344CB8AC3E}">
        <p14:creationId xmlns:p14="http://schemas.microsoft.com/office/powerpoint/2010/main" val="20007207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A60C0-73B5-C66C-7D0A-6B740AB194F1}"/>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E3E8AA26-033B-A157-DA4E-959C19FEECC0}"/>
              </a:ext>
            </a:extLst>
          </p:cNvPr>
          <p:cNvSpPr/>
          <p:nvPr/>
        </p:nvSpPr>
        <p:spPr>
          <a:xfrm>
            <a:off x="0" y="0"/>
            <a:ext cx="12192000" cy="6858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75664E22-E46C-D62E-E39A-C96C09862F64}"/>
              </a:ext>
            </a:extLst>
          </p:cNvPr>
          <p:cNvSpPr txBox="1"/>
          <p:nvPr/>
        </p:nvSpPr>
        <p:spPr>
          <a:xfrm>
            <a:off x="648930" y="604373"/>
            <a:ext cx="6872748" cy="769441"/>
          </a:xfrm>
          <a:prstGeom prst="rect">
            <a:avLst/>
          </a:prstGeom>
          <a:noFill/>
        </p:spPr>
        <p:txBody>
          <a:bodyPr wrap="square">
            <a:spAutoFit/>
          </a:bodyPr>
          <a:lstStyle/>
          <a:p>
            <a:r>
              <a:rPr lang="en-US" sz="4400" dirty="0">
                <a:latin typeface="Dreaming Outloud Script Pro" panose="03050502040304050704" pitchFamily="66" charset="77"/>
                <a:cs typeface="Dreaming Outloud Script Pro" panose="03050502040304050704" pitchFamily="66" charset="77"/>
              </a:rPr>
              <a:t>Research Insights:</a:t>
            </a:r>
          </a:p>
        </p:txBody>
      </p:sp>
      <p:sp>
        <p:nvSpPr>
          <p:cNvPr id="8" name="TextBox 7">
            <a:extLst>
              <a:ext uri="{FF2B5EF4-FFF2-40B4-BE49-F238E27FC236}">
                <a16:creationId xmlns:a16="http://schemas.microsoft.com/office/drawing/2014/main" id="{740F053E-6F28-9D85-F375-2917B33E5A3A}"/>
              </a:ext>
            </a:extLst>
          </p:cNvPr>
          <p:cNvSpPr txBox="1"/>
          <p:nvPr/>
        </p:nvSpPr>
        <p:spPr>
          <a:xfrm>
            <a:off x="648929" y="1253585"/>
            <a:ext cx="8140507" cy="4555093"/>
          </a:xfrm>
          <a:prstGeom prst="rect">
            <a:avLst/>
          </a:prstGeom>
          <a:noFill/>
        </p:spPr>
        <p:txBody>
          <a:bodyPr wrap="square">
            <a:spAutoFit/>
          </a:bodyPr>
          <a:lstStyle/>
          <a:p>
            <a:pPr>
              <a:buFont typeface="Arial" panose="020B0604020202020204" pitchFamily="34" charset="0"/>
              <a:buChar char="•"/>
            </a:pPr>
            <a:endParaRPr lang="en-US" dirty="0"/>
          </a:p>
          <a:p>
            <a:pPr marL="742950" lvl="1" indent="-285750">
              <a:buFont typeface="Arial" panose="020B0604020202020204" pitchFamily="34" charset="0"/>
              <a:buChar char="•"/>
            </a:pPr>
            <a:r>
              <a:rPr lang="en-US" sz="2800" dirty="0">
                <a:latin typeface="Avenir Next" panose="020B0503020202020204" pitchFamily="34" charset="0"/>
              </a:rPr>
              <a:t>Adolescents process text differently than younger readers; verbal reasoning bridges the gap </a:t>
            </a:r>
            <a:r>
              <a:rPr lang="en-US" sz="2000" dirty="0">
                <a:latin typeface="Avenir Next" panose="020B0503020202020204" pitchFamily="34" charset="0"/>
              </a:rPr>
              <a:t>(Tighe &amp; Schatschneider, 2014)</a:t>
            </a:r>
            <a:r>
              <a:rPr lang="en-US" sz="2800" dirty="0">
                <a:latin typeface="Avenir Next" panose="020B0503020202020204" pitchFamily="34" charset="0"/>
              </a:rPr>
              <a:t>.</a:t>
            </a:r>
          </a:p>
          <a:p>
            <a:pPr marL="742950" lvl="1" indent="-285750">
              <a:buFont typeface="Arial" panose="020B0604020202020204" pitchFamily="34" charset="0"/>
              <a:buChar char="•"/>
            </a:pPr>
            <a:r>
              <a:rPr lang="en-US" sz="2800" dirty="0">
                <a:latin typeface="Avenir Next" panose="020B0503020202020204" pitchFamily="34" charset="0"/>
              </a:rPr>
              <a:t> </a:t>
            </a:r>
          </a:p>
          <a:p>
            <a:pPr marL="742950" lvl="1" indent="-285750">
              <a:buFont typeface="Arial" panose="020B0604020202020204" pitchFamily="34" charset="0"/>
              <a:buChar char="•"/>
            </a:pPr>
            <a:r>
              <a:rPr lang="en-US" sz="2800" dirty="0">
                <a:latin typeface="Avenir Next" panose="020B0503020202020204" pitchFamily="34" charset="0"/>
              </a:rPr>
              <a:t>The integration of foundational skills with verbal reasoning amplifies reading comprehension outcomes </a:t>
            </a:r>
            <a:r>
              <a:rPr lang="en-US" sz="2000" dirty="0">
                <a:latin typeface="Avenir Next" panose="020B0503020202020204" pitchFamily="34" charset="0"/>
              </a:rPr>
              <a:t>(Lovett et al., 2022). </a:t>
            </a:r>
          </a:p>
          <a:p>
            <a:pPr lvl="1"/>
            <a:endParaRPr lang="en-US" sz="2000" dirty="0">
              <a:latin typeface="Avenir Next" panose="020B0503020202020204" pitchFamily="34" charset="0"/>
            </a:endParaRPr>
          </a:p>
          <a:p>
            <a:r>
              <a:rPr lang="en-US" sz="2400" dirty="0">
                <a:latin typeface="Avenir Next" panose="020B0503020202020204" pitchFamily="34" charset="0"/>
              </a:rPr>
              <a:t> </a:t>
            </a:r>
            <a:r>
              <a:rPr lang="en-US" sz="2800" b="1" dirty="0">
                <a:latin typeface="Avenir Next" panose="020B0503020202020204" pitchFamily="34" charset="0"/>
                <a:cs typeface="Dreaming Outloud Script Pro" panose="03050502040304050704" pitchFamily="66" charset="77"/>
              </a:rPr>
              <a:t>Big Takeaway: </a:t>
            </a:r>
            <a:r>
              <a:rPr lang="en-US" sz="2800" i="1" dirty="0">
                <a:latin typeface="Avenir Next" panose="020B0503020202020204" pitchFamily="34" charset="0"/>
                <a:cs typeface="Dreaming Outloud Script Pro" panose="03050502040304050704" pitchFamily="66" charset="77"/>
              </a:rPr>
              <a:t>Verbal reasoning is not innate—it must be explicitly taught and scaffolded.</a:t>
            </a:r>
          </a:p>
        </p:txBody>
      </p:sp>
      <p:pic>
        <p:nvPicPr>
          <p:cNvPr id="10" name="Picture 9">
            <a:extLst>
              <a:ext uri="{FF2B5EF4-FFF2-40B4-BE49-F238E27FC236}">
                <a16:creationId xmlns:a16="http://schemas.microsoft.com/office/drawing/2014/main" id="{8FC0A735-E90D-9910-A6BC-2B139BCFDFDE}"/>
              </a:ext>
            </a:extLst>
          </p:cNvPr>
          <p:cNvPicPr>
            <a:picLocks noChangeAspect="1"/>
          </p:cNvPicPr>
          <p:nvPr/>
        </p:nvPicPr>
        <p:blipFill>
          <a:blip r:embed="rId3"/>
          <a:stretch>
            <a:fillRect/>
          </a:stretch>
        </p:blipFill>
        <p:spPr>
          <a:xfrm>
            <a:off x="8129350" y="737419"/>
            <a:ext cx="4062650" cy="5486400"/>
          </a:xfrm>
          <a:prstGeom prst="rect">
            <a:avLst/>
          </a:prstGeom>
        </p:spPr>
      </p:pic>
      <p:sp>
        <p:nvSpPr>
          <p:cNvPr id="11" name="Freeform 10">
            <a:extLst>
              <a:ext uri="{FF2B5EF4-FFF2-40B4-BE49-F238E27FC236}">
                <a16:creationId xmlns:a16="http://schemas.microsoft.com/office/drawing/2014/main" id="{C264D8E0-812C-EFD3-BD8D-0D501EF3B853}"/>
              </a:ext>
            </a:extLst>
          </p:cNvPr>
          <p:cNvSpPr/>
          <p:nvPr/>
        </p:nvSpPr>
        <p:spPr>
          <a:xfrm flipH="1">
            <a:off x="7521676" y="604373"/>
            <a:ext cx="3347884" cy="5516208"/>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00F4ED">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76975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27A81-134B-5C49-2879-13FB1C77264B}"/>
            </a:ext>
          </a:extLst>
        </p:cNvPr>
        <p:cNvGrpSpPr/>
        <p:nvPr/>
      </p:nvGrpSpPr>
      <p:grpSpPr>
        <a:xfrm>
          <a:off x="0" y="0"/>
          <a:ext cx="0" cy="0"/>
          <a:chOff x="0" y="0"/>
          <a:chExt cx="0" cy="0"/>
        </a:xfrm>
      </p:grpSpPr>
      <p:pic>
        <p:nvPicPr>
          <p:cNvPr id="2" name="Picture 1" descr="A black brick wall with a white spot&#10;&#10;Description automatically generated">
            <a:extLst>
              <a:ext uri="{FF2B5EF4-FFF2-40B4-BE49-F238E27FC236}">
                <a16:creationId xmlns:a16="http://schemas.microsoft.com/office/drawing/2014/main" id="{AFB64667-3734-DCDF-5859-563D3003E5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56718"/>
          </a:xfrm>
          <a:prstGeom prst="rect">
            <a:avLst/>
          </a:prstGeom>
        </p:spPr>
      </p:pic>
      <p:sp>
        <p:nvSpPr>
          <p:cNvPr id="3" name="TextBox 2">
            <a:extLst>
              <a:ext uri="{FF2B5EF4-FFF2-40B4-BE49-F238E27FC236}">
                <a16:creationId xmlns:a16="http://schemas.microsoft.com/office/drawing/2014/main" id="{528A1211-4C58-82F6-5E86-67DFE848FB95}"/>
              </a:ext>
            </a:extLst>
          </p:cNvPr>
          <p:cNvSpPr txBox="1"/>
          <p:nvPr/>
        </p:nvSpPr>
        <p:spPr>
          <a:xfrm>
            <a:off x="1531088" y="1382614"/>
            <a:ext cx="9760689" cy="4092771"/>
          </a:xfrm>
          <a:prstGeom prst="rect">
            <a:avLst/>
          </a:prstGeom>
        </p:spPr>
        <p:txBody>
          <a:bodyPr vert="horz" lIns="91440" tIns="45720" rIns="91440" bIns="45720" rtlCol="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 Classroom Practice: Close Reading</a:t>
            </a:r>
          </a:p>
        </p:txBody>
      </p:sp>
      <p:sp>
        <p:nvSpPr>
          <p:cNvPr id="4" name="Rectangle 3">
            <a:extLst>
              <a:ext uri="{FF2B5EF4-FFF2-40B4-BE49-F238E27FC236}">
                <a16:creationId xmlns:a16="http://schemas.microsoft.com/office/drawing/2014/main" id="{6D317FC8-AF67-85E5-4714-DC64DF4760F4}"/>
              </a:ext>
            </a:extLst>
          </p:cNvPr>
          <p:cNvSpPr/>
          <p:nvPr/>
        </p:nvSpPr>
        <p:spPr>
          <a:xfrm>
            <a:off x="20" y="-74429"/>
            <a:ext cx="12191980" cy="6858000"/>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Osaka"/>
              <a:cs typeface="+mn-cs"/>
            </a:endParaRPr>
          </a:p>
        </p:txBody>
      </p:sp>
      <p:sp>
        <p:nvSpPr>
          <p:cNvPr id="7" name="Oval 6">
            <a:extLst>
              <a:ext uri="{FF2B5EF4-FFF2-40B4-BE49-F238E27FC236}">
                <a16:creationId xmlns:a16="http://schemas.microsoft.com/office/drawing/2014/main" id="{6FEC3F5A-5D7E-FA5C-BC23-A3C4EC918251}"/>
              </a:ext>
            </a:extLst>
          </p:cNvPr>
          <p:cNvSpPr/>
          <p:nvPr/>
        </p:nvSpPr>
        <p:spPr>
          <a:xfrm>
            <a:off x="10653822" y="5727534"/>
            <a:ext cx="1275410" cy="850733"/>
          </a:xfrm>
          <a:custGeom>
            <a:avLst/>
            <a:gdLst>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10" h="850733" fill="none" extrusionOk="0">
                <a:moveTo>
                  <a:pt x="0" y="425367"/>
                </a:moveTo>
                <a:cubicBezTo>
                  <a:pt x="88997" y="201000"/>
                  <a:pt x="321295" y="-73644"/>
                  <a:pt x="637705" y="0"/>
                </a:cubicBezTo>
                <a:cubicBezTo>
                  <a:pt x="923808" y="-10121"/>
                  <a:pt x="1238063" y="225606"/>
                  <a:pt x="1275410" y="425367"/>
                </a:cubicBezTo>
                <a:cubicBezTo>
                  <a:pt x="1264211" y="553490"/>
                  <a:pt x="929210" y="935076"/>
                  <a:pt x="637705" y="850734"/>
                </a:cubicBezTo>
                <a:cubicBezTo>
                  <a:pt x="321203" y="870716"/>
                  <a:pt x="82493" y="680125"/>
                  <a:pt x="0" y="425367"/>
                </a:cubicBezTo>
                <a:close/>
              </a:path>
              <a:path w="1275410" h="850733" stroke="0" extrusionOk="0">
                <a:moveTo>
                  <a:pt x="0" y="425367"/>
                </a:moveTo>
                <a:cubicBezTo>
                  <a:pt x="-68867" y="167414"/>
                  <a:pt x="307399" y="48770"/>
                  <a:pt x="637705" y="0"/>
                </a:cubicBezTo>
                <a:cubicBezTo>
                  <a:pt x="1012255" y="26342"/>
                  <a:pt x="1257595" y="221481"/>
                  <a:pt x="1275410" y="425367"/>
                </a:cubicBezTo>
                <a:cubicBezTo>
                  <a:pt x="1247934" y="717244"/>
                  <a:pt x="1013511" y="888287"/>
                  <a:pt x="637705" y="850734"/>
                </a:cubicBezTo>
                <a:cubicBezTo>
                  <a:pt x="305126" y="827780"/>
                  <a:pt x="48944" y="649623"/>
                  <a:pt x="0" y="425367"/>
                </a:cubicBezTo>
                <a:close/>
              </a:path>
              <a:path w="1275410" h="850733" fill="none" stroke="0" extrusionOk="0">
                <a:moveTo>
                  <a:pt x="0" y="425367"/>
                </a:moveTo>
                <a:cubicBezTo>
                  <a:pt x="-15169" y="160347"/>
                  <a:pt x="253256" y="-5263"/>
                  <a:pt x="637705" y="0"/>
                </a:cubicBezTo>
                <a:cubicBezTo>
                  <a:pt x="987128" y="1244"/>
                  <a:pt x="1236621" y="211132"/>
                  <a:pt x="1275410" y="425367"/>
                </a:cubicBezTo>
                <a:cubicBezTo>
                  <a:pt x="1229358" y="645478"/>
                  <a:pt x="956080" y="911314"/>
                  <a:pt x="637705" y="850734"/>
                </a:cubicBezTo>
                <a:cubicBezTo>
                  <a:pt x="268144" y="841349"/>
                  <a:pt x="50084" y="675693"/>
                  <a:pt x="0" y="425367"/>
                </a:cubicBezTo>
                <a:close/>
              </a:path>
            </a:pathLst>
          </a:custGeom>
          <a:solidFill>
            <a:srgbClr val="AAD8A5"/>
          </a:solidFill>
          <a:ln w="19050">
            <a:solidFill>
              <a:srgbClr val="00324E"/>
            </a:solidFill>
            <a:extLst>
              <a:ext uri="{C807C97D-BFC1-408E-A445-0C87EB9F89A2}">
                <ask:lineSketchStyleProps xmlns:ask="http://schemas.microsoft.com/office/drawing/2018/sketchyshapes" xmlns="" sd="1219033472">
                  <a:custGeom>
                    <a:avLst/>
                    <a:gdLst>
                      <a:gd name="connsiteX0" fmla="*/ 0 w 1275410"/>
                      <a:gd name="connsiteY0" fmla="*/ 425367 h 850733"/>
                      <a:gd name="connsiteX1" fmla="*/ 637705 w 1275410"/>
                      <a:gd name="connsiteY1" fmla="*/ 0 h 850733"/>
                      <a:gd name="connsiteX2" fmla="*/ 1275410 w 1275410"/>
                      <a:gd name="connsiteY2" fmla="*/ 425367 h 850733"/>
                      <a:gd name="connsiteX3" fmla="*/ 637705 w 1275410"/>
                      <a:gd name="connsiteY3" fmla="*/ 850734 h 850733"/>
                      <a:gd name="connsiteX4" fmla="*/ 0 w 1275410"/>
                      <a:gd name="connsiteY4" fmla="*/ 425367 h 85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10" h="850733" fill="none" extrusionOk="0">
                        <a:moveTo>
                          <a:pt x="0" y="425367"/>
                        </a:moveTo>
                        <a:cubicBezTo>
                          <a:pt x="41628" y="195381"/>
                          <a:pt x="295832" y="-21242"/>
                          <a:pt x="637705" y="0"/>
                        </a:cubicBezTo>
                        <a:cubicBezTo>
                          <a:pt x="958054" y="-4877"/>
                          <a:pt x="1254023" y="210579"/>
                          <a:pt x="1275410" y="425367"/>
                        </a:cubicBezTo>
                        <a:cubicBezTo>
                          <a:pt x="1269723" y="606059"/>
                          <a:pt x="959362" y="893174"/>
                          <a:pt x="637705" y="850734"/>
                        </a:cubicBezTo>
                        <a:cubicBezTo>
                          <a:pt x="294648" y="855850"/>
                          <a:pt x="35928" y="668929"/>
                          <a:pt x="0" y="425367"/>
                        </a:cubicBezTo>
                        <a:close/>
                      </a:path>
                      <a:path w="1275410" h="850733" stroke="0" extrusionOk="0">
                        <a:moveTo>
                          <a:pt x="0" y="425367"/>
                        </a:moveTo>
                        <a:cubicBezTo>
                          <a:pt x="-26127" y="174327"/>
                          <a:pt x="259638" y="9710"/>
                          <a:pt x="637705" y="0"/>
                        </a:cubicBezTo>
                        <a:cubicBezTo>
                          <a:pt x="995326" y="1142"/>
                          <a:pt x="1254662" y="191103"/>
                          <a:pt x="1275410" y="425367"/>
                        </a:cubicBezTo>
                        <a:cubicBezTo>
                          <a:pt x="1235966" y="698810"/>
                          <a:pt x="988622" y="857800"/>
                          <a:pt x="637705" y="850734"/>
                        </a:cubicBezTo>
                        <a:cubicBezTo>
                          <a:pt x="281448" y="848512"/>
                          <a:pt x="42372" y="680537"/>
                          <a:pt x="0" y="42536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Century Gothic" panose="020F0302020204030204"/>
                <a:ea typeface="Osaka"/>
                <a:cs typeface="+mn-cs"/>
              </a:rPr>
              <a:t>Pg. 111-115</a:t>
            </a:r>
          </a:p>
        </p:txBody>
      </p:sp>
      <p:sp>
        <p:nvSpPr>
          <p:cNvPr id="8" name="TextBox 7">
            <a:extLst>
              <a:ext uri="{FF2B5EF4-FFF2-40B4-BE49-F238E27FC236}">
                <a16:creationId xmlns:a16="http://schemas.microsoft.com/office/drawing/2014/main" id="{08CC35AF-0511-71E1-2262-4731350C1F01}"/>
              </a:ext>
            </a:extLst>
          </p:cNvPr>
          <p:cNvSpPr txBox="1"/>
          <p:nvPr/>
        </p:nvSpPr>
        <p:spPr>
          <a:xfrm>
            <a:off x="2828260" y="3665431"/>
            <a:ext cx="7549115" cy="181588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Avenir Next" panose="020B0503020202020204" pitchFamily="34" charset="0"/>
                <a:ea typeface="Osaka"/>
              </a:rPr>
              <a:t>Close reading involves carefully and purposefully analyzing a text to uncover layers of meaning that lead to deep comprehension.</a:t>
            </a:r>
          </a:p>
        </p:txBody>
      </p:sp>
    </p:spTree>
    <p:extLst>
      <p:ext uri="{BB962C8B-B14F-4D97-AF65-F5344CB8AC3E}">
        <p14:creationId xmlns:p14="http://schemas.microsoft.com/office/powerpoint/2010/main" val="4674985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9DF94-5200-EBB5-13E2-639C925A3D83}"/>
              </a:ext>
            </a:extLst>
          </p:cNvPr>
          <p:cNvSpPr>
            <a:spLocks noGrp="1"/>
          </p:cNvSpPr>
          <p:nvPr>
            <p:ph type="title"/>
          </p:nvPr>
        </p:nvSpPr>
        <p:spPr>
          <a:xfrm>
            <a:off x="838200" y="275372"/>
            <a:ext cx="10515600" cy="1575262"/>
          </a:xfrm>
          <a:custGeom>
            <a:avLst/>
            <a:gdLst>
              <a:gd name="connsiteX0" fmla="*/ 0 w 10515600"/>
              <a:gd name="connsiteY0" fmla="*/ 0 h 1575262"/>
              <a:gd name="connsiteX1" fmla="*/ 446913 w 10515600"/>
              <a:gd name="connsiteY1" fmla="*/ 0 h 1575262"/>
              <a:gd name="connsiteX2" fmla="*/ 788670 w 10515600"/>
              <a:gd name="connsiteY2" fmla="*/ 0 h 1575262"/>
              <a:gd name="connsiteX3" fmla="*/ 1340739 w 10515600"/>
              <a:gd name="connsiteY3" fmla="*/ 0 h 1575262"/>
              <a:gd name="connsiteX4" fmla="*/ 1787652 w 10515600"/>
              <a:gd name="connsiteY4" fmla="*/ 0 h 1575262"/>
              <a:gd name="connsiteX5" fmla="*/ 2129409 w 10515600"/>
              <a:gd name="connsiteY5" fmla="*/ 0 h 1575262"/>
              <a:gd name="connsiteX6" fmla="*/ 2891790 w 10515600"/>
              <a:gd name="connsiteY6" fmla="*/ 0 h 1575262"/>
              <a:gd name="connsiteX7" fmla="*/ 3443859 w 10515600"/>
              <a:gd name="connsiteY7" fmla="*/ 0 h 1575262"/>
              <a:gd name="connsiteX8" fmla="*/ 3890772 w 10515600"/>
              <a:gd name="connsiteY8" fmla="*/ 0 h 1575262"/>
              <a:gd name="connsiteX9" fmla="*/ 4547997 w 10515600"/>
              <a:gd name="connsiteY9" fmla="*/ 0 h 1575262"/>
              <a:gd name="connsiteX10" fmla="*/ 4994910 w 10515600"/>
              <a:gd name="connsiteY10" fmla="*/ 0 h 1575262"/>
              <a:gd name="connsiteX11" fmla="*/ 5652135 w 10515600"/>
              <a:gd name="connsiteY11" fmla="*/ 0 h 1575262"/>
              <a:gd name="connsiteX12" fmla="*/ 6099048 w 10515600"/>
              <a:gd name="connsiteY12" fmla="*/ 0 h 1575262"/>
              <a:gd name="connsiteX13" fmla="*/ 6651117 w 10515600"/>
              <a:gd name="connsiteY13" fmla="*/ 0 h 1575262"/>
              <a:gd name="connsiteX14" fmla="*/ 7098030 w 10515600"/>
              <a:gd name="connsiteY14" fmla="*/ 0 h 1575262"/>
              <a:gd name="connsiteX15" fmla="*/ 7650099 w 10515600"/>
              <a:gd name="connsiteY15" fmla="*/ 0 h 1575262"/>
              <a:gd name="connsiteX16" fmla="*/ 8202168 w 10515600"/>
              <a:gd name="connsiteY16" fmla="*/ 0 h 1575262"/>
              <a:gd name="connsiteX17" fmla="*/ 8754237 w 10515600"/>
              <a:gd name="connsiteY17" fmla="*/ 0 h 1575262"/>
              <a:gd name="connsiteX18" fmla="*/ 9621774 w 10515600"/>
              <a:gd name="connsiteY18" fmla="*/ 0 h 1575262"/>
              <a:gd name="connsiteX19" fmla="*/ 10515600 w 10515600"/>
              <a:gd name="connsiteY19" fmla="*/ 0 h 1575262"/>
              <a:gd name="connsiteX20" fmla="*/ 10515600 w 10515600"/>
              <a:gd name="connsiteY20" fmla="*/ 509335 h 1575262"/>
              <a:gd name="connsiteX21" fmla="*/ 10515600 w 10515600"/>
              <a:gd name="connsiteY21" fmla="*/ 1002917 h 1575262"/>
              <a:gd name="connsiteX22" fmla="*/ 10515600 w 10515600"/>
              <a:gd name="connsiteY22" fmla="*/ 1575262 h 1575262"/>
              <a:gd name="connsiteX23" fmla="*/ 9753219 w 10515600"/>
              <a:gd name="connsiteY23" fmla="*/ 1575262 h 1575262"/>
              <a:gd name="connsiteX24" fmla="*/ 9201150 w 10515600"/>
              <a:gd name="connsiteY24" fmla="*/ 1575262 h 1575262"/>
              <a:gd name="connsiteX25" fmla="*/ 8754237 w 10515600"/>
              <a:gd name="connsiteY25" fmla="*/ 1575262 h 1575262"/>
              <a:gd name="connsiteX26" fmla="*/ 8307324 w 10515600"/>
              <a:gd name="connsiteY26" fmla="*/ 1575262 h 1575262"/>
              <a:gd name="connsiteX27" fmla="*/ 7439787 w 10515600"/>
              <a:gd name="connsiteY27" fmla="*/ 1575262 h 1575262"/>
              <a:gd name="connsiteX28" fmla="*/ 6677406 w 10515600"/>
              <a:gd name="connsiteY28" fmla="*/ 1575262 h 1575262"/>
              <a:gd name="connsiteX29" fmla="*/ 6020181 w 10515600"/>
              <a:gd name="connsiteY29" fmla="*/ 1575262 h 1575262"/>
              <a:gd name="connsiteX30" fmla="*/ 5468112 w 10515600"/>
              <a:gd name="connsiteY30" fmla="*/ 1575262 h 1575262"/>
              <a:gd name="connsiteX31" fmla="*/ 4600575 w 10515600"/>
              <a:gd name="connsiteY31" fmla="*/ 1575262 h 1575262"/>
              <a:gd name="connsiteX32" fmla="*/ 3943350 w 10515600"/>
              <a:gd name="connsiteY32" fmla="*/ 1575262 h 1575262"/>
              <a:gd name="connsiteX33" fmla="*/ 3286125 w 10515600"/>
              <a:gd name="connsiteY33" fmla="*/ 1575262 h 1575262"/>
              <a:gd name="connsiteX34" fmla="*/ 2839212 w 10515600"/>
              <a:gd name="connsiteY34" fmla="*/ 1575262 h 1575262"/>
              <a:gd name="connsiteX35" fmla="*/ 2497455 w 10515600"/>
              <a:gd name="connsiteY35" fmla="*/ 1575262 h 1575262"/>
              <a:gd name="connsiteX36" fmla="*/ 2050542 w 10515600"/>
              <a:gd name="connsiteY36" fmla="*/ 1575262 h 1575262"/>
              <a:gd name="connsiteX37" fmla="*/ 1708785 w 10515600"/>
              <a:gd name="connsiteY37" fmla="*/ 1575262 h 1575262"/>
              <a:gd name="connsiteX38" fmla="*/ 1051560 w 10515600"/>
              <a:gd name="connsiteY38" fmla="*/ 1575262 h 1575262"/>
              <a:gd name="connsiteX39" fmla="*/ 0 w 10515600"/>
              <a:gd name="connsiteY39" fmla="*/ 1575262 h 1575262"/>
              <a:gd name="connsiteX40" fmla="*/ 0 w 10515600"/>
              <a:gd name="connsiteY40" fmla="*/ 1018669 h 1575262"/>
              <a:gd name="connsiteX41" fmla="*/ 0 w 10515600"/>
              <a:gd name="connsiteY41" fmla="*/ 477829 h 1575262"/>
              <a:gd name="connsiteX42" fmla="*/ 0 w 10515600"/>
              <a:gd name="connsiteY42" fmla="*/ 0 h 157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515600" h="1575262" fill="none" extrusionOk="0">
                <a:moveTo>
                  <a:pt x="0" y="0"/>
                </a:moveTo>
                <a:cubicBezTo>
                  <a:pt x="138071" y="-9070"/>
                  <a:pt x="265131" y="-8716"/>
                  <a:pt x="446913" y="0"/>
                </a:cubicBezTo>
                <a:cubicBezTo>
                  <a:pt x="628695" y="8716"/>
                  <a:pt x="653356" y="4590"/>
                  <a:pt x="788670" y="0"/>
                </a:cubicBezTo>
                <a:cubicBezTo>
                  <a:pt x="923984" y="-4590"/>
                  <a:pt x="1176232" y="7265"/>
                  <a:pt x="1340739" y="0"/>
                </a:cubicBezTo>
                <a:cubicBezTo>
                  <a:pt x="1505246" y="-7265"/>
                  <a:pt x="1603557" y="-2711"/>
                  <a:pt x="1787652" y="0"/>
                </a:cubicBezTo>
                <a:cubicBezTo>
                  <a:pt x="1971747" y="2711"/>
                  <a:pt x="2058047" y="15024"/>
                  <a:pt x="2129409" y="0"/>
                </a:cubicBezTo>
                <a:cubicBezTo>
                  <a:pt x="2200771" y="-15024"/>
                  <a:pt x="2716359" y="3056"/>
                  <a:pt x="2891790" y="0"/>
                </a:cubicBezTo>
                <a:cubicBezTo>
                  <a:pt x="3067221" y="-3056"/>
                  <a:pt x="3262138" y="-21652"/>
                  <a:pt x="3443859" y="0"/>
                </a:cubicBezTo>
                <a:cubicBezTo>
                  <a:pt x="3625580" y="21652"/>
                  <a:pt x="3683495" y="-19942"/>
                  <a:pt x="3890772" y="0"/>
                </a:cubicBezTo>
                <a:cubicBezTo>
                  <a:pt x="4098049" y="19942"/>
                  <a:pt x="4322856" y="-12675"/>
                  <a:pt x="4547997" y="0"/>
                </a:cubicBezTo>
                <a:cubicBezTo>
                  <a:pt x="4773139" y="12675"/>
                  <a:pt x="4854226" y="2745"/>
                  <a:pt x="4994910" y="0"/>
                </a:cubicBezTo>
                <a:cubicBezTo>
                  <a:pt x="5135594" y="-2745"/>
                  <a:pt x="5494475" y="-7251"/>
                  <a:pt x="5652135" y="0"/>
                </a:cubicBezTo>
                <a:cubicBezTo>
                  <a:pt x="5809796" y="7251"/>
                  <a:pt x="5916456" y="16368"/>
                  <a:pt x="6099048" y="0"/>
                </a:cubicBezTo>
                <a:cubicBezTo>
                  <a:pt x="6281640" y="-16368"/>
                  <a:pt x="6531195" y="-4476"/>
                  <a:pt x="6651117" y="0"/>
                </a:cubicBezTo>
                <a:cubicBezTo>
                  <a:pt x="6771039" y="4476"/>
                  <a:pt x="6919284" y="12819"/>
                  <a:pt x="7098030" y="0"/>
                </a:cubicBezTo>
                <a:cubicBezTo>
                  <a:pt x="7276776" y="-12819"/>
                  <a:pt x="7451472" y="-3797"/>
                  <a:pt x="7650099" y="0"/>
                </a:cubicBezTo>
                <a:cubicBezTo>
                  <a:pt x="7848726" y="3797"/>
                  <a:pt x="8059016" y="22549"/>
                  <a:pt x="8202168" y="0"/>
                </a:cubicBezTo>
                <a:cubicBezTo>
                  <a:pt x="8345320" y="-22549"/>
                  <a:pt x="8504546" y="-5175"/>
                  <a:pt x="8754237" y="0"/>
                </a:cubicBezTo>
                <a:cubicBezTo>
                  <a:pt x="9003928" y="5175"/>
                  <a:pt x="9296313" y="-31836"/>
                  <a:pt x="9621774" y="0"/>
                </a:cubicBezTo>
                <a:cubicBezTo>
                  <a:pt x="9947235" y="31836"/>
                  <a:pt x="10087334" y="-31832"/>
                  <a:pt x="10515600" y="0"/>
                </a:cubicBezTo>
                <a:cubicBezTo>
                  <a:pt x="10524659" y="219563"/>
                  <a:pt x="10525071" y="396667"/>
                  <a:pt x="10515600" y="509335"/>
                </a:cubicBezTo>
                <a:cubicBezTo>
                  <a:pt x="10506129" y="622003"/>
                  <a:pt x="10522528" y="815454"/>
                  <a:pt x="10515600" y="1002917"/>
                </a:cubicBezTo>
                <a:cubicBezTo>
                  <a:pt x="10508672" y="1190380"/>
                  <a:pt x="10501692" y="1311302"/>
                  <a:pt x="10515600" y="1575262"/>
                </a:cubicBezTo>
                <a:cubicBezTo>
                  <a:pt x="10331598" y="1605627"/>
                  <a:pt x="10034103" y="1553660"/>
                  <a:pt x="9753219" y="1575262"/>
                </a:cubicBezTo>
                <a:cubicBezTo>
                  <a:pt x="9472335" y="1596864"/>
                  <a:pt x="9316462" y="1557688"/>
                  <a:pt x="9201150" y="1575262"/>
                </a:cubicBezTo>
                <a:cubicBezTo>
                  <a:pt x="9085838" y="1592836"/>
                  <a:pt x="8971970" y="1555487"/>
                  <a:pt x="8754237" y="1575262"/>
                </a:cubicBezTo>
                <a:cubicBezTo>
                  <a:pt x="8536504" y="1595037"/>
                  <a:pt x="8529151" y="1582567"/>
                  <a:pt x="8307324" y="1575262"/>
                </a:cubicBezTo>
                <a:cubicBezTo>
                  <a:pt x="8085497" y="1567957"/>
                  <a:pt x="7667310" y="1536719"/>
                  <a:pt x="7439787" y="1575262"/>
                </a:cubicBezTo>
                <a:cubicBezTo>
                  <a:pt x="7212264" y="1613805"/>
                  <a:pt x="7021494" y="1537373"/>
                  <a:pt x="6677406" y="1575262"/>
                </a:cubicBezTo>
                <a:cubicBezTo>
                  <a:pt x="6333318" y="1613151"/>
                  <a:pt x="6346205" y="1565048"/>
                  <a:pt x="6020181" y="1575262"/>
                </a:cubicBezTo>
                <a:cubicBezTo>
                  <a:pt x="5694158" y="1585476"/>
                  <a:pt x="5587134" y="1588357"/>
                  <a:pt x="5468112" y="1575262"/>
                </a:cubicBezTo>
                <a:cubicBezTo>
                  <a:pt x="5349090" y="1562167"/>
                  <a:pt x="5001050" y="1604355"/>
                  <a:pt x="4600575" y="1575262"/>
                </a:cubicBezTo>
                <a:cubicBezTo>
                  <a:pt x="4200100" y="1546169"/>
                  <a:pt x="4158185" y="1604895"/>
                  <a:pt x="3943350" y="1575262"/>
                </a:cubicBezTo>
                <a:cubicBezTo>
                  <a:pt x="3728516" y="1545629"/>
                  <a:pt x="3600257" y="1542472"/>
                  <a:pt x="3286125" y="1575262"/>
                </a:cubicBezTo>
                <a:cubicBezTo>
                  <a:pt x="2971994" y="1608052"/>
                  <a:pt x="3000435" y="1557745"/>
                  <a:pt x="2839212" y="1575262"/>
                </a:cubicBezTo>
                <a:cubicBezTo>
                  <a:pt x="2677989" y="1592779"/>
                  <a:pt x="2629968" y="1586967"/>
                  <a:pt x="2497455" y="1575262"/>
                </a:cubicBezTo>
                <a:cubicBezTo>
                  <a:pt x="2364942" y="1563557"/>
                  <a:pt x="2252089" y="1553086"/>
                  <a:pt x="2050542" y="1575262"/>
                </a:cubicBezTo>
                <a:cubicBezTo>
                  <a:pt x="1848995" y="1597438"/>
                  <a:pt x="1875945" y="1571219"/>
                  <a:pt x="1708785" y="1575262"/>
                </a:cubicBezTo>
                <a:cubicBezTo>
                  <a:pt x="1541625" y="1579305"/>
                  <a:pt x="1291546" y="1573535"/>
                  <a:pt x="1051560" y="1575262"/>
                </a:cubicBezTo>
                <a:cubicBezTo>
                  <a:pt x="811575" y="1576989"/>
                  <a:pt x="463281" y="1553383"/>
                  <a:pt x="0" y="1575262"/>
                </a:cubicBezTo>
                <a:cubicBezTo>
                  <a:pt x="-25114" y="1313723"/>
                  <a:pt x="-15077" y="1287692"/>
                  <a:pt x="0" y="1018669"/>
                </a:cubicBezTo>
                <a:cubicBezTo>
                  <a:pt x="15077" y="749646"/>
                  <a:pt x="-16406" y="622208"/>
                  <a:pt x="0" y="477829"/>
                </a:cubicBezTo>
                <a:cubicBezTo>
                  <a:pt x="16406" y="333450"/>
                  <a:pt x="-13082" y="147813"/>
                  <a:pt x="0" y="0"/>
                </a:cubicBezTo>
                <a:close/>
              </a:path>
              <a:path w="10515600" h="1575262" stroke="0" extrusionOk="0">
                <a:moveTo>
                  <a:pt x="0" y="0"/>
                </a:moveTo>
                <a:cubicBezTo>
                  <a:pt x="277275" y="20468"/>
                  <a:pt x="455175" y="17570"/>
                  <a:pt x="657225" y="0"/>
                </a:cubicBezTo>
                <a:cubicBezTo>
                  <a:pt x="859276" y="-17570"/>
                  <a:pt x="961512" y="-77"/>
                  <a:pt x="1104138" y="0"/>
                </a:cubicBezTo>
                <a:cubicBezTo>
                  <a:pt x="1246764" y="77"/>
                  <a:pt x="1356044" y="-17343"/>
                  <a:pt x="1551051" y="0"/>
                </a:cubicBezTo>
                <a:cubicBezTo>
                  <a:pt x="1746058" y="17343"/>
                  <a:pt x="1998839" y="32703"/>
                  <a:pt x="2313432" y="0"/>
                </a:cubicBezTo>
                <a:cubicBezTo>
                  <a:pt x="2628025" y="-32703"/>
                  <a:pt x="2641249" y="-8402"/>
                  <a:pt x="2865501" y="0"/>
                </a:cubicBezTo>
                <a:cubicBezTo>
                  <a:pt x="3089753" y="8402"/>
                  <a:pt x="3554366" y="27686"/>
                  <a:pt x="3733038" y="0"/>
                </a:cubicBezTo>
                <a:cubicBezTo>
                  <a:pt x="3911710" y="-27686"/>
                  <a:pt x="4181516" y="-13515"/>
                  <a:pt x="4390263" y="0"/>
                </a:cubicBezTo>
                <a:cubicBezTo>
                  <a:pt x="4599011" y="13515"/>
                  <a:pt x="4659766" y="-1306"/>
                  <a:pt x="4732020" y="0"/>
                </a:cubicBezTo>
                <a:cubicBezTo>
                  <a:pt x="4804274" y="1306"/>
                  <a:pt x="5163984" y="10214"/>
                  <a:pt x="5389245" y="0"/>
                </a:cubicBezTo>
                <a:cubicBezTo>
                  <a:pt x="5614506" y="-10214"/>
                  <a:pt x="5716634" y="-26878"/>
                  <a:pt x="5941314" y="0"/>
                </a:cubicBezTo>
                <a:cubicBezTo>
                  <a:pt x="6165994" y="26878"/>
                  <a:pt x="6176492" y="4236"/>
                  <a:pt x="6388227" y="0"/>
                </a:cubicBezTo>
                <a:cubicBezTo>
                  <a:pt x="6599962" y="-4236"/>
                  <a:pt x="6798183" y="11217"/>
                  <a:pt x="7045452" y="0"/>
                </a:cubicBezTo>
                <a:cubicBezTo>
                  <a:pt x="7292721" y="-11217"/>
                  <a:pt x="7549569" y="17307"/>
                  <a:pt x="7912989" y="0"/>
                </a:cubicBezTo>
                <a:cubicBezTo>
                  <a:pt x="8276409" y="-17307"/>
                  <a:pt x="8123754" y="12543"/>
                  <a:pt x="8254746" y="0"/>
                </a:cubicBezTo>
                <a:cubicBezTo>
                  <a:pt x="8385738" y="-12543"/>
                  <a:pt x="8525908" y="8179"/>
                  <a:pt x="8701659" y="0"/>
                </a:cubicBezTo>
                <a:cubicBezTo>
                  <a:pt x="8877410" y="-8179"/>
                  <a:pt x="9058022" y="-19088"/>
                  <a:pt x="9148572" y="0"/>
                </a:cubicBezTo>
                <a:cubicBezTo>
                  <a:pt x="9239122" y="19088"/>
                  <a:pt x="10036510" y="52690"/>
                  <a:pt x="10515600" y="0"/>
                </a:cubicBezTo>
                <a:cubicBezTo>
                  <a:pt x="10513823" y="111239"/>
                  <a:pt x="10532115" y="278741"/>
                  <a:pt x="10515600" y="525087"/>
                </a:cubicBezTo>
                <a:cubicBezTo>
                  <a:pt x="10499085" y="771433"/>
                  <a:pt x="10518052" y="788030"/>
                  <a:pt x="10515600" y="1002917"/>
                </a:cubicBezTo>
                <a:cubicBezTo>
                  <a:pt x="10513149" y="1217804"/>
                  <a:pt x="10495480" y="1409789"/>
                  <a:pt x="10515600" y="1575262"/>
                </a:cubicBezTo>
                <a:cubicBezTo>
                  <a:pt x="10441768" y="1572662"/>
                  <a:pt x="10316018" y="1580026"/>
                  <a:pt x="10173843" y="1575262"/>
                </a:cubicBezTo>
                <a:cubicBezTo>
                  <a:pt x="10031668" y="1570498"/>
                  <a:pt x="9855531" y="1562567"/>
                  <a:pt x="9726930" y="1575262"/>
                </a:cubicBezTo>
                <a:cubicBezTo>
                  <a:pt x="9598329" y="1587957"/>
                  <a:pt x="9224681" y="1586333"/>
                  <a:pt x="8859393" y="1575262"/>
                </a:cubicBezTo>
                <a:cubicBezTo>
                  <a:pt x="8494105" y="1564191"/>
                  <a:pt x="8487351" y="1549450"/>
                  <a:pt x="8307324" y="1575262"/>
                </a:cubicBezTo>
                <a:cubicBezTo>
                  <a:pt x="8127297" y="1601074"/>
                  <a:pt x="8025357" y="1571141"/>
                  <a:pt x="7755255" y="1575262"/>
                </a:cubicBezTo>
                <a:cubicBezTo>
                  <a:pt x="7485153" y="1579383"/>
                  <a:pt x="7316869" y="1579668"/>
                  <a:pt x="7203186" y="1575262"/>
                </a:cubicBezTo>
                <a:cubicBezTo>
                  <a:pt x="7089503" y="1570856"/>
                  <a:pt x="6716049" y="1603407"/>
                  <a:pt x="6335649" y="1575262"/>
                </a:cubicBezTo>
                <a:cubicBezTo>
                  <a:pt x="5955249" y="1547117"/>
                  <a:pt x="6149585" y="1579574"/>
                  <a:pt x="5993892" y="1575262"/>
                </a:cubicBezTo>
                <a:cubicBezTo>
                  <a:pt x="5838199" y="1570950"/>
                  <a:pt x="5736145" y="1571842"/>
                  <a:pt x="5546979" y="1575262"/>
                </a:cubicBezTo>
                <a:cubicBezTo>
                  <a:pt x="5357813" y="1578682"/>
                  <a:pt x="5098499" y="1585032"/>
                  <a:pt x="4889754" y="1575262"/>
                </a:cubicBezTo>
                <a:cubicBezTo>
                  <a:pt x="4681009" y="1565492"/>
                  <a:pt x="4378411" y="1587086"/>
                  <a:pt x="4127373" y="1575262"/>
                </a:cubicBezTo>
                <a:cubicBezTo>
                  <a:pt x="3876335" y="1563438"/>
                  <a:pt x="3893580" y="1576159"/>
                  <a:pt x="3680460" y="1575262"/>
                </a:cubicBezTo>
                <a:cubicBezTo>
                  <a:pt x="3467340" y="1574365"/>
                  <a:pt x="3225184" y="1551213"/>
                  <a:pt x="3023235" y="1575262"/>
                </a:cubicBezTo>
                <a:cubicBezTo>
                  <a:pt x="2821287" y="1599311"/>
                  <a:pt x="2662412" y="1592222"/>
                  <a:pt x="2471166" y="1575262"/>
                </a:cubicBezTo>
                <a:cubicBezTo>
                  <a:pt x="2279920" y="1558302"/>
                  <a:pt x="1991985" y="1557007"/>
                  <a:pt x="1708785" y="1575262"/>
                </a:cubicBezTo>
                <a:cubicBezTo>
                  <a:pt x="1425585" y="1593517"/>
                  <a:pt x="1407581" y="1575917"/>
                  <a:pt x="1156716" y="1575262"/>
                </a:cubicBezTo>
                <a:cubicBezTo>
                  <a:pt x="905851" y="1574607"/>
                  <a:pt x="506188" y="1544236"/>
                  <a:pt x="0" y="1575262"/>
                </a:cubicBezTo>
                <a:cubicBezTo>
                  <a:pt x="4144" y="1323811"/>
                  <a:pt x="19047" y="1235712"/>
                  <a:pt x="0" y="1034422"/>
                </a:cubicBezTo>
                <a:cubicBezTo>
                  <a:pt x="-19047" y="833132"/>
                  <a:pt x="3130" y="681761"/>
                  <a:pt x="0" y="509335"/>
                </a:cubicBezTo>
                <a:cubicBezTo>
                  <a:pt x="-3130" y="336909"/>
                  <a:pt x="-24079" y="157430"/>
                  <a:pt x="0" y="0"/>
                </a:cubicBezTo>
                <a:close/>
              </a:path>
            </a:pathLst>
          </a:custGeom>
          <a:solidFill>
            <a:srgbClr val="B3C8E8"/>
          </a:solidFill>
          <a:ln>
            <a:solidFill>
              <a:schemeClr val="tx1"/>
            </a:solidFill>
            <a:extLst>
              <a:ext uri="{C807C97D-BFC1-408E-A445-0C87EB9F89A2}">
                <ask:lineSketchStyleProps xmlns:ask="http://schemas.microsoft.com/office/drawing/2018/sketchyshapes" xmlns="" sd="389488817">
                  <ask:type>
                    <ask:lineSketchFreehand/>
                  </ask:type>
                </ask:lineSketchStyleProps>
              </a:ext>
            </a:extLst>
          </a:ln>
        </p:spPr>
        <p:txBody>
          <a:bodyPr>
            <a:normAutofit/>
          </a:bodyPr>
          <a:lstStyle/>
          <a:p>
            <a:pPr algn="ctr"/>
            <a:r>
              <a:rPr lang="en-US" sz="6000" b="1" dirty="0">
                <a:latin typeface="Dreaming Outloud Pro" panose="03050502040302030504" pitchFamily="66" charset="77"/>
                <a:cs typeface="Dreaming Outloud Pro" panose="03050502040302030504" pitchFamily="66" charset="77"/>
              </a:rPr>
              <a:t>Why Close Reading?</a:t>
            </a:r>
          </a:p>
        </p:txBody>
      </p:sp>
      <p:sp>
        <p:nvSpPr>
          <p:cNvPr id="10" name="Rectangle 9">
            <a:extLst>
              <a:ext uri="{FF2B5EF4-FFF2-40B4-BE49-F238E27FC236}">
                <a16:creationId xmlns:a16="http://schemas.microsoft.com/office/drawing/2014/main" id="{E7F4F0F8-7B64-BD5D-E644-6BFBE5C71743}"/>
              </a:ext>
            </a:extLst>
          </p:cNvPr>
          <p:cNvSpPr/>
          <p:nvPr/>
        </p:nvSpPr>
        <p:spPr>
          <a:xfrm>
            <a:off x="0" y="0"/>
            <a:ext cx="12192000" cy="6858000"/>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66BFDC6-B3B9-83AA-C7C1-D6FC3B05516B}"/>
              </a:ext>
            </a:extLst>
          </p:cNvPr>
          <p:cNvSpPr txBox="1"/>
          <p:nvPr/>
        </p:nvSpPr>
        <p:spPr>
          <a:xfrm>
            <a:off x="838200" y="2296633"/>
            <a:ext cx="6158023" cy="3970318"/>
          </a:xfrm>
          <a:prstGeom prst="rect">
            <a:avLst/>
          </a:prstGeom>
          <a:noFill/>
        </p:spPr>
        <p:txBody>
          <a:bodyPr wrap="square">
            <a:spAutoFit/>
          </a:bodyPr>
          <a:lstStyle/>
          <a:p>
            <a:pPr marL="457200" marR="0" lvl="0" indent="-4572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800" b="0" i="0" u="none" strike="noStrike" kern="1200" cap="none" spc="0" normalizeH="0" baseline="0" noProof="0" dirty="0">
                <a:ln>
                  <a:noFill/>
                </a:ln>
                <a:solidFill>
                  <a:prstClr val="black"/>
                </a:solidFill>
                <a:effectLst/>
                <a:uLnTx/>
                <a:uFillTx/>
                <a:latin typeface="Avenir Next" panose="020B0503020202020204" pitchFamily="34" charset="0"/>
                <a:ea typeface="+mn-ea"/>
                <a:cs typeface="+mn-cs"/>
              </a:rPr>
              <a:t>Close reading develops critical thinking, comprehension, and evidence-based analysis.</a:t>
            </a:r>
          </a:p>
          <a:p>
            <a:pPr marL="457200" marR="0" lvl="0" indent="-4572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800" b="0" i="0" u="none" strike="noStrike" kern="1200" cap="none" spc="0" normalizeH="0" baseline="0" noProof="0" dirty="0">
                <a:ln>
                  <a:noFill/>
                </a:ln>
                <a:solidFill>
                  <a:prstClr val="black"/>
                </a:solidFill>
                <a:effectLst/>
                <a:uLnTx/>
                <a:uFillTx/>
                <a:latin typeface="Avenir Next" panose="020B0503020202020204" pitchFamily="34" charset="0"/>
                <a:ea typeface="+mn-ea"/>
                <a:cs typeface="+mn-cs"/>
              </a:rPr>
              <a:t>Incorporate phase-based questions and annotation for deeper learning.</a:t>
            </a:r>
          </a:p>
          <a:p>
            <a:pPr marL="457200" marR="0" lvl="0" indent="-4572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800" b="0" i="0" u="none" strike="noStrike" kern="1200" cap="none" spc="0" normalizeH="0" baseline="0" noProof="0" dirty="0">
                <a:ln>
                  <a:noFill/>
                </a:ln>
                <a:solidFill>
                  <a:prstClr val="black"/>
                </a:solidFill>
                <a:effectLst/>
                <a:uLnTx/>
                <a:uFillTx/>
                <a:latin typeface="Avenir Next" panose="020B0503020202020204" pitchFamily="34" charset="0"/>
                <a:ea typeface="+mn-ea"/>
                <a:cs typeface="+mn-cs"/>
              </a:rPr>
              <a:t>Practice regularly with diverse texts for engagement and skill-building.</a:t>
            </a:r>
          </a:p>
        </p:txBody>
      </p:sp>
      <p:pic>
        <p:nvPicPr>
          <p:cNvPr id="11" name="Picture 10">
            <a:extLst>
              <a:ext uri="{FF2B5EF4-FFF2-40B4-BE49-F238E27FC236}">
                <a16:creationId xmlns:a16="http://schemas.microsoft.com/office/drawing/2014/main" id="{8EF61096-D9B4-E632-0BA5-827D69512A2E}"/>
              </a:ext>
            </a:extLst>
          </p:cNvPr>
          <p:cNvPicPr>
            <a:picLocks noChangeAspect="1"/>
          </p:cNvPicPr>
          <p:nvPr/>
        </p:nvPicPr>
        <p:blipFill>
          <a:blip r:embed="rId3"/>
          <a:stretch>
            <a:fillRect/>
          </a:stretch>
        </p:blipFill>
        <p:spPr>
          <a:xfrm>
            <a:off x="7359688" y="2055813"/>
            <a:ext cx="3994111" cy="3994111"/>
          </a:xfrm>
          <a:prstGeom prst="rect">
            <a:avLst/>
          </a:prstGeom>
        </p:spPr>
      </p:pic>
      <p:sp>
        <p:nvSpPr>
          <p:cNvPr id="12" name="Freeform 11">
            <a:extLst>
              <a:ext uri="{FF2B5EF4-FFF2-40B4-BE49-F238E27FC236}">
                <a16:creationId xmlns:a16="http://schemas.microsoft.com/office/drawing/2014/main" id="{2A101AB5-3C30-00C3-5009-6691DAAF0A61}"/>
              </a:ext>
            </a:extLst>
          </p:cNvPr>
          <p:cNvSpPr/>
          <p:nvPr/>
        </p:nvSpPr>
        <p:spPr>
          <a:xfrm flipH="1" flipV="1">
            <a:off x="8852802" y="1892594"/>
            <a:ext cx="2920098" cy="4609160"/>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B3C8E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808283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877" y="961473"/>
            <a:ext cx="7035225" cy="300082"/>
          </a:xfrm>
        </p:spPr>
        <p:txBody>
          <a:bodyPr>
            <a:noAutofit/>
          </a:bodyPr>
          <a:lstStyle/>
          <a:p>
            <a:r>
              <a:rPr lang="en-US" sz="2800" dirty="0">
                <a:latin typeface="Avenir Next" panose="020B0503020202020204" pitchFamily="34" charset="0"/>
                <a:cs typeface="Charmonman" pitchFamily="2" charset="-34"/>
              </a:rPr>
              <a:t>Progression of Text-Dependent Questions</a:t>
            </a:r>
          </a:p>
        </p:txBody>
      </p:sp>
      <p:graphicFrame>
        <p:nvGraphicFramePr>
          <p:cNvPr id="4" name="Content Placeholder 3"/>
          <p:cNvGraphicFramePr>
            <a:graphicFrameLocks noGrp="1"/>
          </p:cNvGraphicFramePr>
          <p:nvPr>
            <p:ph idx="1"/>
          </p:nvPr>
        </p:nvGraphicFramePr>
        <p:xfrm>
          <a:off x="3110056" y="1440958"/>
          <a:ext cx="8645071" cy="47461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TextBox 29"/>
          <p:cNvSpPr txBox="1"/>
          <p:nvPr/>
        </p:nvSpPr>
        <p:spPr>
          <a:xfrm flipH="1">
            <a:off x="8518760" y="5025989"/>
            <a:ext cx="484161" cy="369332"/>
          </a:xfrm>
          <a:prstGeom prst="rect">
            <a:avLst/>
          </a:prstGeom>
          <a:no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sym typeface="Arial"/>
            </a:endParaRPr>
          </a:p>
        </p:txBody>
      </p:sp>
      <p:sp>
        <p:nvSpPr>
          <p:cNvPr id="3" name="TextBox 2"/>
          <p:cNvSpPr txBox="1"/>
          <p:nvPr/>
        </p:nvSpPr>
        <p:spPr>
          <a:xfrm>
            <a:off x="6346425" y="6282951"/>
            <a:ext cx="2656496" cy="300082"/>
          </a:xfrm>
          <a:prstGeom prst="rect">
            <a:avLst/>
          </a:prstGeom>
          <a:solidFill>
            <a:schemeClr val="accent6">
              <a:lumMod val="75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white"/>
                </a:solidFill>
                <a:effectLst/>
                <a:uLnTx/>
                <a:uFillTx/>
                <a:latin typeface="Calibri"/>
                <a:ea typeface="ヒラギノ角ゴ ProN W3" charset="0"/>
                <a:cs typeface="ヒラギノ角ゴ ProN W3" charset="0"/>
                <a:sym typeface="Arial"/>
              </a:rPr>
              <a:t>Basic, surface-level comprehension</a:t>
            </a:r>
          </a:p>
        </p:txBody>
      </p:sp>
      <p:sp>
        <p:nvSpPr>
          <p:cNvPr id="5" name="TextBox 4"/>
          <p:cNvSpPr txBox="1"/>
          <p:nvPr/>
        </p:nvSpPr>
        <p:spPr>
          <a:xfrm>
            <a:off x="7028471" y="1440958"/>
            <a:ext cx="1143262" cy="300082"/>
          </a:xfrm>
          <a:prstGeom prst="rect">
            <a:avLst/>
          </a:prstGeom>
          <a:solidFill>
            <a:schemeClr val="accent6">
              <a:lumMod val="75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white"/>
                </a:solidFill>
                <a:effectLst/>
                <a:uLnTx/>
                <a:uFillTx/>
                <a:latin typeface="Calibri"/>
                <a:ea typeface="ヒラギノ角ゴ ProN W3" charset="0"/>
                <a:cs typeface="ヒラギノ角ゴ ProN W3" charset="0"/>
                <a:sym typeface="Arial"/>
              </a:rPr>
              <a:t>Deep analysis</a:t>
            </a:r>
          </a:p>
        </p:txBody>
      </p:sp>
      <p:sp>
        <p:nvSpPr>
          <p:cNvPr id="11" name="TextBox 10"/>
          <p:cNvSpPr txBox="1"/>
          <p:nvPr/>
        </p:nvSpPr>
        <p:spPr>
          <a:xfrm>
            <a:off x="9872235" y="5210655"/>
            <a:ext cx="1078500" cy="507831"/>
          </a:xfrm>
          <a:prstGeom prst="rect">
            <a:avLst/>
          </a:prstGeom>
          <a:solidFill>
            <a:schemeClr val="accent6">
              <a:lumMod val="20000"/>
              <a:lumOff val="80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w="1905"/>
                <a:solidFill>
                  <a:srgbClr val="000000"/>
                </a:solidFill>
                <a:effectLst>
                  <a:innerShdw blurRad="69850" dist="43180" dir="5400000">
                    <a:srgbClr val="000000">
                      <a:alpha val="65000"/>
                    </a:srgbClr>
                  </a:innerShdw>
                </a:effectLst>
                <a:uLnTx/>
                <a:uFillTx/>
                <a:latin typeface="Calibri"/>
                <a:ea typeface="+mn-ea"/>
                <a:cs typeface="Arial"/>
                <a:sym typeface="Arial"/>
              </a:rPr>
              <a:t>Literal</a:t>
            </a:r>
          </a:p>
        </p:txBody>
      </p:sp>
      <p:sp>
        <p:nvSpPr>
          <p:cNvPr id="12" name="TextBox 11"/>
          <p:cNvSpPr txBox="1"/>
          <p:nvPr/>
        </p:nvSpPr>
        <p:spPr>
          <a:xfrm>
            <a:off x="9550265" y="4235886"/>
            <a:ext cx="1442703" cy="461665"/>
          </a:xfrm>
          <a:prstGeom prst="rect">
            <a:avLst/>
          </a:prstGeom>
          <a:solidFill>
            <a:schemeClr val="accent2">
              <a:lumMod val="40000"/>
              <a:lumOff val="60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a:sym typeface="Arial"/>
              </a:rPr>
              <a:t>Structural</a:t>
            </a:r>
          </a:p>
        </p:txBody>
      </p:sp>
      <p:sp>
        <p:nvSpPr>
          <p:cNvPr id="13" name="TextBox 12"/>
          <p:cNvSpPr txBox="1"/>
          <p:nvPr/>
        </p:nvSpPr>
        <p:spPr>
          <a:xfrm>
            <a:off x="9449876" y="2755482"/>
            <a:ext cx="1511376" cy="461665"/>
          </a:xfrm>
          <a:prstGeom prst="rect">
            <a:avLst/>
          </a:prstGeom>
          <a:solidFill>
            <a:schemeClr val="accent4">
              <a:lumMod val="40000"/>
              <a:lumOff val="60000"/>
            </a:schemeClr>
          </a:solid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a:sym typeface="Arial"/>
              </a:rPr>
              <a:t>Inferential</a:t>
            </a:r>
          </a:p>
        </p:txBody>
      </p:sp>
      <p:sp>
        <p:nvSpPr>
          <p:cNvPr id="6" name="Rectangle 5">
            <a:extLst>
              <a:ext uri="{FF2B5EF4-FFF2-40B4-BE49-F238E27FC236}">
                <a16:creationId xmlns:a16="http://schemas.microsoft.com/office/drawing/2014/main" id="{0E5FDA75-C286-E917-CB78-26F0A7CBF767}"/>
              </a:ext>
            </a:extLst>
          </p:cNvPr>
          <p:cNvSpPr/>
          <p:nvPr/>
        </p:nvSpPr>
        <p:spPr>
          <a:xfrm>
            <a:off x="0" y="191386"/>
            <a:ext cx="12355034" cy="6666613"/>
          </a:xfrm>
          <a:prstGeom prst="rect">
            <a:avLst/>
          </a:prstGeom>
          <a:noFill/>
          <a:ln w="381000">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7" name="TextBox 6">
            <a:extLst>
              <a:ext uri="{FF2B5EF4-FFF2-40B4-BE49-F238E27FC236}">
                <a16:creationId xmlns:a16="http://schemas.microsoft.com/office/drawing/2014/main" id="{40F0FC01-E8FB-EBAB-5A24-701F70B12EA8}"/>
              </a:ext>
            </a:extLst>
          </p:cNvPr>
          <p:cNvSpPr txBox="1"/>
          <p:nvPr/>
        </p:nvSpPr>
        <p:spPr>
          <a:xfrm>
            <a:off x="2046515" y="5095238"/>
            <a:ext cx="2835424" cy="738664"/>
          </a:xfrm>
          <a:prstGeom prst="rect">
            <a:avLst/>
          </a:prstGeom>
          <a:solidFill>
            <a:schemeClr val="accent6">
              <a:lumMod val="20000"/>
              <a:lumOff val="80000"/>
            </a:schemeClr>
          </a:solid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w="1905"/>
                <a:solidFill>
                  <a:srgbClr val="000000"/>
                </a:solidFill>
                <a:effectLst>
                  <a:innerShdw blurRad="69850" dist="43180" dir="5400000">
                    <a:srgbClr val="000000">
                      <a:alpha val="65000"/>
                    </a:srgbClr>
                  </a:innerShdw>
                </a:effectLst>
                <a:uLnTx/>
                <a:uFillTx/>
                <a:latin typeface="Calibri"/>
                <a:ea typeface="ヒラギノ角ゴ ProN W3" charset="0"/>
                <a:cs typeface="ヒラギノ角ゴ ProN W3" charset="0"/>
                <a:sym typeface="Arial"/>
              </a:rPr>
              <a:t>What does the text say?</a:t>
            </a:r>
          </a:p>
        </p:txBody>
      </p:sp>
      <p:sp>
        <p:nvSpPr>
          <p:cNvPr id="9" name="TextBox 8">
            <a:extLst>
              <a:ext uri="{FF2B5EF4-FFF2-40B4-BE49-F238E27FC236}">
                <a16:creationId xmlns:a16="http://schemas.microsoft.com/office/drawing/2014/main" id="{DE37634B-53AD-055D-F971-2598D7D8B8C8}"/>
              </a:ext>
            </a:extLst>
          </p:cNvPr>
          <p:cNvSpPr txBox="1"/>
          <p:nvPr/>
        </p:nvSpPr>
        <p:spPr>
          <a:xfrm>
            <a:off x="2046515" y="3958887"/>
            <a:ext cx="2835424" cy="738664"/>
          </a:xfrm>
          <a:prstGeom prst="rect">
            <a:avLst/>
          </a:prstGeom>
          <a:solidFill>
            <a:schemeClr val="accent2">
              <a:lumMod val="40000"/>
              <a:lumOff val="60000"/>
            </a:schemeClr>
          </a:solid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sym typeface="Arial"/>
              </a:rPr>
              <a:t>How does the text work? </a:t>
            </a:r>
          </a:p>
        </p:txBody>
      </p:sp>
    </p:spTree>
    <p:extLst>
      <p:ext uri="{BB962C8B-B14F-4D97-AF65-F5344CB8AC3E}">
        <p14:creationId xmlns:p14="http://schemas.microsoft.com/office/powerpoint/2010/main" val="32355479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877" y="961473"/>
            <a:ext cx="7035225" cy="300082"/>
          </a:xfrm>
        </p:spPr>
        <p:txBody>
          <a:bodyPr>
            <a:noAutofit/>
          </a:bodyPr>
          <a:lstStyle/>
          <a:p>
            <a:r>
              <a:rPr lang="en-US" sz="2800" dirty="0">
                <a:latin typeface="Avenir Next" panose="020B0503020202020204" pitchFamily="34" charset="0"/>
                <a:cs typeface="Charmonman" pitchFamily="2" charset="-34"/>
              </a:rPr>
              <a:t>Progression of Text-Dependent Questions</a:t>
            </a:r>
          </a:p>
        </p:txBody>
      </p:sp>
      <p:graphicFrame>
        <p:nvGraphicFramePr>
          <p:cNvPr id="4" name="Content Placeholder 3"/>
          <p:cNvGraphicFramePr>
            <a:graphicFrameLocks noGrp="1"/>
          </p:cNvGraphicFramePr>
          <p:nvPr>
            <p:ph idx="1"/>
          </p:nvPr>
        </p:nvGraphicFramePr>
        <p:xfrm>
          <a:off x="3110056" y="1440958"/>
          <a:ext cx="8645071" cy="47461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TextBox 29"/>
          <p:cNvSpPr txBox="1"/>
          <p:nvPr/>
        </p:nvSpPr>
        <p:spPr>
          <a:xfrm flipH="1">
            <a:off x="8518760" y="5025989"/>
            <a:ext cx="484161" cy="369332"/>
          </a:xfrm>
          <a:prstGeom prst="rect">
            <a:avLst/>
          </a:prstGeom>
          <a:no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sym typeface="Arial"/>
            </a:endParaRPr>
          </a:p>
        </p:txBody>
      </p:sp>
      <p:sp>
        <p:nvSpPr>
          <p:cNvPr id="3" name="TextBox 2"/>
          <p:cNvSpPr txBox="1"/>
          <p:nvPr/>
        </p:nvSpPr>
        <p:spPr>
          <a:xfrm>
            <a:off x="6346425" y="6282951"/>
            <a:ext cx="2656496" cy="300082"/>
          </a:xfrm>
          <a:prstGeom prst="rect">
            <a:avLst/>
          </a:prstGeom>
          <a:solidFill>
            <a:schemeClr val="accent6">
              <a:lumMod val="75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white"/>
                </a:solidFill>
                <a:effectLst/>
                <a:uLnTx/>
                <a:uFillTx/>
                <a:latin typeface="Calibri"/>
                <a:ea typeface="ヒラギノ角ゴ ProN W3" charset="0"/>
                <a:cs typeface="ヒラギノ角ゴ ProN W3" charset="0"/>
                <a:sym typeface="Arial"/>
              </a:rPr>
              <a:t>Basic, surface-level comprehension</a:t>
            </a:r>
          </a:p>
        </p:txBody>
      </p:sp>
      <p:sp>
        <p:nvSpPr>
          <p:cNvPr id="5" name="TextBox 4"/>
          <p:cNvSpPr txBox="1"/>
          <p:nvPr/>
        </p:nvSpPr>
        <p:spPr>
          <a:xfrm>
            <a:off x="7028471" y="1440958"/>
            <a:ext cx="1143262" cy="300082"/>
          </a:xfrm>
          <a:prstGeom prst="rect">
            <a:avLst/>
          </a:prstGeom>
          <a:solidFill>
            <a:schemeClr val="accent6">
              <a:lumMod val="75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white"/>
                </a:solidFill>
                <a:effectLst/>
                <a:uLnTx/>
                <a:uFillTx/>
                <a:latin typeface="Calibri"/>
                <a:ea typeface="ヒラギノ角ゴ ProN W3" charset="0"/>
                <a:cs typeface="ヒラギノ角ゴ ProN W3" charset="0"/>
                <a:sym typeface="Arial"/>
              </a:rPr>
              <a:t>Deep analysis</a:t>
            </a:r>
          </a:p>
        </p:txBody>
      </p:sp>
      <p:sp>
        <p:nvSpPr>
          <p:cNvPr id="11" name="TextBox 10"/>
          <p:cNvSpPr txBox="1"/>
          <p:nvPr/>
        </p:nvSpPr>
        <p:spPr>
          <a:xfrm>
            <a:off x="9872235" y="5210655"/>
            <a:ext cx="1078500" cy="507831"/>
          </a:xfrm>
          <a:prstGeom prst="rect">
            <a:avLst/>
          </a:prstGeom>
          <a:solidFill>
            <a:schemeClr val="accent6">
              <a:lumMod val="20000"/>
              <a:lumOff val="80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w="1905"/>
                <a:solidFill>
                  <a:srgbClr val="000000"/>
                </a:solidFill>
                <a:effectLst>
                  <a:innerShdw blurRad="69850" dist="43180" dir="5400000">
                    <a:srgbClr val="000000">
                      <a:alpha val="65000"/>
                    </a:srgbClr>
                  </a:innerShdw>
                </a:effectLst>
                <a:uLnTx/>
                <a:uFillTx/>
                <a:latin typeface="Calibri"/>
                <a:ea typeface="+mn-ea"/>
                <a:cs typeface="Arial"/>
                <a:sym typeface="Arial"/>
              </a:rPr>
              <a:t>Literal</a:t>
            </a:r>
          </a:p>
        </p:txBody>
      </p:sp>
      <p:sp>
        <p:nvSpPr>
          <p:cNvPr id="12" name="TextBox 11"/>
          <p:cNvSpPr txBox="1"/>
          <p:nvPr/>
        </p:nvSpPr>
        <p:spPr>
          <a:xfrm>
            <a:off x="9550265" y="4235886"/>
            <a:ext cx="1442703" cy="461665"/>
          </a:xfrm>
          <a:prstGeom prst="rect">
            <a:avLst/>
          </a:prstGeom>
          <a:solidFill>
            <a:schemeClr val="accent2">
              <a:lumMod val="40000"/>
              <a:lumOff val="60000"/>
            </a:schemeClr>
          </a:solid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a:sym typeface="Arial"/>
              </a:rPr>
              <a:t>Structural</a:t>
            </a:r>
          </a:p>
        </p:txBody>
      </p:sp>
      <p:sp>
        <p:nvSpPr>
          <p:cNvPr id="13" name="TextBox 12"/>
          <p:cNvSpPr txBox="1"/>
          <p:nvPr/>
        </p:nvSpPr>
        <p:spPr>
          <a:xfrm>
            <a:off x="9449876" y="2755482"/>
            <a:ext cx="1511376" cy="461665"/>
          </a:xfrm>
          <a:prstGeom prst="rect">
            <a:avLst/>
          </a:prstGeom>
          <a:solidFill>
            <a:schemeClr val="accent4">
              <a:lumMod val="40000"/>
              <a:lumOff val="60000"/>
            </a:schemeClr>
          </a:solid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a:sym typeface="Arial"/>
              </a:rPr>
              <a:t>Inferential</a:t>
            </a:r>
          </a:p>
        </p:txBody>
      </p:sp>
      <p:sp>
        <p:nvSpPr>
          <p:cNvPr id="6" name="Rectangle 5">
            <a:extLst>
              <a:ext uri="{FF2B5EF4-FFF2-40B4-BE49-F238E27FC236}">
                <a16:creationId xmlns:a16="http://schemas.microsoft.com/office/drawing/2014/main" id="{0E5FDA75-C286-E917-CB78-26F0A7CBF767}"/>
              </a:ext>
            </a:extLst>
          </p:cNvPr>
          <p:cNvSpPr/>
          <p:nvPr/>
        </p:nvSpPr>
        <p:spPr>
          <a:xfrm>
            <a:off x="0" y="191386"/>
            <a:ext cx="12355034" cy="6666613"/>
          </a:xfrm>
          <a:prstGeom prst="rect">
            <a:avLst/>
          </a:prstGeom>
          <a:noFill/>
          <a:ln w="381000">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7" name="TextBox 6">
            <a:extLst>
              <a:ext uri="{FF2B5EF4-FFF2-40B4-BE49-F238E27FC236}">
                <a16:creationId xmlns:a16="http://schemas.microsoft.com/office/drawing/2014/main" id="{40F0FC01-E8FB-EBAB-5A24-701F70B12EA8}"/>
              </a:ext>
            </a:extLst>
          </p:cNvPr>
          <p:cNvSpPr txBox="1"/>
          <p:nvPr/>
        </p:nvSpPr>
        <p:spPr>
          <a:xfrm>
            <a:off x="2046515" y="5095238"/>
            <a:ext cx="2835424" cy="738664"/>
          </a:xfrm>
          <a:prstGeom prst="rect">
            <a:avLst/>
          </a:prstGeom>
          <a:solidFill>
            <a:schemeClr val="accent6">
              <a:lumMod val="20000"/>
              <a:lumOff val="80000"/>
            </a:schemeClr>
          </a:solid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w="1905"/>
                <a:solidFill>
                  <a:srgbClr val="000000"/>
                </a:solidFill>
                <a:effectLst>
                  <a:innerShdw blurRad="69850" dist="43180" dir="5400000">
                    <a:srgbClr val="000000">
                      <a:alpha val="65000"/>
                    </a:srgbClr>
                  </a:innerShdw>
                </a:effectLst>
                <a:uLnTx/>
                <a:uFillTx/>
                <a:latin typeface="Calibri"/>
                <a:ea typeface="ヒラギノ角ゴ ProN W3" charset="0"/>
                <a:cs typeface="ヒラギノ角ゴ ProN W3" charset="0"/>
                <a:sym typeface="Arial"/>
              </a:rPr>
              <a:t>What does the text say?</a:t>
            </a:r>
          </a:p>
        </p:txBody>
      </p:sp>
      <p:sp>
        <p:nvSpPr>
          <p:cNvPr id="9" name="TextBox 8">
            <a:extLst>
              <a:ext uri="{FF2B5EF4-FFF2-40B4-BE49-F238E27FC236}">
                <a16:creationId xmlns:a16="http://schemas.microsoft.com/office/drawing/2014/main" id="{DE37634B-53AD-055D-F971-2598D7D8B8C8}"/>
              </a:ext>
            </a:extLst>
          </p:cNvPr>
          <p:cNvSpPr txBox="1"/>
          <p:nvPr/>
        </p:nvSpPr>
        <p:spPr>
          <a:xfrm>
            <a:off x="2046515" y="3868587"/>
            <a:ext cx="2835424" cy="738664"/>
          </a:xfrm>
          <a:prstGeom prst="rect">
            <a:avLst/>
          </a:prstGeom>
          <a:solidFill>
            <a:schemeClr val="accent2">
              <a:lumMod val="40000"/>
              <a:lumOff val="60000"/>
            </a:schemeClr>
          </a:solid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sym typeface="Arial"/>
              </a:rPr>
              <a:t>How does the text work? </a:t>
            </a:r>
          </a:p>
        </p:txBody>
      </p:sp>
      <p:sp>
        <p:nvSpPr>
          <p:cNvPr id="15" name="TextBox 14">
            <a:extLst>
              <a:ext uri="{FF2B5EF4-FFF2-40B4-BE49-F238E27FC236}">
                <a16:creationId xmlns:a16="http://schemas.microsoft.com/office/drawing/2014/main" id="{D1FA5F91-7A4D-30C5-F13C-8187D172D4B2}"/>
              </a:ext>
            </a:extLst>
          </p:cNvPr>
          <p:cNvSpPr txBox="1"/>
          <p:nvPr/>
        </p:nvSpPr>
        <p:spPr>
          <a:xfrm>
            <a:off x="2046515" y="2338342"/>
            <a:ext cx="2835423" cy="738664"/>
          </a:xfrm>
          <a:prstGeom prst="rect">
            <a:avLst/>
          </a:prstGeom>
          <a:solidFill>
            <a:schemeClr val="accent4">
              <a:lumMod val="40000"/>
              <a:lumOff val="60000"/>
            </a:schemeClr>
          </a:solid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sym typeface="Arial"/>
              </a:rPr>
              <a:t>What does the text mean? </a:t>
            </a:r>
          </a:p>
        </p:txBody>
      </p:sp>
      <p:sp>
        <p:nvSpPr>
          <p:cNvPr id="8" name="TextBox 7">
            <a:extLst>
              <a:ext uri="{FF2B5EF4-FFF2-40B4-BE49-F238E27FC236}">
                <a16:creationId xmlns:a16="http://schemas.microsoft.com/office/drawing/2014/main" id="{B7D45683-BFCE-E814-F42A-E2DA6F3622A3}"/>
              </a:ext>
            </a:extLst>
          </p:cNvPr>
          <p:cNvSpPr txBox="1"/>
          <p:nvPr/>
        </p:nvSpPr>
        <p:spPr>
          <a:xfrm>
            <a:off x="1195363" y="1482444"/>
            <a:ext cx="4499428" cy="415498"/>
          </a:xfrm>
          <a:prstGeom prst="rect">
            <a:avLst/>
          </a:prstGeom>
          <a:solidFill>
            <a:schemeClr val="accent5">
              <a:lumMod val="20000"/>
              <a:lumOff val="80000"/>
            </a:schemeClr>
          </a:solid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a:ea typeface="+mn-ea"/>
                <a:cs typeface="Arial"/>
                <a:sym typeface="Arial"/>
              </a:rPr>
              <a:t>What does the text inspire me to do?</a:t>
            </a:r>
          </a:p>
        </p:txBody>
      </p:sp>
    </p:spTree>
    <p:extLst>
      <p:ext uri="{BB962C8B-B14F-4D97-AF65-F5344CB8AC3E}">
        <p14:creationId xmlns:p14="http://schemas.microsoft.com/office/powerpoint/2010/main" val="33024040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a:xfrm>
            <a:off x="4005709" y="1251458"/>
            <a:ext cx="4072921" cy="381310"/>
          </a:xfrm>
        </p:spPr>
        <p:txBody>
          <a:bodyPr/>
          <a:lstStyle/>
          <a:p>
            <a:pPr algn="ctr"/>
            <a:r>
              <a:rPr lang="en-US" sz="2800" dirty="0"/>
              <a:t>Langston Hughes (1921)</a:t>
            </a:r>
          </a:p>
        </p:txBody>
      </p:sp>
      <p:sp>
        <p:nvSpPr>
          <p:cNvPr id="4" name="Title 3"/>
          <p:cNvSpPr>
            <a:spLocks noGrp="1"/>
          </p:cNvSpPr>
          <p:nvPr>
            <p:ph type="title"/>
          </p:nvPr>
        </p:nvSpPr>
        <p:spPr/>
        <p:txBody>
          <a:bodyPr/>
          <a:lstStyle/>
          <a:p>
            <a:r>
              <a:rPr lang="en-US" dirty="0"/>
              <a:t>The Negro Speaks of Rivers</a:t>
            </a:r>
          </a:p>
        </p:txBody>
      </p:sp>
      <p:sp>
        <p:nvSpPr>
          <p:cNvPr id="5" name="TextBox 4"/>
          <p:cNvSpPr txBox="1"/>
          <p:nvPr/>
        </p:nvSpPr>
        <p:spPr>
          <a:xfrm>
            <a:off x="5638769" y="3429000"/>
            <a:ext cx="5103484" cy="984885"/>
          </a:xfrm>
          <a:prstGeom prst="rect">
            <a:avLst/>
          </a:prstGeom>
        </p:spPr>
        <p:style>
          <a:lnRef idx="1">
            <a:schemeClr val="dk1"/>
          </a:lnRef>
          <a:fillRef idx="2">
            <a:schemeClr val="dk1"/>
          </a:fillRef>
          <a:effectRef idx="1">
            <a:schemeClr val="dk1"/>
          </a:effectRef>
          <a:fontRef idx="minor">
            <a:schemeClr val="dk1"/>
          </a:fontRef>
        </p:style>
        <p:txBody>
          <a:bodyPr vert="horz" wrap="square" lIns="91440" tIns="0" rIns="91440" bIns="0" rtlCol="0">
            <a:spAutoFit/>
          </a:bodyPr>
          <a:lstStyle/>
          <a:p>
            <a:pPr>
              <a:tabLst>
                <a:tab pos="2400300" algn="l"/>
              </a:tabLst>
            </a:pPr>
            <a:r>
              <a:rPr lang="en-US" sz="3200" dirty="0">
                <a:solidFill>
                  <a:prstClr val="black"/>
                </a:solidFill>
                <a:latin typeface="Amplify Regular"/>
                <a:cs typeface="Amplify Regular"/>
              </a:rPr>
              <a:t>Langston Hughes high school yearbook photograph, 1920</a:t>
            </a:r>
          </a:p>
        </p:txBody>
      </p:sp>
      <p:pic>
        <p:nvPicPr>
          <p:cNvPr id="2" name="Picture 1" descr="Hughes_high_school_1919_or_192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81201" y="2057400"/>
            <a:ext cx="3025087" cy="423512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TextBox 5"/>
          <p:cNvSpPr txBox="1"/>
          <p:nvPr/>
        </p:nvSpPr>
        <p:spPr>
          <a:xfrm>
            <a:off x="5640716" y="5708309"/>
            <a:ext cx="4190758" cy="369332"/>
          </a:xfrm>
          <a:prstGeom prst="rect">
            <a:avLst/>
          </a:prstGeom>
          <a:noFill/>
        </p:spPr>
        <p:txBody>
          <a:bodyPr wrap="none" rtlCol="0">
            <a:spAutoFit/>
          </a:bodyPr>
          <a:lstStyle/>
          <a:p>
            <a:r>
              <a:rPr lang="en-US" dirty="0">
                <a:solidFill>
                  <a:prstClr val="black"/>
                </a:solidFill>
                <a:latin typeface="Calibri"/>
              </a:rPr>
              <a:t>Developed by Nancy Frey and Doug Fisher</a:t>
            </a:r>
          </a:p>
        </p:txBody>
      </p:sp>
    </p:spTree>
    <p:extLst>
      <p:ext uri="{BB962C8B-B14F-4D97-AF65-F5344CB8AC3E}">
        <p14:creationId xmlns:p14="http://schemas.microsoft.com/office/powerpoint/2010/main" val="266125811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5B7F1-64CD-A0DD-9302-CF8F9EC63FE3}"/>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776342BE-9DF7-D27A-410F-A546DE7EF1B6}"/>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descr="A graph of a number of individuals&#10;&#10;AI-generated content may be incorrect.">
            <a:extLst>
              <a:ext uri="{FF2B5EF4-FFF2-40B4-BE49-F238E27FC236}">
                <a16:creationId xmlns:a16="http://schemas.microsoft.com/office/drawing/2014/main" id="{254BE2CD-96FD-4830-8F75-D3564D56D7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93825" y="325828"/>
            <a:ext cx="6588911" cy="5560011"/>
          </a:xfrm>
          <a:prstGeom prst="rect">
            <a:avLst/>
          </a:prstGeom>
        </p:spPr>
      </p:pic>
      <p:sp>
        <p:nvSpPr>
          <p:cNvPr id="7" name="TextBox 6">
            <a:extLst>
              <a:ext uri="{FF2B5EF4-FFF2-40B4-BE49-F238E27FC236}">
                <a16:creationId xmlns:a16="http://schemas.microsoft.com/office/drawing/2014/main" id="{9F23DCAC-D3A3-9067-7DBE-0D729456BE59}"/>
              </a:ext>
            </a:extLst>
          </p:cNvPr>
          <p:cNvSpPr txBox="1"/>
          <p:nvPr/>
        </p:nvSpPr>
        <p:spPr>
          <a:xfrm>
            <a:off x="434715" y="5885840"/>
            <a:ext cx="11437495" cy="646331"/>
          </a:xfrm>
          <a:prstGeom prst="rect">
            <a:avLst/>
          </a:prstGeom>
          <a:noFill/>
        </p:spPr>
        <p:txBody>
          <a:bodyPr wrap="square">
            <a:spAutoFit/>
          </a:bodyPr>
          <a:lstStyle/>
          <a:p>
            <a:pPr algn="ctr"/>
            <a:r>
              <a:rPr lang="en-US" dirty="0">
                <a:solidFill>
                  <a:srgbClr val="141413"/>
                </a:solidFill>
                <a:effectLst/>
                <a:latin typeface="Helvetica" pitchFamily="2" charset="0"/>
              </a:rPr>
              <a:t>Lovett et al. (2022). </a:t>
            </a:r>
            <a:r>
              <a:rPr lang="en-US" i="1" dirty="0">
                <a:solidFill>
                  <a:srgbClr val="141413"/>
                </a:solidFill>
                <a:effectLst/>
                <a:latin typeface="Helvetica" pitchFamily="2" charset="0"/>
              </a:rPr>
              <a:t>Interpreting</a:t>
            </a:r>
            <a:r>
              <a:rPr lang="en-US" i="1" dirty="0">
                <a:solidFill>
                  <a:srgbClr val="141413"/>
                </a:solidFill>
                <a:latin typeface="Helvetica" pitchFamily="2" charset="0"/>
              </a:rPr>
              <a:t> </a:t>
            </a:r>
            <a:r>
              <a:rPr lang="en-US" i="1" dirty="0">
                <a:solidFill>
                  <a:srgbClr val="141413"/>
                </a:solidFill>
                <a:effectLst/>
                <a:latin typeface="Helvetica" pitchFamily="2" charset="0"/>
              </a:rPr>
              <a:t>comprehension outcomes after multiple-component reading intervention for children and adolescents with reading disabilities. </a:t>
            </a:r>
            <a:endParaRPr lang="en-US" dirty="0">
              <a:solidFill>
                <a:srgbClr val="141413"/>
              </a:solidFill>
              <a:effectLst/>
              <a:latin typeface="Helvetica" pitchFamily="2" charset="0"/>
            </a:endParaRPr>
          </a:p>
        </p:txBody>
      </p:sp>
      <p:sp>
        <p:nvSpPr>
          <p:cNvPr id="8" name="Oval 7">
            <a:extLst>
              <a:ext uri="{FF2B5EF4-FFF2-40B4-BE49-F238E27FC236}">
                <a16:creationId xmlns:a16="http://schemas.microsoft.com/office/drawing/2014/main" id="{80F3D1CA-BDA7-E5FF-5D2E-172863323E26}"/>
              </a:ext>
            </a:extLst>
          </p:cNvPr>
          <p:cNvSpPr/>
          <p:nvPr/>
        </p:nvSpPr>
        <p:spPr>
          <a:xfrm>
            <a:off x="784561" y="4645611"/>
            <a:ext cx="1319135"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 5</a:t>
            </a:r>
          </a:p>
        </p:txBody>
      </p:sp>
    </p:spTree>
    <p:extLst>
      <p:ext uri="{BB962C8B-B14F-4D97-AF65-F5344CB8AC3E}">
        <p14:creationId xmlns:p14="http://schemas.microsoft.com/office/powerpoint/2010/main" val="12568518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Negro Speaks of Rivers Poem by Langston Hughes, Download Pdf">
            <a:extLst>
              <a:ext uri="{FF2B5EF4-FFF2-40B4-BE49-F238E27FC236}">
                <a16:creationId xmlns:a16="http://schemas.microsoft.com/office/drawing/2014/main" id="{A727A21C-2A96-1ED4-DF7C-F6363571C81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71888" y="0"/>
            <a:ext cx="5224462" cy="7390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1793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pencil-2.gif"/>
          <p:cNvPicPr>
            <a:picLocks noChangeAspect="1"/>
          </p:cNvPicPr>
          <p:nvPr/>
        </p:nvPicPr>
        <p:blipFill>
          <a:blip r:embed="rId3" cstate="email">
            <a:extLst>
              <a:ext uri="{28A0092B-C50C-407E-A947-70E740481C1C}">
                <a14:useLocalDpi xmlns:a14="http://schemas.microsoft.com/office/drawing/2010/main"/>
              </a:ext>
            </a:extLst>
          </a:blip>
          <a:srcRect l="6108"/>
          <a:stretch/>
        </p:blipFill>
        <p:spPr>
          <a:xfrm>
            <a:off x="1"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idx="4294967295"/>
          </p:nvPr>
        </p:nvSpPr>
        <p:spPr>
          <a:xfrm>
            <a:off x="7531610" y="365125"/>
            <a:ext cx="3822189" cy="1899912"/>
          </a:xfrm>
        </p:spPr>
        <p:txBody>
          <a:bodyPr vert="horz" lIns="91440" tIns="45720" rIns="91440" bIns="45720" rtlCol="0" anchor="ctr">
            <a:normAutofit/>
          </a:bodyPr>
          <a:lstStyle/>
          <a:p>
            <a:r>
              <a:rPr lang="en-US" sz="4000" dirty="0">
                <a:latin typeface="Aptos" panose="020B0004020202020204" pitchFamily="34" charset="0"/>
              </a:rPr>
              <a:t>Initial Readings</a:t>
            </a:r>
          </a:p>
        </p:txBody>
      </p:sp>
      <p:sp>
        <p:nvSpPr>
          <p:cNvPr id="6" name="Text Placeholder 5"/>
          <p:cNvSpPr>
            <a:spLocks noGrp="1"/>
          </p:cNvSpPr>
          <p:nvPr>
            <p:ph type="body" sz="quarter" idx="4294967295"/>
          </p:nvPr>
        </p:nvSpPr>
        <p:spPr>
          <a:xfrm>
            <a:off x="7760072" y="2910451"/>
            <a:ext cx="3822189" cy="3742762"/>
          </a:xfrm>
        </p:spPr>
        <p:txBody>
          <a:bodyPr vert="horz" lIns="91440" tIns="45720" rIns="91440" bIns="45720" rtlCol="0">
            <a:normAutofit/>
          </a:bodyPr>
          <a:lstStyle/>
          <a:p>
            <a:pPr marL="0" indent="0">
              <a:buNone/>
            </a:pPr>
            <a:r>
              <a:rPr lang="en-US" dirty="0">
                <a:latin typeface="Aptos" panose="020B0004020202020204" pitchFamily="34" charset="0"/>
              </a:rPr>
              <a:t>Read the text to yourself to get the flow,</a:t>
            </a:r>
          </a:p>
          <a:p>
            <a:pPr marL="0" indent="0">
              <a:buNone/>
            </a:pPr>
            <a:r>
              <a:rPr lang="en-US" dirty="0">
                <a:latin typeface="Aptos" panose="020B0004020202020204" pitchFamily="34" charset="0"/>
              </a:rPr>
              <a:t> then a second time to annotate. </a:t>
            </a:r>
          </a:p>
        </p:txBody>
      </p:sp>
    </p:spTree>
    <p:extLst>
      <p:ext uri="{BB962C8B-B14F-4D97-AF65-F5344CB8AC3E}">
        <p14:creationId xmlns:p14="http://schemas.microsoft.com/office/powerpoint/2010/main" val="1155895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17897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42266"/>
            <a:ext cx="12192000" cy="9143161"/>
          </a:xfrm>
          <a:prstGeom prst="rect">
            <a:avLst/>
          </a:prstGeom>
        </p:spPr>
      </p:pic>
      <p:sp>
        <p:nvSpPr>
          <p:cNvPr id="2" name="TextBox 1"/>
          <p:cNvSpPr txBox="1"/>
          <p:nvPr/>
        </p:nvSpPr>
        <p:spPr>
          <a:xfrm>
            <a:off x="0" y="380735"/>
            <a:ext cx="12192000" cy="538609"/>
          </a:xfrm>
          <a:prstGeom prst="rect">
            <a:avLst/>
          </a:prstGeom>
          <a:solidFill>
            <a:schemeClr val="tx2">
              <a:lumMod val="20000"/>
              <a:lumOff val="80000"/>
            </a:schemeClr>
          </a:solidFill>
        </p:spPr>
        <p:txBody>
          <a:bodyPr wrap="square" rtlCol="0">
            <a:spAutoFit/>
          </a:bodyPr>
          <a:lstStyle/>
          <a:p>
            <a:pPr algn="ctr"/>
            <a:r>
              <a:rPr lang="en-US" sz="2900" dirty="0">
                <a:solidFill>
                  <a:prstClr val="black"/>
                </a:solidFill>
                <a:latin typeface="Century Gothic"/>
                <a:cs typeface="Century Gothic"/>
              </a:rPr>
              <a:t>What does the text say? General Understanding</a:t>
            </a:r>
          </a:p>
        </p:txBody>
      </p:sp>
      <p:sp>
        <p:nvSpPr>
          <p:cNvPr id="3" name="TextBox 2"/>
          <p:cNvSpPr txBox="1"/>
          <p:nvPr/>
        </p:nvSpPr>
        <p:spPr>
          <a:xfrm>
            <a:off x="2819401" y="2425586"/>
            <a:ext cx="6389255" cy="1754327"/>
          </a:xfrm>
          <a:prstGeom prst="rect">
            <a:avLst/>
          </a:prstGeom>
          <a:scene3d>
            <a:camera prst="orthographicFront"/>
            <a:lightRig rig="threePt" dir="t"/>
          </a:scene3d>
          <a:sp3d>
            <a:bevelT prst="relaxedInset"/>
          </a:sp3d>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3600" dirty="0">
                <a:solidFill>
                  <a:prstClr val="black"/>
                </a:solidFill>
                <a:latin typeface="Calibri"/>
                <a:cs typeface="Century Gothic"/>
              </a:rPr>
              <a:t>What natural resource does the poet compare the Negro people to? What is your evidence? </a:t>
            </a:r>
          </a:p>
        </p:txBody>
      </p:sp>
    </p:spTree>
    <p:extLst>
      <p:ext uri="{BB962C8B-B14F-4D97-AF65-F5344CB8AC3E}">
        <p14:creationId xmlns:p14="http://schemas.microsoft.com/office/powerpoint/2010/main" val="37387196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Picture 4" descr="worldmap.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
            <a:ext cx="12192000" cy="9149441"/>
          </a:xfrm>
          <a:prstGeom prst="rect">
            <a:avLst/>
          </a:prstGeom>
        </p:spPr>
      </p:pic>
      <p:sp>
        <p:nvSpPr>
          <p:cNvPr id="2" name="TextBox 1"/>
          <p:cNvSpPr txBox="1"/>
          <p:nvPr/>
        </p:nvSpPr>
        <p:spPr>
          <a:xfrm>
            <a:off x="0" y="380735"/>
            <a:ext cx="12192000" cy="538609"/>
          </a:xfrm>
          <a:prstGeom prst="rect">
            <a:avLst/>
          </a:prstGeom>
          <a:solidFill>
            <a:schemeClr val="tx2">
              <a:lumMod val="20000"/>
              <a:lumOff val="80000"/>
            </a:schemeClr>
          </a:solidFill>
        </p:spPr>
        <p:txBody>
          <a:bodyPr wrap="square" rtlCol="0">
            <a:spAutoFit/>
          </a:bodyPr>
          <a:lstStyle/>
          <a:p>
            <a:pPr algn="ctr"/>
            <a:r>
              <a:rPr lang="en-US" sz="2900" dirty="0">
                <a:solidFill>
                  <a:prstClr val="black"/>
                </a:solidFill>
                <a:latin typeface="Century Gothic"/>
                <a:cs typeface="Century Gothic"/>
              </a:rPr>
              <a:t>What does the text say? Key Details</a:t>
            </a:r>
          </a:p>
        </p:txBody>
      </p:sp>
      <p:sp>
        <p:nvSpPr>
          <p:cNvPr id="3" name="TextBox 2"/>
          <p:cNvSpPr txBox="1"/>
          <p:nvPr/>
        </p:nvSpPr>
        <p:spPr>
          <a:xfrm>
            <a:off x="2990861" y="4616649"/>
            <a:ext cx="6226434" cy="646331"/>
          </a:xfrm>
          <a:prstGeom prst="rect">
            <a:avLst/>
          </a:prstGeom>
          <a:scene3d>
            <a:camera prst="orthographicFront"/>
            <a:lightRig rig="threePt" dir="t"/>
          </a:scene3d>
          <a:sp3d>
            <a:bevelT prst="relaxedInset"/>
          </a:sp3d>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3600" dirty="0">
                <a:solidFill>
                  <a:prstClr val="black"/>
                </a:solidFill>
                <a:latin typeface="Calibri"/>
                <a:cs typeface="Century Gothic"/>
              </a:rPr>
              <a:t>What rivers does he mention? </a:t>
            </a:r>
          </a:p>
        </p:txBody>
      </p:sp>
    </p:spTree>
    <p:extLst>
      <p:ext uri="{BB962C8B-B14F-4D97-AF65-F5344CB8AC3E}">
        <p14:creationId xmlns:p14="http://schemas.microsoft.com/office/powerpoint/2010/main" val="2854156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021580-Looking_to_the_future-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9144000"/>
          </a:xfrm>
          <a:prstGeom prst="rect">
            <a:avLst/>
          </a:prstGeom>
        </p:spPr>
      </p:pic>
      <p:sp>
        <p:nvSpPr>
          <p:cNvPr id="2" name="TextBox 1"/>
          <p:cNvSpPr txBox="1"/>
          <p:nvPr/>
        </p:nvSpPr>
        <p:spPr>
          <a:xfrm>
            <a:off x="0" y="380735"/>
            <a:ext cx="12192000" cy="538609"/>
          </a:xfrm>
          <a:prstGeom prst="rect">
            <a:avLst/>
          </a:prstGeom>
          <a:solidFill>
            <a:schemeClr val="tx2">
              <a:lumMod val="20000"/>
              <a:lumOff val="80000"/>
            </a:schemeClr>
          </a:solidFill>
        </p:spPr>
        <p:txBody>
          <a:bodyPr wrap="square" rtlCol="0">
            <a:spAutoFit/>
          </a:bodyPr>
          <a:lstStyle/>
          <a:p>
            <a:pPr algn="ctr"/>
            <a:r>
              <a:rPr lang="en-US" sz="2900" dirty="0">
                <a:solidFill>
                  <a:prstClr val="black"/>
                </a:solidFill>
                <a:latin typeface="Century Gothic"/>
                <a:cs typeface="Century Gothic"/>
              </a:rPr>
              <a:t>What does the text say? Key Details</a:t>
            </a:r>
          </a:p>
        </p:txBody>
      </p:sp>
      <p:sp>
        <p:nvSpPr>
          <p:cNvPr id="3" name="TextBox 2"/>
          <p:cNvSpPr txBox="1"/>
          <p:nvPr/>
        </p:nvSpPr>
        <p:spPr>
          <a:xfrm>
            <a:off x="2450726" y="1671275"/>
            <a:ext cx="5540315" cy="646331"/>
          </a:xfrm>
          <a:prstGeom prst="rect">
            <a:avLst/>
          </a:prstGeom>
          <a:scene3d>
            <a:camera prst="orthographicFront"/>
            <a:lightRig rig="threePt" dir="t"/>
          </a:scene3d>
          <a:sp3d>
            <a:bevelT prst="relaxedInset"/>
          </a:sp3d>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3600" dirty="0">
                <a:solidFill>
                  <a:prstClr val="black"/>
                </a:solidFill>
                <a:latin typeface="Calibri"/>
                <a:cs typeface="Century Gothic"/>
              </a:rPr>
              <a:t>Who is the “I” in the poem?  </a:t>
            </a:r>
          </a:p>
        </p:txBody>
      </p:sp>
    </p:spTree>
    <p:extLst>
      <p:ext uri="{BB962C8B-B14F-4D97-AF65-F5344CB8AC3E}">
        <p14:creationId xmlns:p14="http://schemas.microsoft.com/office/powerpoint/2010/main" val="192294139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80735"/>
            <a:ext cx="12192000" cy="538609"/>
          </a:xfrm>
          <a:prstGeom prst="rect">
            <a:avLst/>
          </a:prstGeom>
          <a:solidFill>
            <a:schemeClr val="accent4">
              <a:lumMod val="40000"/>
              <a:lumOff val="60000"/>
            </a:schemeClr>
          </a:solidFill>
        </p:spPr>
        <p:txBody>
          <a:bodyPr wrap="square" rtlCol="0">
            <a:spAutoFit/>
          </a:bodyPr>
          <a:lstStyle/>
          <a:p>
            <a:pPr algn="ctr"/>
            <a:r>
              <a:rPr lang="en-US" sz="2900" dirty="0">
                <a:solidFill>
                  <a:prstClr val="black"/>
                </a:solidFill>
                <a:latin typeface="Century Gothic"/>
                <a:cs typeface="Century Gothic"/>
              </a:rPr>
              <a:t>How does the text work? Vocabulary</a:t>
            </a:r>
          </a:p>
        </p:txBody>
      </p:sp>
      <p:sp>
        <p:nvSpPr>
          <p:cNvPr id="3" name="TextBox 2"/>
          <p:cNvSpPr txBox="1"/>
          <p:nvPr/>
        </p:nvSpPr>
        <p:spPr>
          <a:xfrm>
            <a:off x="3241888" y="1455559"/>
            <a:ext cx="5912305" cy="646331"/>
          </a:xfrm>
          <a:prstGeom prst="rect">
            <a:avLst/>
          </a:prstGeom>
          <a:scene3d>
            <a:camera prst="orthographicFront"/>
            <a:lightRig rig="threePt" dir="t"/>
          </a:scene3d>
          <a:sp3d>
            <a:bevelT prst="relaxedInset"/>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600" dirty="0">
                <a:solidFill>
                  <a:prstClr val="black"/>
                </a:solidFill>
                <a:latin typeface="Calibri"/>
              </a:rPr>
              <a:t>What does water symbolize?</a:t>
            </a:r>
          </a:p>
        </p:txBody>
      </p:sp>
      <p:pic>
        <p:nvPicPr>
          <p:cNvPr id="5" name="Picture 4" descr="Waterdrop775.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397550"/>
            <a:ext cx="12192000" cy="5112774"/>
          </a:xfrm>
          <a:prstGeom prst="rect">
            <a:avLst/>
          </a:prstGeom>
        </p:spPr>
      </p:pic>
    </p:spTree>
    <p:extLst>
      <p:ext uri="{BB962C8B-B14F-4D97-AF65-F5344CB8AC3E}">
        <p14:creationId xmlns:p14="http://schemas.microsoft.com/office/powerpoint/2010/main" val="6931379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owd2-2.jpe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592391"/>
            <a:ext cx="9144000" cy="5980670"/>
          </a:xfrm>
          <a:prstGeom prst="rect">
            <a:avLst/>
          </a:prstGeom>
        </p:spPr>
      </p:pic>
      <p:sp>
        <p:nvSpPr>
          <p:cNvPr id="2" name="TextBox 1"/>
          <p:cNvSpPr txBox="1"/>
          <p:nvPr/>
        </p:nvSpPr>
        <p:spPr>
          <a:xfrm>
            <a:off x="0" y="380735"/>
            <a:ext cx="12192000" cy="538609"/>
          </a:xfrm>
          <a:prstGeom prst="rect">
            <a:avLst/>
          </a:prstGeom>
          <a:solidFill>
            <a:schemeClr val="accent4">
              <a:lumMod val="40000"/>
              <a:lumOff val="60000"/>
            </a:schemeClr>
          </a:solidFill>
        </p:spPr>
        <p:txBody>
          <a:bodyPr wrap="square" rtlCol="0">
            <a:spAutoFit/>
          </a:bodyPr>
          <a:lstStyle/>
          <a:p>
            <a:pPr algn="ctr"/>
            <a:r>
              <a:rPr lang="en-US" sz="2900" dirty="0">
                <a:solidFill>
                  <a:prstClr val="black"/>
                </a:solidFill>
                <a:latin typeface="Century Gothic"/>
                <a:cs typeface="Century Gothic"/>
              </a:rPr>
              <a:t>How does the text work? Vocabulary</a:t>
            </a:r>
          </a:p>
        </p:txBody>
      </p:sp>
      <p:sp>
        <p:nvSpPr>
          <p:cNvPr id="3" name="TextBox 2"/>
          <p:cNvSpPr txBox="1"/>
          <p:nvPr/>
        </p:nvSpPr>
        <p:spPr>
          <a:xfrm>
            <a:off x="2041973" y="3906731"/>
            <a:ext cx="8035730" cy="1077218"/>
          </a:xfrm>
          <a:prstGeom prst="rect">
            <a:avLst/>
          </a:prstGeom>
          <a:scene3d>
            <a:camera prst="orthographicFront"/>
            <a:lightRig rig="threePt" dir="t"/>
          </a:scene3d>
          <a:sp3d>
            <a:bevelT prst="relaxedInset"/>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200" dirty="0">
                <a:solidFill>
                  <a:prstClr val="black"/>
                </a:solidFill>
                <a:latin typeface="Calibri"/>
              </a:rPr>
              <a:t>Why is the word “The” significant in the title? Why does it hold more significance than “A”?</a:t>
            </a:r>
          </a:p>
        </p:txBody>
      </p:sp>
    </p:spTree>
    <p:extLst>
      <p:ext uri="{BB962C8B-B14F-4D97-AF65-F5344CB8AC3E}">
        <p14:creationId xmlns:p14="http://schemas.microsoft.com/office/powerpoint/2010/main" val="14135647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5" name="Picture 4" descr="Hand-writing-in-open-boo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53999"/>
            <a:ext cx="12192000" cy="8127999"/>
          </a:xfrm>
          <a:prstGeom prst="rect">
            <a:avLst/>
          </a:prstGeom>
        </p:spPr>
      </p:pic>
      <p:sp>
        <p:nvSpPr>
          <p:cNvPr id="2" name="TextBox 1"/>
          <p:cNvSpPr txBox="1"/>
          <p:nvPr/>
        </p:nvSpPr>
        <p:spPr>
          <a:xfrm>
            <a:off x="0" y="380735"/>
            <a:ext cx="12192000" cy="538609"/>
          </a:xfrm>
          <a:prstGeom prst="rect">
            <a:avLst/>
          </a:prstGeom>
          <a:solidFill>
            <a:schemeClr val="accent4">
              <a:lumMod val="40000"/>
              <a:lumOff val="60000"/>
            </a:schemeClr>
          </a:solidFill>
        </p:spPr>
        <p:txBody>
          <a:bodyPr wrap="square" rtlCol="0">
            <a:spAutoFit/>
          </a:bodyPr>
          <a:lstStyle/>
          <a:p>
            <a:pPr algn="ctr"/>
            <a:r>
              <a:rPr lang="en-US" sz="2900" dirty="0">
                <a:solidFill>
                  <a:prstClr val="black"/>
                </a:solidFill>
                <a:latin typeface="Century Gothic"/>
                <a:cs typeface="Century Gothic"/>
              </a:rPr>
              <a:t>How does the text work? Vocabulary</a:t>
            </a:r>
          </a:p>
        </p:txBody>
      </p:sp>
      <p:sp>
        <p:nvSpPr>
          <p:cNvPr id="3" name="TextBox 2"/>
          <p:cNvSpPr txBox="1"/>
          <p:nvPr/>
        </p:nvSpPr>
        <p:spPr>
          <a:xfrm>
            <a:off x="2971800" y="4598037"/>
            <a:ext cx="6552060" cy="1323439"/>
          </a:xfrm>
          <a:prstGeom prst="rect">
            <a:avLst/>
          </a:prstGeom>
          <a:scene3d>
            <a:camera prst="orthographicFront"/>
            <a:lightRig rig="threePt" dir="t"/>
          </a:scene3d>
          <a:sp3d>
            <a:bevelT prst="relaxedInset"/>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600" dirty="0">
                <a:solidFill>
                  <a:prstClr val="black"/>
                </a:solidFill>
                <a:latin typeface="Calibri"/>
              </a:rPr>
              <a:t>What words does Hughes use to convey a sense of </a:t>
            </a:r>
            <a:r>
              <a:rPr lang="en-US" sz="4400" dirty="0">
                <a:solidFill>
                  <a:prstClr val="black"/>
                </a:solidFill>
                <a:latin typeface="Calibri"/>
              </a:rPr>
              <a:t>eternity</a:t>
            </a:r>
            <a:r>
              <a:rPr lang="en-US" sz="3600" dirty="0">
                <a:solidFill>
                  <a:prstClr val="black"/>
                </a:solidFill>
                <a:latin typeface="Calibri"/>
              </a:rPr>
              <a:t>? </a:t>
            </a:r>
          </a:p>
        </p:txBody>
      </p:sp>
    </p:spTree>
    <p:extLst>
      <p:ext uri="{BB962C8B-B14F-4D97-AF65-F5344CB8AC3E}">
        <p14:creationId xmlns:p14="http://schemas.microsoft.com/office/powerpoint/2010/main" val="4849927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5" name="Picture 4" descr="d4de5ec0e879e467db35f3434461359b.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359311"/>
            <a:ext cx="12218681" cy="8265061"/>
          </a:xfrm>
          <a:prstGeom prst="rect">
            <a:avLst/>
          </a:prstGeom>
        </p:spPr>
      </p:pic>
      <p:sp>
        <p:nvSpPr>
          <p:cNvPr id="2" name="TextBox 1"/>
          <p:cNvSpPr txBox="1"/>
          <p:nvPr/>
        </p:nvSpPr>
        <p:spPr>
          <a:xfrm>
            <a:off x="-1" y="380735"/>
            <a:ext cx="12218681" cy="538609"/>
          </a:xfrm>
          <a:prstGeom prst="rect">
            <a:avLst/>
          </a:prstGeom>
          <a:solidFill>
            <a:schemeClr val="accent4">
              <a:lumMod val="40000"/>
              <a:lumOff val="60000"/>
            </a:schemeClr>
          </a:solidFill>
        </p:spPr>
        <p:txBody>
          <a:bodyPr wrap="square" rtlCol="0">
            <a:spAutoFit/>
          </a:bodyPr>
          <a:lstStyle/>
          <a:p>
            <a:pPr algn="ctr"/>
            <a:r>
              <a:rPr lang="en-US" sz="2900" dirty="0">
                <a:solidFill>
                  <a:prstClr val="black"/>
                </a:solidFill>
                <a:latin typeface="Century Gothic"/>
                <a:cs typeface="Century Gothic"/>
              </a:rPr>
              <a:t>How does the text work? Author’s craft</a:t>
            </a:r>
          </a:p>
        </p:txBody>
      </p:sp>
      <p:sp>
        <p:nvSpPr>
          <p:cNvPr id="3" name="TextBox 2"/>
          <p:cNvSpPr txBox="1"/>
          <p:nvPr/>
        </p:nvSpPr>
        <p:spPr>
          <a:xfrm>
            <a:off x="1728083" y="4199150"/>
            <a:ext cx="5839607" cy="2308324"/>
          </a:xfrm>
          <a:prstGeom prst="rect">
            <a:avLst/>
          </a:prstGeom>
          <a:scene3d>
            <a:camera prst="orthographicFront"/>
            <a:lightRig rig="threePt" dir="t"/>
          </a:scene3d>
          <a:sp3d>
            <a:bevelT prst="relaxedInset"/>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200" dirty="0">
                <a:solidFill>
                  <a:prstClr val="black"/>
                </a:solidFill>
                <a:latin typeface="Calibri"/>
              </a:rPr>
              <a:t>In lines 2 and 3, Hughes compares rivers to human veins. How are these two visually similar? How are they</a:t>
            </a:r>
            <a:r>
              <a:rPr lang="en-US" sz="3600" dirty="0">
                <a:solidFill>
                  <a:prstClr val="black"/>
                </a:solidFill>
                <a:latin typeface="Calibri"/>
              </a:rPr>
              <a:t> </a:t>
            </a:r>
            <a:r>
              <a:rPr lang="en-US" sz="4400" dirty="0">
                <a:solidFill>
                  <a:prstClr val="black"/>
                </a:solidFill>
                <a:latin typeface="Calibri"/>
              </a:rPr>
              <a:t>symbolically</a:t>
            </a:r>
            <a:r>
              <a:rPr lang="en-US" sz="3600" dirty="0">
                <a:solidFill>
                  <a:prstClr val="black"/>
                </a:solidFill>
                <a:latin typeface="Calibri"/>
              </a:rPr>
              <a:t> </a:t>
            </a:r>
            <a:r>
              <a:rPr lang="en-US" sz="3200" dirty="0">
                <a:solidFill>
                  <a:prstClr val="black"/>
                </a:solidFill>
                <a:latin typeface="Calibri"/>
              </a:rPr>
              <a:t>similar</a:t>
            </a:r>
            <a:r>
              <a:rPr lang="en-US" sz="3600" dirty="0">
                <a:solidFill>
                  <a:prstClr val="black"/>
                </a:solidFill>
                <a:latin typeface="Calibri"/>
              </a:rPr>
              <a:t>?</a:t>
            </a:r>
          </a:p>
        </p:txBody>
      </p:sp>
    </p:spTree>
    <p:extLst>
      <p:ext uri="{BB962C8B-B14F-4D97-AF65-F5344CB8AC3E}">
        <p14:creationId xmlns:p14="http://schemas.microsoft.com/office/powerpoint/2010/main" val="13297847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udience_silhouette_924w_without_sig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372" y="1695904"/>
            <a:ext cx="12154628" cy="5162096"/>
          </a:xfrm>
          <a:prstGeom prst="rect">
            <a:avLst/>
          </a:prstGeom>
        </p:spPr>
      </p:pic>
      <p:sp>
        <p:nvSpPr>
          <p:cNvPr id="50179" name="Text Box 3"/>
          <p:cNvSpPr txBox="1">
            <a:spLocks noChangeArrowheads="1"/>
          </p:cNvSpPr>
          <p:nvPr/>
        </p:nvSpPr>
        <p:spPr bwMode="auto">
          <a:xfrm>
            <a:off x="4151692" y="557610"/>
            <a:ext cx="4586598" cy="3416320"/>
          </a:xfrm>
          <a:prstGeom prst="rect">
            <a:avLst/>
          </a:prstGeom>
          <a:noFill/>
          <a:ln>
            <a:noFill/>
          </a:ln>
        </p:spPr>
        <p:txBody>
          <a:bodyPr wrap="square">
            <a:spAutoFit/>
          </a:bodyPr>
          <a:lstStyle/>
          <a:p>
            <a:pPr>
              <a:defRPr/>
            </a:pPr>
            <a:r>
              <a:rPr lang="en-US" sz="3600" dirty="0">
                <a:solidFill>
                  <a:srgbClr val="000000"/>
                </a:solidFill>
                <a:latin typeface="Calibri"/>
                <a:cs typeface="Optima"/>
              </a:rPr>
              <a:t>Select someone in your group to read the poem aloud.</a:t>
            </a:r>
          </a:p>
          <a:p>
            <a:pPr>
              <a:defRPr/>
            </a:pPr>
            <a:endParaRPr lang="en-US" sz="3600" b="1" dirty="0">
              <a:solidFill>
                <a:srgbClr val="000000"/>
              </a:solidFill>
              <a:latin typeface="Calibri"/>
              <a:cs typeface="Optima"/>
            </a:endParaRPr>
          </a:p>
          <a:p>
            <a:pPr>
              <a:defRPr/>
            </a:pPr>
            <a:r>
              <a:rPr lang="en-US" sz="3600" dirty="0">
                <a:solidFill>
                  <a:srgbClr val="000000"/>
                </a:solidFill>
                <a:latin typeface="Calibri"/>
                <a:cs typeface="Optima"/>
              </a:rPr>
              <a:t>Add life. Pay attention to speed. </a:t>
            </a:r>
          </a:p>
        </p:txBody>
      </p:sp>
    </p:spTree>
    <p:extLst>
      <p:ext uri="{BB962C8B-B14F-4D97-AF65-F5344CB8AC3E}">
        <p14:creationId xmlns:p14="http://schemas.microsoft.com/office/powerpoint/2010/main" val="2112410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1BE3F-18BC-0A49-42A8-A710B1EEB1B4}"/>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DC867D18-9B88-AB89-7FAE-BE78FA5BD53C}"/>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descr="A graph of a number of individuals&#10;&#10;AI-generated content may be incorrect.">
            <a:extLst>
              <a:ext uri="{FF2B5EF4-FFF2-40B4-BE49-F238E27FC236}">
                <a16:creationId xmlns:a16="http://schemas.microsoft.com/office/drawing/2014/main" id="{5ADE127D-8F6E-EFD8-D0BF-A041C4CAD7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4359" y="808190"/>
            <a:ext cx="4161425" cy="3511592"/>
          </a:xfrm>
          <a:prstGeom prst="rect">
            <a:avLst/>
          </a:prstGeom>
        </p:spPr>
      </p:pic>
      <p:sp>
        <p:nvSpPr>
          <p:cNvPr id="7" name="TextBox 6">
            <a:extLst>
              <a:ext uri="{FF2B5EF4-FFF2-40B4-BE49-F238E27FC236}">
                <a16:creationId xmlns:a16="http://schemas.microsoft.com/office/drawing/2014/main" id="{F5FDCE15-4896-DBEF-4DCD-BF48DCDBC328}"/>
              </a:ext>
            </a:extLst>
          </p:cNvPr>
          <p:cNvSpPr txBox="1"/>
          <p:nvPr/>
        </p:nvSpPr>
        <p:spPr>
          <a:xfrm>
            <a:off x="434715" y="5885840"/>
            <a:ext cx="11437495" cy="646331"/>
          </a:xfrm>
          <a:prstGeom prst="rect">
            <a:avLst/>
          </a:prstGeom>
          <a:noFill/>
        </p:spPr>
        <p:txBody>
          <a:bodyPr wrap="square">
            <a:spAutoFit/>
          </a:bodyPr>
          <a:lstStyle/>
          <a:p>
            <a:pPr algn="ctr"/>
            <a:r>
              <a:rPr lang="en-US" dirty="0">
                <a:solidFill>
                  <a:srgbClr val="141413"/>
                </a:solidFill>
                <a:effectLst/>
                <a:latin typeface="Helvetica" pitchFamily="2" charset="0"/>
              </a:rPr>
              <a:t>Lovett et al. (2022). </a:t>
            </a:r>
            <a:r>
              <a:rPr lang="en-US" i="1" dirty="0">
                <a:solidFill>
                  <a:srgbClr val="141413"/>
                </a:solidFill>
                <a:effectLst/>
                <a:latin typeface="Helvetica" pitchFamily="2" charset="0"/>
              </a:rPr>
              <a:t>Interpreting</a:t>
            </a:r>
            <a:r>
              <a:rPr lang="en-US" i="1" dirty="0">
                <a:solidFill>
                  <a:srgbClr val="141413"/>
                </a:solidFill>
                <a:latin typeface="Helvetica" pitchFamily="2" charset="0"/>
              </a:rPr>
              <a:t> </a:t>
            </a:r>
            <a:r>
              <a:rPr lang="en-US" i="1" dirty="0">
                <a:solidFill>
                  <a:srgbClr val="141413"/>
                </a:solidFill>
                <a:effectLst/>
                <a:latin typeface="Helvetica" pitchFamily="2" charset="0"/>
              </a:rPr>
              <a:t>comprehension outcomes after multiple-component reading intervention for children and adolescents with reading disabilities. </a:t>
            </a:r>
            <a:endParaRPr lang="en-US" dirty="0">
              <a:solidFill>
                <a:srgbClr val="141413"/>
              </a:solidFill>
              <a:effectLst/>
              <a:latin typeface="Helvetica" pitchFamily="2" charset="0"/>
            </a:endParaRPr>
          </a:p>
        </p:txBody>
      </p:sp>
      <p:sp>
        <p:nvSpPr>
          <p:cNvPr id="8" name="Oval 7">
            <a:extLst>
              <a:ext uri="{FF2B5EF4-FFF2-40B4-BE49-F238E27FC236}">
                <a16:creationId xmlns:a16="http://schemas.microsoft.com/office/drawing/2014/main" id="{9F1989CD-8871-2A9C-1C74-434F5F94F081}"/>
              </a:ext>
            </a:extLst>
          </p:cNvPr>
          <p:cNvSpPr/>
          <p:nvPr/>
        </p:nvSpPr>
        <p:spPr>
          <a:xfrm>
            <a:off x="784561" y="4645611"/>
            <a:ext cx="1319135"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 5</a:t>
            </a:r>
          </a:p>
        </p:txBody>
      </p:sp>
      <p:sp>
        <p:nvSpPr>
          <p:cNvPr id="2" name="TextBox 1">
            <a:extLst>
              <a:ext uri="{FF2B5EF4-FFF2-40B4-BE49-F238E27FC236}">
                <a16:creationId xmlns:a16="http://schemas.microsoft.com/office/drawing/2014/main" id="{057AE749-BC14-5A85-F906-3BB595993252}"/>
              </a:ext>
            </a:extLst>
          </p:cNvPr>
          <p:cNvSpPr txBox="1"/>
          <p:nvPr/>
        </p:nvSpPr>
        <p:spPr>
          <a:xfrm>
            <a:off x="5561351" y="808190"/>
            <a:ext cx="5656290" cy="4524315"/>
          </a:xfrm>
          <a:prstGeom prst="rect">
            <a:avLst/>
          </a:prstGeom>
          <a:noFill/>
        </p:spPr>
        <p:txBody>
          <a:bodyPr wrap="square" rtlCol="0">
            <a:spAutoFit/>
          </a:bodyPr>
          <a:lstStyle/>
          <a:p>
            <a:pPr algn="ctr"/>
            <a:r>
              <a:rPr lang="en-US" sz="3200" dirty="0">
                <a:latin typeface="Aptos" panose="020B0004020202020204" pitchFamily="34" charset="0"/>
              </a:rPr>
              <a:t>Do not misinterpret this as meaning that multicomponent reading interventions are a waste of time. </a:t>
            </a:r>
          </a:p>
          <a:p>
            <a:pPr algn="ctr"/>
            <a:endParaRPr lang="en-US" sz="3200" dirty="0">
              <a:latin typeface="Aptos" panose="020B0004020202020204" pitchFamily="34" charset="0"/>
            </a:endParaRPr>
          </a:p>
          <a:p>
            <a:pPr algn="ctr"/>
            <a:r>
              <a:rPr lang="en-US" sz="3200" dirty="0">
                <a:latin typeface="Aptos" panose="020B0004020202020204" pitchFamily="34" charset="0"/>
              </a:rPr>
              <a:t>They are of great value, but not sufficient if they stand alone and apart from quality Tier 1 instruction. </a:t>
            </a:r>
          </a:p>
        </p:txBody>
      </p:sp>
    </p:spTree>
    <p:extLst>
      <p:ext uri="{BB962C8B-B14F-4D97-AF65-F5344CB8AC3E}">
        <p14:creationId xmlns:p14="http://schemas.microsoft.com/office/powerpoint/2010/main" val="31051106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clock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919343"/>
            <a:ext cx="9144000" cy="5948218"/>
          </a:xfrm>
          <a:prstGeom prst="rect">
            <a:avLst/>
          </a:prstGeom>
        </p:spPr>
      </p:pic>
      <p:sp>
        <p:nvSpPr>
          <p:cNvPr id="2" name="TextBox 1"/>
          <p:cNvSpPr txBox="1"/>
          <p:nvPr/>
        </p:nvSpPr>
        <p:spPr>
          <a:xfrm>
            <a:off x="0" y="380735"/>
            <a:ext cx="12192000" cy="538609"/>
          </a:xfrm>
          <a:prstGeom prst="rect">
            <a:avLst/>
          </a:prstGeom>
          <a:solidFill>
            <a:schemeClr val="accent4">
              <a:lumMod val="40000"/>
              <a:lumOff val="60000"/>
            </a:schemeClr>
          </a:solidFill>
        </p:spPr>
        <p:txBody>
          <a:bodyPr wrap="square" rtlCol="0">
            <a:spAutoFit/>
          </a:bodyPr>
          <a:lstStyle/>
          <a:p>
            <a:pPr algn="ctr"/>
            <a:r>
              <a:rPr lang="en-US" sz="2900" dirty="0">
                <a:solidFill>
                  <a:prstClr val="black"/>
                </a:solidFill>
                <a:latin typeface="Century Gothic"/>
                <a:cs typeface="Century Gothic"/>
              </a:rPr>
              <a:t>How does the text work? Structure</a:t>
            </a:r>
          </a:p>
        </p:txBody>
      </p:sp>
      <p:sp>
        <p:nvSpPr>
          <p:cNvPr id="3" name="TextBox 2"/>
          <p:cNvSpPr txBox="1"/>
          <p:nvPr/>
        </p:nvSpPr>
        <p:spPr>
          <a:xfrm>
            <a:off x="2609748" y="4130495"/>
            <a:ext cx="7883073" cy="1754327"/>
          </a:xfrm>
          <a:prstGeom prst="rect">
            <a:avLst/>
          </a:prstGeom>
          <a:scene3d>
            <a:camera prst="orthographicFront"/>
            <a:lightRig rig="threePt" dir="t"/>
          </a:scene3d>
          <a:sp3d>
            <a:bevelT prst="relaxedInset"/>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600" dirty="0">
                <a:solidFill>
                  <a:srgbClr val="595959"/>
                </a:solidFill>
                <a:latin typeface="Calibri"/>
              </a:rPr>
              <a:t>How much time passes in this poem? What words and phrases help you to determine this?</a:t>
            </a:r>
            <a:endParaRPr lang="en-US" sz="3600" dirty="0">
              <a:solidFill>
                <a:srgbClr val="595959"/>
              </a:solidFill>
              <a:latin typeface="Century Gothic"/>
              <a:cs typeface="Century Gothic"/>
            </a:endParaRPr>
          </a:p>
        </p:txBody>
      </p:sp>
    </p:spTree>
    <p:extLst>
      <p:ext uri="{BB962C8B-B14F-4D97-AF65-F5344CB8AC3E}">
        <p14:creationId xmlns:p14="http://schemas.microsoft.com/office/powerpoint/2010/main" val="180641548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orldmap.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43679"/>
            <a:ext cx="12192000" cy="9149441"/>
          </a:xfrm>
          <a:prstGeom prst="rect">
            <a:avLst/>
          </a:prstGeom>
        </p:spPr>
      </p:pic>
      <p:sp>
        <p:nvSpPr>
          <p:cNvPr id="2" name="TextBox 1"/>
          <p:cNvSpPr txBox="1"/>
          <p:nvPr/>
        </p:nvSpPr>
        <p:spPr>
          <a:xfrm>
            <a:off x="0" y="380735"/>
            <a:ext cx="12192000" cy="538609"/>
          </a:xfrm>
          <a:prstGeom prst="rect">
            <a:avLst/>
          </a:prstGeom>
          <a:solidFill>
            <a:schemeClr val="accent4">
              <a:lumMod val="40000"/>
              <a:lumOff val="60000"/>
            </a:schemeClr>
          </a:solidFill>
        </p:spPr>
        <p:txBody>
          <a:bodyPr wrap="square" rtlCol="0">
            <a:spAutoFit/>
          </a:bodyPr>
          <a:lstStyle/>
          <a:p>
            <a:pPr algn="ctr"/>
            <a:r>
              <a:rPr lang="en-US" sz="2900" dirty="0">
                <a:solidFill>
                  <a:prstClr val="black"/>
                </a:solidFill>
                <a:latin typeface="Century Gothic"/>
                <a:cs typeface="Century Gothic"/>
              </a:rPr>
              <a:t>How does the text work? Structure</a:t>
            </a:r>
          </a:p>
        </p:txBody>
      </p:sp>
      <p:sp>
        <p:nvSpPr>
          <p:cNvPr id="3" name="TextBox 2"/>
          <p:cNvSpPr txBox="1"/>
          <p:nvPr/>
        </p:nvSpPr>
        <p:spPr>
          <a:xfrm>
            <a:off x="2958966" y="4301063"/>
            <a:ext cx="6721475" cy="206210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200" dirty="0">
                <a:solidFill>
                  <a:prstClr val="black"/>
                </a:solidFill>
                <a:latin typeface="Calibri"/>
              </a:rPr>
              <a:t>How does Hughes use geography  to convey a message? What is the significance of the order of the places he chose?</a:t>
            </a:r>
          </a:p>
        </p:txBody>
      </p:sp>
    </p:spTree>
    <p:extLst>
      <p:ext uri="{BB962C8B-B14F-4D97-AF65-F5344CB8AC3E}">
        <p14:creationId xmlns:p14="http://schemas.microsoft.com/office/powerpoint/2010/main" val="31096864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uskey-sunset-540x27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00066" y="1093123"/>
            <a:ext cx="5791868" cy="2895934"/>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1524000" y="380735"/>
            <a:ext cx="9144000" cy="538609"/>
          </a:xfrm>
          <a:prstGeom prst="rect">
            <a:avLst/>
          </a:prstGeom>
          <a:solidFill>
            <a:schemeClr val="accent3">
              <a:lumMod val="60000"/>
              <a:lumOff val="40000"/>
            </a:schemeClr>
          </a:solidFill>
        </p:spPr>
        <p:txBody>
          <a:bodyPr wrap="square" rtlCol="0">
            <a:spAutoFit/>
          </a:bodyPr>
          <a:lstStyle/>
          <a:p>
            <a:pPr algn="ctr"/>
            <a:r>
              <a:rPr lang="en-US" sz="2900" dirty="0">
                <a:solidFill>
                  <a:prstClr val="black"/>
                </a:solidFill>
                <a:latin typeface="Century Gothic"/>
                <a:cs typeface="Century Gothic"/>
              </a:rPr>
              <a:t>What does the text mean? Inferences</a:t>
            </a:r>
          </a:p>
        </p:txBody>
      </p:sp>
      <p:sp>
        <p:nvSpPr>
          <p:cNvPr id="3" name="TextBox 2"/>
          <p:cNvSpPr txBox="1"/>
          <p:nvPr/>
        </p:nvSpPr>
        <p:spPr>
          <a:xfrm>
            <a:off x="2098807" y="4316910"/>
            <a:ext cx="7941467" cy="2308324"/>
          </a:xfrm>
          <a:prstGeom prst="rect">
            <a:avLst/>
          </a:prstGeom>
          <a:scene3d>
            <a:camera prst="orthographicFront"/>
            <a:lightRig rig="threePt" dir="t"/>
          </a:scene3d>
          <a:sp3d>
            <a:bevelT prst="relaxedInset"/>
          </a:sp3d>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3200" dirty="0">
                <a:solidFill>
                  <a:prstClr val="black"/>
                </a:solidFill>
                <a:latin typeface="Calibri"/>
              </a:rPr>
              <a:t>Hughes describes the Mississippi River as a “muddy bosom turn all golden in the sunset.” </a:t>
            </a:r>
          </a:p>
          <a:p>
            <a:pPr algn="ctr"/>
            <a:r>
              <a:rPr lang="en-US" sz="4000" dirty="0">
                <a:solidFill>
                  <a:prstClr val="black"/>
                </a:solidFill>
                <a:latin typeface="Calibri"/>
              </a:rPr>
              <a:t>How does this line reveal the poet’s hopes for the future of Black people?  </a:t>
            </a:r>
          </a:p>
        </p:txBody>
      </p:sp>
    </p:spTree>
    <p:extLst>
      <p:ext uri="{BB962C8B-B14F-4D97-AF65-F5344CB8AC3E}">
        <p14:creationId xmlns:p14="http://schemas.microsoft.com/office/powerpoint/2010/main" val="327258245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frican-Inspirations-2f-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43000"/>
            <a:ext cx="12192000" cy="9144000"/>
          </a:xfrm>
          <a:prstGeom prst="rect">
            <a:avLst/>
          </a:prstGeom>
        </p:spPr>
      </p:pic>
      <p:sp>
        <p:nvSpPr>
          <p:cNvPr id="2" name="TextBox 1"/>
          <p:cNvSpPr txBox="1"/>
          <p:nvPr/>
        </p:nvSpPr>
        <p:spPr>
          <a:xfrm>
            <a:off x="0" y="380735"/>
            <a:ext cx="12192000" cy="538609"/>
          </a:xfrm>
          <a:prstGeom prst="rect">
            <a:avLst/>
          </a:prstGeom>
          <a:solidFill>
            <a:schemeClr val="accent3">
              <a:lumMod val="60000"/>
              <a:lumOff val="40000"/>
            </a:schemeClr>
          </a:solidFill>
        </p:spPr>
        <p:txBody>
          <a:bodyPr wrap="square" rtlCol="0">
            <a:spAutoFit/>
          </a:bodyPr>
          <a:lstStyle/>
          <a:p>
            <a:pPr algn="ctr"/>
            <a:r>
              <a:rPr lang="en-US" sz="2900" dirty="0">
                <a:solidFill>
                  <a:prstClr val="black"/>
                </a:solidFill>
                <a:latin typeface="Century Gothic"/>
                <a:cs typeface="Century Gothic"/>
              </a:rPr>
              <a:t>What does the text mean? Inferences</a:t>
            </a:r>
          </a:p>
        </p:txBody>
      </p:sp>
      <p:sp>
        <p:nvSpPr>
          <p:cNvPr id="3" name="TextBox 2"/>
          <p:cNvSpPr txBox="1"/>
          <p:nvPr/>
        </p:nvSpPr>
        <p:spPr>
          <a:xfrm>
            <a:off x="2133600" y="2540959"/>
            <a:ext cx="7683500" cy="2308324"/>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3600" dirty="0">
                <a:solidFill>
                  <a:srgbClr val="000000"/>
                </a:solidFill>
                <a:latin typeface="Calibri"/>
              </a:rPr>
              <a:t>The poem traces a historical arc from freedom to enslavement, then freedom again. What is Hughes saying about the Negro people throughout history? </a:t>
            </a:r>
          </a:p>
        </p:txBody>
      </p:sp>
    </p:spTree>
    <p:extLst>
      <p:ext uri="{BB962C8B-B14F-4D97-AF65-F5344CB8AC3E}">
        <p14:creationId xmlns:p14="http://schemas.microsoft.com/office/powerpoint/2010/main" val="30161683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ncil-tip.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34835" y="4224835"/>
            <a:ext cx="2633165" cy="2633165"/>
          </a:xfrm>
          <a:prstGeom prst="rect">
            <a:avLst/>
          </a:prstGeom>
        </p:spPr>
      </p:pic>
      <p:sp>
        <p:nvSpPr>
          <p:cNvPr id="2" name="TextBox 1"/>
          <p:cNvSpPr txBox="1"/>
          <p:nvPr/>
        </p:nvSpPr>
        <p:spPr>
          <a:xfrm>
            <a:off x="1744134" y="1086598"/>
            <a:ext cx="8655084" cy="3539430"/>
          </a:xfrm>
          <a:prstGeom prst="rect">
            <a:avLst/>
          </a:prstGeom>
          <a:noFill/>
        </p:spPr>
        <p:txBody>
          <a:bodyPr wrap="square" rtlCol="0">
            <a:spAutoFit/>
          </a:bodyPr>
          <a:lstStyle/>
          <a:p>
            <a:r>
              <a:rPr lang="en-US" sz="2800" i="1" dirty="0">
                <a:solidFill>
                  <a:prstClr val="black"/>
                </a:solidFill>
                <a:latin typeface="Calibri"/>
              </a:rPr>
              <a:t> </a:t>
            </a:r>
            <a:r>
              <a:rPr lang="en-US" sz="3200" b="1" dirty="0">
                <a:solidFill>
                  <a:prstClr val="black"/>
                </a:solidFill>
                <a:latin typeface="Calibri"/>
              </a:rPr>
              <a:t>What are the underlying themes of this poem? </a:t>
            </a:r>
            <a:r>
              <a:rPr lang="en-US" sz="3200" dirty="0">
                <a:solidFill>
                  <a:prstClr val="black"/>
                </a:solidFill>
                <a:latin typeface="Calibri"/>
              </a:rPr>
              <a:t>After reading and discussing Langston Hughes’s poem “The Negro Speaks of Rivers” write an analytic essay that describes the themes of survival and strength.  Support your discussion with evidence from the text. What is the poet’s message? </a:t>
            </a:r>
          </a:p>
        </p:txBody>
      </p:sp>
      <p:sp>
        <p:nvSpPr>
          <p:cNvPr id="3" name="TextBox 2"/>
          <p:cNvSpPr txBox="1"/>
          <p:nvPr/>
        </p:nvSpPr>
        <p:spPr>
          <a:xfrm>
            <a:off x="2533214" y="5163235"/>
            <a:ext cx="3939605"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solidFill>
                  <a:prstClr val="black"/>
                </a:solidFill>
                <a:latin typeface="Calibri"/>
              </a:rPr>
              <a:t>Constructed using Task Template 12: </a:t>
            </a:r>
            <a:r>
              <a:rPr lang="en-US" dirty="0" err="1">
                <a:solidFill>
                  <a:prstClr val="black"/>
                </a:solidFill>
                <a:latin typeface="Calibri"/>
              </a:rPr>
              <a:t>www.literacydesigncollaborative.org</a:t>
            </a:r>
            <a:endParaRPr lang="en-US" dirty="0">
              <a:solidFill>
                <a:prstClr val="black"/>
              </a:solidFill>
              <a:latin typeface="Calibri"/>
            </a:endParaRPr>
          </a:p>
        </p:txBody>
      </p:sp>
      <p:sp>
        <p:nvSpPr>
          <p:cNvPr id="5" name="TextBox 4"/>
          <p:cNvSpPr txBox="1"/>
          <p:nvPr/>
        </p:nvSpPr>
        <p:spPr>
          <a:xfrm>
            <a:off x="0" y="440268"/>
            <a:ext cx="12191999" cy="646331"/>
          </a:xfrm>
          <a:prstGeom prst="rect">
            <a:avLst/>
          </a:prstGeom>
          <a:solidFill>
            <a:schemeClr val="accent2">
              <a:lumMod val="40000"/>
              <a:lumOff val="60000"/>
            </a:schemeClr>
          </a:solidFill>
        </p:spPr>
        <p:txBody>
          <a:bodyPr wrap="square" rtlCol="0">
            <a:spAutoFit/>
          </a:bodyPr>
          <a:lstStyle/>
          <a:p>
            <a:r>
              <a:rPr lang="en-US" sz="3600" dirty="0">
                <a:solidFill>
                  <a:prstClr val="black"/>
                </a:solidFill>
                <a:latin typeface="Century Gothic"/>
                <a:cs typeface="Century Gothic"/>
              </a:rPr>
              <a:t>		Writing From Sources</a:t>
            </a:r>
          </a:p>
        </p:txBody>
      </p:sp>
    </p:spTree>
    <p:extLst>
      <p:ext uri="{BB962C8B-B14F-4D97-AF65-F5344CB8AC3E}">
        <p14:creationId xmlns:p14="http://schemas.microsoft.com/office/powerpoint/2010/main" val="2539834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exagon 9">
            <a:extLst>
              <a:ext uri="{FF2B5EF4-FFF2-40B4-BE49-F238E27FC236}">
                <a16:creationId xmlns:a16="http://schemas.microsoft.com/office/drawing/2014/main" id="{916699A8-FA47-E8D7-90D0-4694F59AE962}"/>
              </a:ext>
            </a:extLst>
          </p:cNvPr>
          <p:cNvSpPr>
            <a:spLocks/>
          </p:cNvSpPr>
          <p:nvPr/>
        </p:nvSpPr>
        <p:spPr>
          <a:xfrm flipH="1" flipV="1">
            <a:off x="5001718" y="-3343399"/>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xagon 10">
            <a:extLst>
              <a:ext uri="{FF2B5EF4-FFF2-40B4-BE49-F238E27FC236}">
                <a16:creationId xmlns:a16="http://schemas.microsoft.com/office/drawing/2014/main" id="{D80334CE-F1D8-7DCF-2BC5-53BFFB7B496E}"/>
              </a:ext>
            </a:extLst>
          </p:cNvPr>
          <p:cNvSpPr>
            <a:spLocks/>
          </p:cNvSpPr>
          <p:nvPr/>
        </p:nvSpPr>
        <p:spPr>
          <a:xfrm flipH="1" flipV="1">
            <a:off x="4788704" y="5934725"/>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1">
            <a:extLst>
              <a:ext uri="{FF2B5EF4-FFF2-40B4-BE49-F238E27FC236}">
                <a16:creationId xmlns:a16="http://schemas.microsoft.com/office/drawing/2014/main" id="{2CB2F282-57CD-DCE0-97CC-25439FED8A2D}"/>
              </a:ext>
            </a:extLst>
          </p:cNvPr>
          <p:cNvSpPr>
            <a:spLocks/>
          </p:cNvSpPr>
          <p:nvPr/>
        </p:nvSpPr>
        <p:spPr>
          <a:xfrm flipH="1" flipV="1">
            <a:off x="-491258" y="2993300"/>
            <a:ext cx="2188564" cy="1908879"/>
          </a:xfrm>
          <a:prstGeom prst="hexagon">
            <a:avLst/>
          </a:prstGeom>
          <a:solidFill>
            <a:srgbClr val="98D1D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xagon 12">
            <a:extLst>
              <a:ext uri="{FF2B5EF4-FFF2-40B4-BE49-F238E27FC236}">
                <a16:creationId xmlns:a16="http://schemas.microsoft.com/office/drawing/2014/main" id="{5EFADF03-286E-0AD3-C5BA-DB448E6324AC}"/>
              </a:ext>
            </a:extLst>
          </p:cNvPr>
          <p:cNvSpPr>
            <a:spLocks/>
          </p:cNvSpPr>
          <p:nvPr/>
        </p:nvSpPr>
        <p:spPr>
          <a:xfrm flipH="1" flipV="1">
            <a:off x="6537812" y="4956222"/>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xagon 13">
            <a:extLst>
              <a:ext uri="{FF2B5EF4-FFF2-40B4-BE49-F238E27FC236}">
                <a16:creationId xmlns:a16="http://schemas.microsoft.com/office/drawing/2014/main" id="{C7C5A35B-28C9-07F2-17E7-481E14BF2861}"/>
              </a:ext>
            </a:extLst>
          </p:cNvPr>
          <p:cNvSpPr>
            <a:spLocks/>
          </p:cNvSpPr>
          <p:nvPr/>
        </p:nvSpPr>
        <p:spPr>
          <a:xfrm flipH="1" flipV="1">
            <a:off x="-462594" y="104694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exagon 14">
            <a:extLst>
              <a:ext uri="{FF2B5EF4-FFF2-40B4-BE49-F238E27FC236}">
                <a16:creationId xmlns:a16="http://schemas.microsoft.com/office/drawing/2014/main" id="{5E82B378-7BFA-DD5A-4A00-A3C2F8BA4F61}"/>
              </a:ext>
            </a:extLst>
          </p:cNvPr>
          <p:cNvSpPr>
            <a:spLocks/>
          </p:cNvSpPr>
          <p:nvPr/>
        </p:nvSpPr>
        <p:spPr>
          <a:xfrm flipH="1" flipV="1">
            <a:off x="3026170" y="3009077"/>
            <a:ext cx="2188564" cy="1908879"/>
          </a:xfrm>
          <a:prstGeom prst="hexagon">
            <a:avLst/>
          </a:prstGeom>
          <a:solidFill>
            <a:srgbClr val="B3C8E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exagon 15">
            <a:extLst>
              <a:ext uri="{FF2B5EF4-FFF2-40B4-BE49-F238E27FC236}">
                <a16:creationId xmlns:a16="http://schemas.microsoft.com/office/drawing/2014/main" id="{2BC23C6D-3DC3-BF2A-E939-6378E83C45FD}"/>
              </a:ext>
            </a:extLst>
          </p:cNvPr>
          <p:cNvSpPr>
            <a:spLocks/>
          </p:cNvSpPr>
          <p:nvPr/>
        </p:nvSpPr>
        <p:spPr>
          <a:xfrm flipH="1" flipV="1">
            <a:off x="3026170" y="494912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xagon 16">
            <a:extLst>
              <a:ext uri="{FF2B5EF4-FFF2-40B4-BE49-F238E27FC236}">
                <a16:creationId xmlns:a16="http://schemas.microsoft.com/office/drawing/2014/main" id="{B643641D-DDA8-FC48-F8EF-2113B4F1B8D1}"/>
              </a:ext>
            </a:extLst>
          </p:cNvPr>
          <p:cNvSpPr>
            <a:spLocks/>
          </p:cNvSpPr>
          <p:nvPr/>
        </p:nvSpPr>
        <p:spPr>
          <a:xfrm flipH="1" flipV="1">
            <a:off x="1262328" y="3971803"/>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xagon 1">
            <a:extLst>
              <a:ext uri="{FF2B5EF4-FFF2-40B4-BE49-F238E27FC236}">
                <a16:creationId xmlns:a16="http://schemas.microsoft.com/office/drawing/2014/main" id="{67B7EB4B-EB70-1ABC-EEC0-347359E349CD}"/>
              </a:ext>
            </a:extLst>
          </p:cNvPr>
          <p:cNvSpPr>
            <a:spLocks/>
          </p:cNvSpPr>
          <p:nvPr/>
        </p:nvSpPr>
        <p:spPr>
          <a:xfrm flipH="1" flipV="1">
            <a:off x="-501514" y="4926243"/>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Hexagon 2">
            <a:extLst>
              <a:ext uri="{FF2B5EF4-FFF2-40B4-BE49-F238E27FC236}">
                <a16:creationId xmlns:a16="http://schemas.microsoft.com/office/drawing/2014/main" id="{70CBDFAD-5C85-E906-600B-55AFA2AB2E6D}"/>
              </a:ext>
            </a:extLst>
          </p:cNvPr>
          <p:cNvSpPr>
            <a:spLocks/>
          </p:cNvSpPr>
          <p:nvPr/>
        </p:nvSpPr>
        <p:spPr>
          <a:xfrm flipH="1" flipV="1">
            <a:off x="1281788" y="2028009"/>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5D2D8B16-339E-470C-3466-51AFE2C17838}"/>
              </a:ext>
            </a:extLst>
          </p:cNvPr>
          <p:cNvSpPr/>
          <p:nvPr/>
        </p:nvSpPr>
        <p:spPr>
          <a:xfrm flipH="1">
            <a:off x="4869898" y="1194717"/>
            <a:ext cx="4020864" cy="4100388"/>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A9799F6-F34E-2481-0B1A-614F32338485}"/>
              </a:ext>
            </a:extLst>
          </p:cNvPr>
          <p:cNvPicPr>
            <a:picLocks noChangeAspect="1"/>
          </p:cNvPicPr>
          <p:nvPr/>
        </p:nvPicPr>
        <p:blipFill>
          <a:blip r:embed="rId3"/>
          <a:stretch>
            <a:fillRect/>
          </a:stretch>
        </p:blipFill>
        <p:spPr>
          <a:xfrm>
            <a:off x="5882986" y="727682"/>
            <a:ext cx="5193614" cy="5108473"/>
          </a:xfrm>
          <a:prstGeom prst="rect">
            <a:avLst/>
          </a:prstGeom>
        </p:spPr>
      </p:pic>
      <p:sp>
        <p:nvSpPr>
          <p:cNvPr id="6" name="Frame 5">
            <a:extLst>
              <a:ext uri="{FF2B5EF4-FFF2-40B4-BE49-F238E27FC236}">
                <a16:creationId xmlns:a16="http://schemas.microsoft.com/office/drawing/2014/main" id="{5C6C9495-83DD-93FE-E007-FE4339048C69}"/>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a:extLst>
              <a:ext uri="{FF2B5EF4-FFF2-40B4-BE49-F238E27FC236}">
                <a16:creationId xmlns:a16="http://schemas.microsoft.com/office/drawing/2014/main" id="{13B64E43-62EC-D260-7084-A4CF35EF88DE}"/>
              </a:ext>
            </a:extLst>
          </p:cNvPr>
          <p:cNvSpPr/>
          <p:nvPr/>
        </p:nvSpPr>
        <p:spPr>
          <a:xfrm>
            <a:off x="722219" y="2480099"/>
            <a:ext cx="4728754" cy="3140065"/>
          </a:xfrm>
          <a:prstGeom prst="rect">
            <a:avLst/>
          </a:prstGeom>
          <a:solidFill>
            <a:schemeClr val="bg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ptos" panose="020B0004020202020204" pitchFamily="34" charset="0"/>
              </a:rPr>
              <a:t>Taking It Back and Moving Forward</a:t>
            </a:r>
          </a:p>
        </p:txBody>
      </p:sp>
    </p:spTree>
    <p:extLst>
      <p:ext uri="{BB962C8B-B14F-4D97-AF65-F5344CB8AC3E}">
        <p14:creationId xmlns:p14="http://schemas.microsoft.com/office/powerpoint/2010/main" val="11244079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65035-9D11-AD5F-4016-8EDE4EAE125C}"/>
            </a:ext>
          </a:extLst>
        </p:cNvPr>
        <p:cNvGrpSpPr/>
        <p:nvPr/>
      </p:nvGrpSpPr>
      <p:grpSpPr>
        <a:xfrm>
          <a:off x="0" y="0"/>
          <a:ext cx="0" cy="0"/>
          <a:chOff x="0" y="0"/>
          <a:chExt cx="0" cy="0"/>
        </a:xfrm>
      </p:grpSpPr>
      <p:sp>
        <p:nvSpPr>
          <p:cNvPr id="10" name="Hexagon 9">
            <a:extLst>
              <a:ext uri="{FF2B5EF4-FFF2-40B4-BE49-F238E27FC236}">
                <a16:creationId xmlns:a16="http://schemas.microsoft.com/office/drawing/2014/main" id="{53DBE731-8B4E-A170-B6DC-B3BD1A05AF94}"/>
              </a:ext>
            </a:extLst>
          </p:cNvPr>
          <p:cNvSpPr>
            <a:spLocks/>
          </p:cNvSpPr>
          <p:nvPr/>
        </p:nvSpPr>
        <p:spPr>
          <a:xfrm flipH="1" flipV="1">
            <a:off x="5001718" y="-3343399"/>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xagon 10">
            <a:extLst>
              <a:ext uri="{FF2B5EF4-FFF2-40B4-BE49-F238E27FC236}">
                <a16:creationId xmlns:a16="http://schemas.microsoft.com/office/drawing/2014/main" id="{73482B71-5379-933D-EB19-6D917A24EEF7}"/>
              </a:ext>
            </a:extLst>
          </p:cNvPr>
          <p:cNvSpPr>
            <a:spLocks/>
          </p:cNvSpPr>
          <p:nvPr/>
        </p:nvSpPr>
        <p:spPr>
          <a:xfrm flipH="1" flipV="1">
            <a:off x="4788704" y="5934725"/>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1">
            <a:extLst>
              <a:ext uri="{FF2B5EF4-FFF2-40B4-BE49-F238E27FC236}">
                <a16:creationId xmlns:a16="http://schemas.microsoft.com/office/drawing/2014/main" id="{A7FFE15F-85C8-DDDB-52A6-86101B539730}"/>
              </a:ext>
            </a:extLst>
          </p:cNvPr>
          <p:cNvSpPr>
            <a:spLocks/>
          </p:cNvSpPr>
          <p:nvPr/>
        </p:nvSpPr>
        <p:spPr>
          <a:xfrm flipH="1" flipV="1">
            <a:off x="-491258" y="2993300"/>
            <a:ext cx="2188564" cy="1908879"/>
          </a:xfrm>
          <a:prstGeom prst="hexagon">
            <a:avLst/>
          </a:prstGeom>
          <a:solidFill>
            <a:srgbClr val="98D1D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xagon 12">
            <a:extLst>
              <a:ext uri="{FF2B5EF4-FFF2-40B4-BE49-F238E27FC236}">
                <a16:creationId xmlns:a16="http://schemas.microsoft.com/office/drawing/2014/main" id="{6FF4E1C5-60F2-6202-2B17-6735780EC40A}"/>
              </a:ext>
            </a:extLst>
          </p:cNvPr>
          <p:cNvSpPr>
            <a:spLocks/>
          </p:cNvSpPr>
          <p:nvPr/>
        </p:nvSpPr>
        <p:spPr>
          <a:xfrm flipH="1" flipV="1">
            <a:off x="6537812" y="4956222"/>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xagon 13">
            <a:extLst>
              <a:ext uri="{FF2B5EF4-FFF2-40B4-BE49-F238E27FC236}">
                <a16:creationId xmlns:a16="http://schemas.microsoft.com/office/drawing/2014/main" id="{E3E8495E-58E3-7C9B-4677-7A22B52D1BC8}"/>
              </a:ext>
            </a:extLst>
          </p:cNvPr>
          <p:cNvSpPr>
            <a:spLocks/>
          </p:cNvSpPr>
          <p:nvPr/>
        </p:nvSpPr>
        <p:spPr>
          <a:xfrm flipH="1" flipV="1">
            <a:off x="-462594" y="104694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exagon 14">
            <a:extLst>
              <a:ext uri="{FF2B5EF4-FFF2-40B4-BE49-F238E27FC236}">
                <a16:creationId xmlns:a16="http://schemas.microsoft.com/office/drawing/2014/main" id="{4521ECAD-9CEA-1272-2EB5-3C663D7D73BA}"/>
              </a:ext>
            </a:extLst>
          </p:cNvPr>
          <p:cNvSpPr>
            <a:spLocks/>
          </p:cNvSpPr>
          <p:nvPr/>
        </p:nvSpPr>
        <p:spPr>
          <a:xfrm flipH="1" flipV="1">
            <a:off x="3026170" y="3009077"/>
            <a:ext cx="2188564" cy="1908879"/>
          </a:xfrm>
          <a:prstGeom prst="hexagon">
            <a:avLst/>
          </a:prstGeom>
          <a:solidFill>
            <a:srgbClr val="B3C8E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exagon 15">
            <a:extLst>
              <a:ext uri="{FF2B5EF4-FFF2-40B4-BE49-F238E27FC236}">
                <a16:creationId xmlns:a16="http://schemas.microsoft.com/office/drawing/2014/main" id="{0F99C1F6-49C5-CC54-53C7-CBDC49989D23}"/>
              </a:ext>
            </a:extLst>
          </p:cNvPr>
          <p:cNvSpPr>
            <a:spLocks/>
          </p:cNvSpPr>
          <p:nvPr/>
        </p:nvSpPr>
        <p:spPr>
          <a:xfrm flipH="1" flipV="1">
            <a:off x="3026170" y="494912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xagon 16">
            <a:extLst>
              <a:ext uri="{FF2B5EF4-FFF2-40B4-BE49-F238E27FC236}">
                <a16:creationId xmlns:a16="http://schemas.microsoft.com/office/drawing/2014/main" id="{A372EED8-B306-DDAE-CBC6-F6BD0F97BFCF}"/>
              </a:ext>
            </a:extLst>
          </p:cNvPr>
          <p:cNvSpPr>
            <a:spLocks/>
          </p:cNvSpPr>
          <p:nvPr/>
        </p:nvSpPr>
        <p:spPr>
          <a:xfrm flipH="1" flipV="1">
            <a:off x="1262328" y="3971803"/>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xagon 1">
            <a:extLst>
              <a:ext uri="{FF2B5EF4-FFF2-40B4-BE49-F238E27FC236}">
                <a16:creationId xmlns:a16="http://schemas.microsoft.com/office/drawing/2014/main" id="{EEDA9669-69BF-C7EE-B52E-38FC3F732D89}"/>
              </a:ext>
            </a:extLst>
          </p:cNvPr>
          <p:cNvSpPr>
            <a:spLocks/>
          </p:cNvSpPr>
          <p:nvPr/>
        </p:nvSpPr>
        <p:spPr>
          <a:xfrm flipH="1" flipV="1">
            <a:off x="-501514" y="4926243"/>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Hexagon 2">
            <a:extLst>
              <a:ext uri="{FF2B5EF4-FFF2-40B4-BE49-F238E27FC236}">
                <a16:creationId xmlns:a16="http://schemas.microsoft.com/office/drawing/2014/main" id="{42865D89-E331-A6A8-CE04-FD46AC4E9A36}"/>
              </a:ext>
            </a:extLst>
          </p:cNvPr>
          <p:cNvSpPr>
            <a:spLocks/>
          </p:cNvSpPr>
          <p:nvPr/>
        </p:nvSpPr>
        <p:spPr>
          <a:xfrm flipH="1" flipV="1">
            <a:off x="1281788" y="2028009"/>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20ACB2A8-92A6-DDA1-25EF-43E48FCB0994}"/>
              </a:ext>
            </a:extLst>
          </p:cNvPr>
          <p:cNvSpPr/>
          <p:nvPr/>
        </p:nvSpPr>
        <p:spPr>
          <a:xfrm flipH="1">
            <a:off x="4869898" y="1194717"/>
            <a:ext cx="4020864" cy="4100388"/>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867332D-3968-EB93-862D-E00A38043C9F}"/>
              </a:ext>
            </a:extLst>
          </p:cNvPr>
          <p:cNvPicPr>
            <a:picLocks noChangeAspect="1"/>
          </p:cNvPicPr>
          <p:nvPr/>
        </p:nvPicPr>
        <p:blipFill>
          <a:blip r:embed="rId3"/>
          <a:stretch>
            <a:fillRect/>
          </a:stretch>
        </p:blipFill>
        <p:spPr>
          <a:xfrm>
            <a:off x="5882986" y="727682"/>
            <a:ext cx="5193614" cy="5108473"/>
          </a:xfrm>
          <a:prstGeom prst="rect">
            <a:avLst/>
          </a:prstGeom>
        </p:spPr>
      </p:pic>
      <p:sp>
        <p:nvSpPr>
          <p:cNvPr id="6" name="Frame 5">
            <a:extLst>
              <a:ext uri="{FF2B5EF4-FFF2-40B4-BE49-F238E27FC236}">
                <a16:creationId xmlns:a16="http://schemas.microsoft.com/office/drawing/2014/main" id="{82DD8CCE-66F0-01DA-10E6-01DD519BDC57}"/>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a:extLst>
              <a:ext uri="{FF2B5EF4-FFF2-40B4-BE49-F238E27FC236}">
                <a16:creationId xmlns:a16="http://schemas.microsoft.com/office/drawing/2014/main" id="{428D8CEB-5239-A3F9-35E1-44D865969619}"/>
              </a:ext>
            </a:extLst>
          </p:cNvPr>
          <p:cNvSpPr/>
          <p:nvPr/>
        </p:nvSpPr>
        <p:spPr>
          <a:xfrm>
            <a:off x="722219" y="2480099"/>
            <a:ext cx="4728754" cy="3140065"/>
          </a:xfrm>
          <a:prstGeom prst="rect">
            <a:avLst/>
          </a:prstGeom>
          <a:solidFill>
            <a:schemeClr val="bg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ptos" panose="020B0004020202020204" pitchFamily="34" charset="0"/>
              </a:rPr>
              <a:t>Foundational skills for adolescents are different from those of younger readers.</a:t>
            </a:r>
          </a:p>
        </p:txBody>
      </p:sp>
    </p:spTree>
    <p:extLst>
      <p:ext uri="{BB962C8B-B14F-4D97-AF65-F5344CB8AC3E}">
        <p14:creationId xmlns:p14="http://schemas.microsoft.com/office/powerpoint/2010/main" val="18581478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7A8A1-DD28-45B7-16C5-6B307B897D0F}"/>
            </a:ext>
          </a:extLst>
        </p:cNvPr>
        <p:cNvGrpSpPr/>
        <p:nvPr/>
      </p:nvGrpSpPr>
      <p:grpSpPr>
        <a:xfrm>
          <a:off x="0" y="0"/>
          <a:ext cx="0" cy="0"/>
          <a:chOff x="0" y="0"/>
          <a:chExt cx="0" cy="0"/>
        </a:xfrm>
      </p:grpSpPr>
      <p:sp>
        <p:nvSpPr>
          <p:cNvPr id="10" name="Hexagon 9">
            <a:extLst>
              <a:ext uri="{FF2B5EF4-FFF2-40B4-BE49-F238E27FC236}">
                <a16:creationId xmlns:a16="http://schemas.microsoft.com/office/drawing/2014/main" id="{2EA92889-66F4-6F6A-6092-DE69E3795108}"/>
              </a:ext>
            </a:extLst>
          </p:cNvPr>
          <p:cNvSpPr>
            <a:spLocks/>
          </p:cNvSpPr>
          <p:nvPr/>
        </p:nvSpPr>
        <p:spPr>
          <a:xfrm flipH="1" flipV="1">
            <a:off x="5001718" y="-3343399"/>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xagon 10">
            <a:extLst>
              <a:ext uri="{FF2B5EF4-FFF2-40B4-BE49-F238E27FC236}">
                <a16:creationId xmlns:a16="http://schemas.microsoft.com/office/drawing/2014/main" id="{863EE13D-0BE4-3F79-B982-AE505347CAAF}"/>
              </a:ext>
            </a:extLst>
          </p:cNvPr>
          <p:cNvSpPr>
            <a:spLocks/>
          </p:cNvSpPr>
          <p:nvPr/>
        </p:nvSpPr>
        <p:spPr>
          <a:xfrm flipH="1" flipV="1">
            <a:off x="4788704" y="5934725"/>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1">
            <a:extLst>
              <a:ext uri="{FF2B5EF4-FFF2-40B4-BE49-F238E27FC236}">
                <a16:creationId xmlns:a16="http://schemas.microsoft.com/office/drawing/2014/main" id="{C3D91E1F-7593-27C3-81F9-1AD61A8FA900}"/>
              </a:ext>
            </a:extLst>
          </p:cNvPr>
          <p:cNvSpPr>
            <a:spLocks/>
          </p:cNvSpPr>
          <p:nvPr/>
        </p:nvSpPr>
        <p:spPr>
          <a:xfrm flipH="1" flipV="1">
            <a:off x="-491258" y="2993300"/>
            <a:ext cx="2188564" cy="1908879"/>
          </a:xfrm>
          <a:prstGeom prst="hexagon">
            <a:avLst/>
          </a:prstGeom>
          <a:solidFill>
            <a:srgbClr val="98D1D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xagon 12">
            <a:extLst>
              <a:ext uri="{FF2B5EF4-FFF2-40B4-BE49-F238E27FC236}">
                <a16:creationId xmlns:a16="http://schemas.microsoft.com/office/drawing/2014/main" id="{9481AB74-8458-B570-CC6E-9075EC5838EE}"/>
              </a:ext>
            </a:extLst>
          </p:cNvPr>
          <p:cNvSpPr>
            <a:spLocks/>
          </p:cNvSpPr>
          <p:nvPr/>
        </p:nvSpPr>
        <p:spPr>
          <a:xfrm flipH="1" flipV="1">
            <a:off x="6537812" y="4956222"/>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xagon 13">
            <a:extLst>
              <a:ext uri="{FF2B5EF4-FFF2-40B4-BE49-F238E27FC236}">
                <a16:creationId xmlns:a16="http://schemas.microsoft.com/office/drawing/2014/main" id="{4FEEDC71-1810-6722-349A-0795DB95DEFA}"/>
              </a:ext>
            </a:extLst>
          </p:cNvPr>
          <p:cNvSpPr>
            <a:spLocks/>
          </p:cNvSpPr>
          <p:nvPr/>
        </p:nvSpPr>
        <p:spPr>
          <a:xfrm flipH="1" flipV="1">
            <a:off x="-462594" y="104694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exagon 14">
            <a:extLst>
              <a:ext uri="{FF2B5EF4-FFF2-40B4-BE49-F238E27FC236}">
                <a16:creationId xmlns:a16="http://schemas.microsoft.com/office/drawing/2014/main" id="{EE27356B-7245-7D5A-B923-CA9B023DBD29}"/>
              </a:ext>
            </a:extLst>
          </p:cNvPr>
          <p:cNvSpPr>
            <a:spLocks/>
          </p:cNvSpPr>
          <p:nvPr/>
        </p:nvSpPr>
        <p:spPr>
          <a:xfrm flipH="1" flipV="1">
            <a:off x="3026170" y="3009077"/>
            <a:ext cx="2188564" cy="1908879"/>
          </a:xfrm>
          <a:prstGeom prst="hexagon">
            <a:avLst/>
          </a:prstGeom>
          <a:solidFill>
            <a:srgbClr val="B3C8E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exagon 15">
            <a:extLst>
              <a:ext uri="{FF2B5EF4-FFF2-40B4-BE49-F238E27FC236}">
                <a16:creationId xmlns:a16="http://schemas.microsoft.com/office/drawing/2014/main" id="{DF17C9E2-BC3E-AC92-30A1-4148D6E8BF68}"/>
              </a:ext>
            </a:extLst>
          </p:cNvPr>
          <p:cNvSpPr>
            <a:spLocks/>
          </p:cNvSpPr>
          <p:nvPr/>
        </p:nvSpPr>
        <p:spPr>
          <a:xfrm flipH="1" flipV="1">
            <a:off x="3026170" y="494912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xagon 16">
            <a:extLst>
              <a:ext uri="{FF2B5EF4-FFF2-40B4-BE49-F238E27FC236}">
                <a16:creationId xmlns:a16="http://schemas.microsoft.com/office/drawing/2014/main" id="{B2D3842E-FB0B-3571-82B3-C48F7F7050B4}"/>
              </a:ext>
            </a:extLst>
          </p:cNvPr>
          <p:cNvSpPr>
            <a:spLocks/>
          </p:cNvSpPr>
          <p:nvPr/>
        </p:nvSpPr>
        <p:spPr>
          <a:xfrm flipH="1" flipV="1">
            <a:off x="1262328" y="3971803"/>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xagon 1">
            <a:extLst>
              <a:ext uri="{FF2B5EF4-FFF2-40B4-BE49-F238E27FC236}">
                <a16:creationId xmlns:a16="http://schemas.microsoft.com/office/drawing/2014/main" id="{2F79C526-CC12-23FA-E82A-9C4A4099D846}"/>
              </a:ext>
            </a:extLst>
          </p:cNvPr>
          <p:cNvSpPr>
            <a:spLocks/>
          </p:cNvSpPr>
          <p:nvPr/>
        </p:nvSpPr>
        <p:spPr>
          <a:xfrm flipH="1" flipV="1">
            <a:off x="-501514" y="4926243"/>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Hexagon 2">
            <a:extLst>
              <a:ext uri="{FF2B5EF4-FFF2-40B4-BE49-F238E27FC236}">
                <a16:creationId xmlns:a16="http://schemas.microsoft.com/office/drawing/2014/main" id="{1173092B-2FDB-C5B6-EE3A-BB8F0103F00A}"/>
              </a:ext>
            </a:extLst>
          </p:cNvPr>
          <p:cNvSpPr>
            <a:spLocks/>
          </p:cNvSpPr>
          <p:nvPr/>
        </p:nvSpPr>
        <p:spPr>
          <a:xfrm flipH="1" flipV="1">
            <a:off x="1281788" y="2028009"/>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1D684C86-33B3-D138-66AF-F9D57B17058E}"/>
              </a:ext>
            </a:extLst>
          </p:cNvPr>
          <p:cNvSpPr/>
          <p:nvPr/>
        </p:nvSpPr>
        <p:spPr>
          <a:xfrm flipH="1">
            <a:off x="4869898" y="1194717"/>
            <a:ext cx="4020864" cy="4100388"/>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DD78579-D0E9-0B76-C4D8-9E380F30B0D5}"/>
              </a:ext>
            </a:extLst>
          </p:cNvPr>
          <p:cNvPicPr>
            <a:picLocks noChangeAspect="1"/>
          </p:cNvPicPr>
          <p:nvPr/>
        </p:nvPicPr>
        <p:blipFill>
          <a:blip r:embed="rId3"/>
          <a:stretch>
            <a:fillRect/>
          </a:stretch>
        </p:blipFill>
        <p:spPr>
          <a:xfrm>
            <a:off x="5882986" y="727682"/>
            <a:ext cx="5193614" cy="5108473"/>
          </a:xfrm>
          <a:prstGeom prst="rect">
            <a:avLst/>
          </a:prstGeom>
        </p:spPr>
      </p:pic>
      <p:sp>
        <p:nvSpPr>
          <p:cNvPr id="6" name="Frame 5">
            <a:extLst>
              <a:ext uri="{FF2B5EF4-FFF2-40B4-BE49-F238E27FC236}">
                <a16:creationId xmlns:a16="http://schemas.microsoft.com/office/drawing/2014/main" id="{A6EAA970-193B-4503-C339-8FB87CAD8EC2}"/>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a:extLst>
              <a:ext uri="{FF2B5EF4-FFF2-40B4-BE49-F238E27FC236}">
                <a16:creationId xmlns:a16="http://schemas.microsoft.com/office/drawing/2014/main" id="{233775EA-6D75-5610-68A0-1A80354F7B63}"/>
              </a:ext>
            </a:extLst>
          </p:cNvPr>
          <p:cNvSpPr/>
          <p:nvPr/>
        </p:nvSpPr>
        <p:spPr>
          <a:xfrm>
            <a:off x="722219" y="2480099"/>
            <a:ext cx="4728754" cy="3140065"/>
          </a:xfrm>
          <a:prstGeom prst="rect">
            <a:avLst/>
          </a:prstGeom>
          <a:solidFill>
            <a:schemeClr val="bg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ptos" panose="020B0004020202020204" pitchFamily="34" charset="0"/>
              </a:rPr>
              <a:t>These include self-efficacy, background knowledge, sentence analysis and verbal reasoning. </a:t>
            </a:r>
          </a:p>
        </p:txBody>
      </p:sp>
    </p:spTree>
    <p:extLst>
      <p:ext uri="{BB962C8B-B14F-4D97-AF65-F5344CB8AC3E}">
        <p14:creationId xmlns:p14="http://schemas.microsoft.com/office/powerpoint/2010/main" val="26897655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D9150-6CB5-DDE3-1A52-AB36B4A9BF5C}"/>
            </a:ext>
          </a:extLst>
        </p:cNvPr>
        <p:cNvGrpSpPr/>
        <p:nvPr/>
      </p:nvGrpSpPr>
      <p:grpSpPr>
        <a:xfrm>
          <a:off x="0" y="0"/>
          <a:ext cx="0" cy="0"/>
          <a:chOff x="0" y="0"/>
          <a:chExt cx="0" cy="0"/>
        </a:xfrm>
      </p:grpSpPr>
      <p:sp>
        <p:nvSpPr>
          <p:cNvPr id="10" name="Hexagon 9">
            <a:extLst>
              <a:ext uri="{FF2B5EF4-FFF2-40B4-BE49-F238E27FC236}">
                <a16:creationId xmlns:a16="http://schemas.microsoft.com/office/drawing/2014/main" id="{A4A39C04-6116-8084-4177-1A0EA8D67B1E}"/>
              </a:ext>
            </a:extLst>
          </p:cNvPr>
          <p:cNvSpPr>
            <a:spLocks/>
          </p:cNvSpPr>
          <p:nvPr/>
        </p:nvSpPr>
        <p:spPr>
          <a:xfrm flipH="1" flipV="1">
            <a:off x="5001718" y="-3343399"/>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xagon 10">
            <a:extLst>
              <a:ext uri="{FF2B5EF4-FFF2-40B4-BE49-F238E27FC236}">
                <a16:creationId xmlns:a16="http://schemas.microsoft.com/office/drawing/2014/main" id="{3BB6345F-03D5-BF1B-4F9C-0070B1C49ADB}"/>
              </a:ext>
            </a:extLst>
          </p:cNvPr>
          <p:cNvSpPr>
            <a:spLocks/>
          </p:cNvSpPr>
          <p:nvPr/>
        </p:nvSpPr>
        <p:spPr>
          <a:xfrm flipH="1" flipV="1">
            <a:off x="4788704" y="5934725"/>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1">
            <a:extLst>
              <a:ext uri="{FF2B5EF4-FFF2-40B4-BE49-F238E27FC236}">
                <a16:creationId xmlns:a16="http://schemas.microsoft.com/office/drawing/2014/main" id="{7511E013-6227-D276-57EC-97C47F1B2A47}"/>
              </a:ext>
            </a:extLst>
          </p:cNvPr>
          <p:cNvSpPr>
            <a:spLocks/>
          </p:cNvSpPr>
          <p:nvPr/>
        </p:nvSpPr>
        <p:spPr>
          <a:xfrm flipH="1" flipV="1">
            <a:off x="-491258" y="2993300"/>
            <a:ext cx="2188564" cy="1908879"/>
          </a:xfrm>
          <a:prstGeom prst="hexagon">
            <a:avLst/>
          </a:prstGeom>
          <a:solidFill>
            <a:srgbClr val="98D1D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xagon 12">
            <a:extLst>
              <a:ext uri="{FF2B5EF4-FFF2-40B4-BE49-F238E27FC236}">
                <a16:creationId xmlns:a16="http://schemas.microsoft.com/office/drawing/2014/main" id="{55290FB0-5C6E-2C56-63CB-388201A5F99C}"/>
              </a:ext>
            </a:extLst>
          </p:cNvPr>
          <p:cNvSpPr>
            <a:spLocks/>
          </p:cNvSpPr>
          <p:nvPr/>
        </p:nvSpPr>
        <p:spPr>
          <a:xfrm flipH="1" flipV="1">
            <a:off x="6537812" y="4956222"/>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xagon 13">
            <a:extLst>
              <a:ext uri="{FF2B5EF4-FFF2-40B4-BE49-F238E27FC236}">
                <a16:creationId xmlns:a16="http://schemas.microsoft.com/office/drawing/2014/main" id="{825C86F8-7D19-6E8B-B308-E95FAC98C755}"/>
              </a:ext>
            </a:extLst>
          </p:cNvPr>
          <p:cNvSpPr>
            <a:spLocks/>
          </p:cNvSpPr>
          <p:nvPr/>
        </p:nvSpPr>
        <p:spPr>
          <a:xfrm flipH="1" flipV="1">
            <a:off x="-462594" y="104694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exagon 14">
            <a:extLst>
              <a:ext uri="{FF2B5EF4-FFF2-40B4-BE49-F238E27FC236}">
                <a16:creationId xmlns:a16="http://schemas.microsoft.com/office/drawing/2014/main" id="{25761C6A-22E1-08B5-6BD3-CABC9B1BF636}"/>
              </a:ext>
            </a:extLst>
          </p:cNvPr>
          <p:cNvSpPr>
            <a:spLocks/>
          </p:cNvSpPr>
          <p:nvPr/>
        </p:nvSpPr>
        <p:spPr>
          <a:xfrm flipH="1" flipV="1">
            <a:off x="3026170" y="3009077"/>
            <a:ext cx="2188564" cy="1908879"/>
          </a:xfrm>
          <a:prstGeom prst="hexagon">
            <a:avLst/>
          </a:prstGeom>
          <a:solidFill>
            <a:srgbClr val="B3C8E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exagon 15">
            <a:extLst>
              <a:ext uri="{FF2B5EF4-FFF2-40B4-BE49-F238E27FC236}">
                <a16:creationId xmlns:a16="http://schemas.microsoft.com/office/drawing/2014/main" id="{38848C73-7F99-EA08-0B53-9C2101736FCA}"/>
              </a:ext>
            </a:extLst>
          </p:cNvPr>
          <p:cNvSpPr>
            <a:spLocks/>
          </p:cNvSpPr>
          <p:nvPr/>
        </p:nvSpPr>
        <p:spPr>
          <a:xfrm flipH="1" flipV="1">
            <a:off x="3026170" y="494912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xagon 16">
            <a:extLst>
              <a:ext uri="{FF2B5EF4-FFF2-40B4-BE49-F238E27FC236}">
                <a16:creationId xmlns:a16="http://schemas.microsoft.com/office/drawing/2014/main" id="{1217843A-688C-2D8A-C3DD-D3EA6379531E}"/>
              </a:ext>
            </a:extLst>
          </p:cNvPr>
          <p:cNvSpPr>
            <a:spLocks/>
          </p:cNvSpPr>
          <p:nvPr/>
        </p:nvSpPr>
        <p:spPr>
          <a:xfrm flipH="1" flipV="1">
            <a:off x="1262328" y="3971803"/>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xagon 1">
            <a:extLst>
              <a:ext uri="{FF2B5EF4-FFF2-40B4-BE49-F238E27FC236}">
                <a16:creationId xmlns:a16="http://schemas.microsoft.com/office/drawing/2014/main" id="{30E90B03-3639-C757-D342-4BC852C7D325}"/>
              </a:ext>
            </a:extLst>
          </p:cNvPr>
          <p:cNvSpPr>
            <a:spLocks/>
          </p:cNvSpPr>
          <p:nvPr/>
        </p:nvSpPr>
        <p:spPr>
          <a:xfrm flipH="1" flipV="1">
            <a:off x="-501514" y="4926243"/>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Hexagon 2">
            <a:extLst>
              <a:ext uri="{FF2B5EF4-FFF2-40B4-BE49-F238E27FC236}">
                <a16:creationId xmlns:a16="http://schemas.microsoft.com/office/drawing/2014/main" id="{7B576D28-21A0-72E6-39AE-CDF880AF3F7C}"/>
              </a:ext>
            </a:extLst>
          </p:cNvPr>
          <p:cNvSpPr>
            <a:spLocks/>
          </p:cNvSpPr>
          <p:nvPr/>
        </p:nvSpPr>
        <p:spPr>
          <a:xfrm flipH="1" flipV="1">
            <a:off x="1281788" y="2028009"/>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5B00DA1E-3CF5-11F5-63B1-CBAF2A3090B8}"/>
              </a:ext>
            </a:extLst>
          </p:cNvPr>
          <p:cNvSpPr/>
          <p:nvPr/>
        </p:nvSpPr>
        <p:spPr>
          <a:xfrm flipH="1">
            <a:off x="4869898" y="1194717"/>
            <a:ext cx="4020864" cy="4100388"/>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8F3A995-B4ED-9681-A183-ACD2D41FFC25}"/>
              </a:ext>
            </a:extLst>
          </p:cNvPr>
          <p:cNvPicPr>
            <a:picLocks noChangeAspect="1"/>
          </p:cNvPicPr>
          <p:nvPr/>
        </p:nvPicPr>
        <p:blipFill>
          <a:blip r:embed="rId3"/>
          <a:stretch>
            <a:fillRect/>
          </a:stretch>
        </p:blipFill>
        <p:spPr>
          <a:xfrm>
            <a:off x="5882986" y="727682"/>
            <a:ext cx="5193614" cy="5108473"/>
          </a:xfrm>
          <a:prstGeom prst="rect">
            <a:avLst/>
          </a:prstGeom>
        </p:spPr>
      </p:pic>
      <p:sp>
        <p:nvSpPr>
          <p:cNvPr id="6" name="Frame 5">
            <a:extLst>
              <a:ext uri="{FF2B5EF4-FFF2-40B4-BE49-F238E27FC236}">
                <a16:creationId xmlns:a16="http://schemas.microsoft.com/office/drawing/2014/main" id="{46051AAA-3476-5FC3-D974-1555CF074387}"/>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a:extLst>
              <a:ext uri="{FF2B5EF4-FFF2-40B4-BE49-F238E27FC236}">
                <a16:creationId xmlns:a16="http://schemas.microsoft.com/office/drawing/2014/main" id="{C69B843E-117F-9BF7-7161-BC4E4EDDE7A0}"/>
              </a:ext>
            </a:extLst>
          </p:cNvPr>
          <p:cNvSpPr/>
          <p:nvPr/>
        </p:nvSpPr>
        <p:spPr>
          <a:xfrm>
            <a:off x="722219" y="2480099"/>
            <a:ext cx="4728754" cy="3140065"/>
          </a:xfrm>
          <a:prstGeom prst="rect">
            <a:avLst/>
          </a:prstGeom>
          <a:solidFill>
            <a:schemeClr val="bg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ptos" panose="020B0004020202020204" pitchFamily="34" charset="0"/>
              </a:rPr>
              <a:t>Effective curriculum and instruction emphasizes purposeful and intentional eyes on text. </a:t>
            </a:r>
          </a:p>
        </p:txBody>
      </p:sp>
    </p:spTree>
    <p:extLst>
      <p:ext uri="{BB962C8B-B14F-4D97-AF65-F5344CB8AC3E}">
        <p14:creationId xmlns:p14="http://schemas.microsoft.com/office/powerpoint/2010/main" val="73979700"/>
      </p:ext>
    </p:extLst>
  </p:cSld>
  <p:clrMapOvr>
    <a:masterClrMapping/>
  </p:clrMapOvr>
</p:sld>
</file>

<file path=ppt/theme/_rels/theme11.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Clarity">
  <a:themeElements>
    <a:clrScheme name="Custom 4">
      <a:dk1>
        <a:srgbClr val="292934"/>
      </a:dk1>
      <a:lt1>
        <a:srgbClr val="FFFFFF"/>
      </a:lt1>
      <a:dk2>
        <a:srgbClr val="2A7D89"/>
      </a:dk2>
      <a:lt2>
        <a:srgbClr val="F3F2DC"/>
      </a:lt2>
      <a:accent1>
        <a:srgbClr val="93A299"/>
      </a:accent1>
      <a:accent2>
        <a:srgbClr val="AD8F67"/>
      </a:accent2>
      <a:accent3>
        <a:srgbClr val="726056"/>
      </a:accent3>
      <a:accent4>
        <a:srgbClr val="4C5A6A"/>
      </a:accent4>
      <a:accent5>
        <a:srgbClr val="808DA0"/>
      </a:accent5>
      <a:accent6>
        <a:srgbClr val="79463D"/>
      </a:accent6>
      <a:hlink>
        <a:srgbClr val="116FAF"/>
      </a:hlink>
      <a:folHlink>
        <a:srgbClr val="2C3C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1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Custom 1">
      <a:dk1>
        <a:srgbClr val="00314E"/>
      </a:dk1>
      <a:lt1>
        <a:srgbClr val="FFFFFF"/>
      </a:lt1>
      <a:dk2>
        <a:srgbClr val="004C71"/>
      </a:dk2>
      <a:lt2>
        <a:srgbClr val="E7E6E6"/>
      </a:lt2>
      <a:accent1>
        <a:srgbClr val="F58220"/>
      </a:accent1>
      <a:accent2>
        <a:srgbClr val="00A691"/>
      </a:accent2>
      <a:accent3>
        <a:srgbClr val="A5A5A5"/>
      </a:accent3>
      <a:accent4>
        <a:srgbClr val="FFE95F"/>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4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NS241282562 2025 Annual Teacher Clarity Conf_Presenter PPT" id="{DD0200CE-B870-DB4F-BB66-A30F316D79CE}" vid="{C17F7D34-7B2C-4F4E-8BC2-D41634F13B58}"/>
    </a:ext>
  </a:ext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TCP ">
      <a:dk1>
        <a:srgbClr val="00314E"/>
      </a:dk1>
      <a:lt1>
        <a:srgbClr val="FFFFFF"/>
      </a:lt1>
      <a:dk2>
        <a:srgbClr val="004C71"/>
      </a:dk2>
      <a:lt2>
        <a:srgbClr val="E7E6E6"/>
      </a:lt2>
      <a:accent1>
        <a:srgbClr val="F58220"/>
      </a:accent1>
      <a:accent2>
        <a:srgbClr val="00A691"/>
      </a:accent2>
      <a:accent3>
        <a:srgbClr val="A5A5A5"/>
      </a:accent3>
      <a:accent4>
        <a:srgbClr val="FFE95F"/>
      </a:accent4>
      <a:accent5>
        <a:srgbClr val="006B3B"/>
      </a:accent5>
      <a:accent6>
        <a:srgbClr val="00A690"/>
      </a:accent6>
      <a:hlink>
        <a:srgbClr val="000000"/>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5494</TotalTime>
  <Words>7001</Words>
  <Application>Microsoft Macintosh PowerPoint</Application>
  <PresentationFormat>Widescreen</PresentationFormat>
  <Paragraphs>579</Paragraphs>
  <Slides>98</Slides>
  <Notes>77</Notes>
  <HiddenSlides>0</HiddenSlides>
  <MMClips>0</MMClips>
  <ScaleCrop>false</ScaleCrop>
  <HeadingPairs>
    <vt:vector size="6" baseType="variant">
      <vt:variant>
        <vt:lpstr>Fonts Used</vt:lpstr>
      </vt:variant>
      <vt:variant>
        <vt:i4>26</vt:i4>
      </vt:variant>
      <vt:variant>
        <vt:lpstr>Theme</vt:lpstr>
      </vt:variant>
      <vt:variant>
        <vt:i4>12</vt:i4>
      </vt:variant>
      <vt:variant>
        <vt:lpstr>Slide Titles</vt:lpstr>
      </vt:variant>
      <vt:variant>
        <vt:i4>98</vt:i4>
      </vt:variant>
    </vt:vector>
  </HeadingPairs>
  <TitlesOfParts>
    <vt:vector size="136" baseType="lpstr">
      <vt:lpstr>Brush Script MT</vt:lpstr>
      <vt:lpstr>ＭＳ Ｐゴシック</vt:lpstr>
      <vt:lpstr>ヒラギノ角ゴ ProN W3</vt:lpstr>
      <vt:lpstr>-apple-system</vt:lpstr>
      <vt:lpstr>American Typewriter</vt:lpstr>
      <vt:lpstr>Amplify Regular</vt:lpstr>
      <vt:lpstr>Aptos</vt:lpstr>
      <vt:lpstr>Aptos Black</vt:lpstr>
      <vt:lpstr>Aptos Display</vt:lpstr>
      <vt:lpstr>Arial</vt:lpstr>
      <vt:lpstr>Avenir Next</vt:lpstr>
      <vt:lpstr>Calibri</vt:lpstr>
      <vt:lpstr>Calibri Light</vt:lpstr>
      <vt:lpstr>Century Gothic</vt:lpstr>
      <vt:lpstr>Charmonman</vt:lpstr>
      <vt:lpstr>Courier New</vt:lpstr>
      <vt:lpstr>DM Sans</vt:lpstr>
      <vt:lpstr>Dreaming Outloud Pro</vt:lpstr>
      <vt:lpstr>Dreaming Outloud Script Pro</vt:lpstr>
      <vt:lpstr>Gotham</vt:lpstr>
      <vt:lpstr>Helvetica</vt:lpstr>
      <vt:lpstr>Optima</vt:lpstr>
      <vt:lpstr>Osaka</vt:lpstr>
      <vt:lpstr>Repo Bold Bold</vt:lpstr>
      <vt:lpstr>Times New Roman</vt:lpstr>
      <vt:lpstr>WordVisi_MSFontService</vt:lpstr>
      <vt:lpstr>Office Theme</vt:lpstr>
      <vt:lpstr>1_Office Theme</vt:lpstr>
      <vt:lpstr>2_Office Theme</vt:lpstr>
      <vt:lpstr>3_Office Theme</vt:lpstr>
      <vt:lpstr>7_Office Theme</vt:lpstr>
      <vt:lpstr>13_Office Theme</vt:lpstr>
      <vt:lpstr>4_Office Theme</vt:lpstr>
      <vt:lpstr>5_Office Theme</vt:lpstr>
      <vt:lpstr>6_Office Theme</vt:lpstr>
      <vt:lpstr>2_Blank Presentation</vt:lpstr>
      <vt:lpstr>1_Clarity</vt:lpstr>
      <vt:lpstr>8_Office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5-Day Fluency Routine</vt:lpstr>
      <vt:lpstr>PowerPoint Presentation</vt:lpstr>
      <vt:lpstr>PowerPoint Presentation</vt:lpstr>
      <vt:lpstr>PowerPoint Presentation</vt:lpstr>
      <vt:lpstr>PowerPoint Presentation</vt:lpstr>
      <vt:lpstr>PowerPoint Presentation</vt:lpstr>
      <vt:lpstr>PowerPoint Presentation</vt:lpstr>
      <vt:lpstr>Complex Words are full of  Morphemes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Close Reading?</vt:lpstr>
      <vt:lpstr>Progression of Text-Dependent Questions</vt:lpstr>
      <vt:lpstr>Progression of Text-Dependent Questions</vt:lpstr>
      <vt:lpstr>The Negro Speaks of Rivers</vt:lpstr>
      <vt:lpstr>PowerPoint Presentation</vt:lpstr>
      <vt:lpstr>Initial Readings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Kierstan Barbee</dc:creator>
  <cp:lastModifiedBy>Microsoft Office User</cp:lastModifiedBy>
  <cp:revision>65</cp:revision>
  <dcterms:created xsi:type="dcterms:W3CDTF">2024-06-23T22:01:28Z</dcterms:created>
  <dcterms:modified xsi:type="dcterms:W3CDTF">2025-03-03T17:08:27Z</dcterms:modified>
</cp:coreProperties>
</file>