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0.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1.xml" ContentType="application/vnd.openxmlformats-officedocument.theme+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2.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3.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59" r:id="rId9"/>
    <p:sldMasterId id="2147483774" r:id="rId10"/>
    <p:sldMasterId id="2147483790" r:id="rId11"/>
    <p:sldMasterId id="2147483803" r:id="rId12"/>
    <p:sldMasterId id="2147483827" r:id="rId13"/>
    <p:sldMasterId id="2147483842" r:id="rId14"/>
  </p:sldMasterIdLst>
  <p:notesMasterIdLst>
    <p:notesMasterId r:id="rId91"/>
  </p:notesMasterIdLst>
  <p:sldIdLst>
    <p:sldId id="256" r:id="rId15"/>
    <p:sldId id="1357" r:id="rId16"/>
    <p:sldId id="2141411444" r:id="rId17"/>
    <p:sldId id="5849" r:id="rId18"/>
    <p:sldId id="1606" r:id="rId19"/>
    <p:sldId id="7042" r:id="rId20"/>
    <p:sldId id="279" r:id="rId21"/>
    <p:sldId id="2141411445" r:id="rId22"/>
    <p:sldId id="5918" r:id="rId23"/>
    <p:sldId id="6845" r:id="rId24"/>
    <p:sldId id="5073" r:id="rId25"/>
    <p:sldId id="2141414839" r:id="rId26"/>
    <p:sldId id="2159" r:id="rId27"/>
    <p:sldId id="8841" r:id="rId28"/>
    <p:sldId id="8842" r:id="rId29"/>
    <p:sldId id="8844" r:id="rId30"/>
    <p:sldId id="8843" r:id="rId31"/>
    <p:sldId id="2141411575" r:id="rId32"/>
    <p:sldId id="2141411576" r:id="rId33"/>
    <p:sldId id="2141411577" r:id="rId34"/>
    <p:sldId id="2141411579" r:id="rId35"/>
    <p:sldId id="2141414825" r:id="rId36"/>
    <p:sldId id="5779" r:id="rId37"/>
    <p:sldId id="508" r:id="rId38"/>
    <p:sldId id="5009" r:id="rId39"/>
    <p:sldId id="2141414827" r:id="rId40"/>
    <p:sldId id="2141414828" r:id="rId41"/>
    <p:sldId id="2141414815" r:id="rId42"/>
    <p:sldId id="2141414428" r:id="rId43"/>
    <p:sldId id="2141414430" r:id="rId44"/>
    <p:sldId id="510" r:id="rId45"/>
    <p:sldId id="1386" r:id="rId46"/>
    <p:sldId id="1387" r:id="rId47"/>
    <p:sldId id="2141414830" r:id="rId48"/>
    <p:sldId id="2141414829" r:id="rId49"/>
    <p:sldId id="1672" r:id="rId50"/>
    <p:sldId id="476" r:id="rId51"/>
    <p:sldId id="272" r:id="rId52"/>
    <p:sldId id="511" r:id="rId53"/>
    <p:sldId id="2141414831" r:id="rId54"/>
    <p:sldId id="1391" r:id="rId55"/>
    <p:sldId id="2141414833" r:id="rId56"/>
    <p:sldId id="2141414834" r:id="rId57"/>
    <p:sldId id="2141414835" r:id="rId58"/>
    <p:sldId id="2141414820" r:id="rId59"/>
    <p:sldId id="2141413531" r:id="rId60"/>
    <p:sldId id="7059" r:id="rId61"/>
    <p:sldId id="2141414807" r:id="rId62"/>
    <p:sldId id="261" r:id="rId63"/>
    <p:sldId id="6815" r:id="rId64"/>
    <p:sldId id="5719" r:id="rId65"/>
    <p:sldId id="2141414429" r:id="rId66"/>
    <p:sldId id="2141411978" r:id="rId67"/>
    <p:sldId id="2141411979" r:id="rId68"/>
    <p:sldId id="7010" r:id="rId69"/>
    <p:sldId id="8135" r:id="rId70"/>
    <p:sldId id="8134" r:id="rId71"/>
    <p:sldId id="8132" r:id="rId72"/>
    <p:sldId id="8133" r:id="rId73"/>
    <p:sldId id="5648" r:id="rId74"/>
    <p:sldId id="2596" r:id="rId75"/>
    <p:sldId id="470" r:id="rId76"/>
    <p:sldId id="1164" r:id="rId77"/>
    <p:sldId id="434" r:id="rId78"/>
    <p:sldId id="539" r:id="rId79"/>
    <p:sldId id="2141412444" r:id="rId80"/>
    <p:sldId id="2141414832" r:id="rId81"/>
    <p:sldId id="328" r:id="rId82"/>
    <p:sldId id="2141414836" r:id="rId83"/>
    <p:sldId id="2141414837" r:id="rId84"/>
    <p:sldId id="2141414841" r:id="rId85"/>
    <p:sldId id="2047" r:id="rId86"/>
    <p:sldId id="1569" r:id="rId87"/>
    <p:sldId id="2141414826" r:id="rId88"/>
    <p:sldId id="2141414822" r:id="rId89"/>
    <p:sldId id="2216" r:id="rId9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455"/>
    <p:restoredTop sz="93014"/>
  </p:normalViewPr>
  <p:slideViewPr>
    <p:cSldViewPr snapToGrid="0">
      <p:cViewPr varScale="1">
        <p:scale>
          <a:sx n="118" d="100"/>
          <a:sy n="118" d="100"/>
        </p:scale>
        <p:origin x="272" y="19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84" Type="http://schemas.openxmlformats.org/officeDocument/2006/relationships/slide" Target="slides/slide70.xml"/><Relationship Id="rId89" Type="http://schemas.openxmlformats.org/officeDocument/2006/relationships/slide" Target="slides/slide75.xml"/><Relationship Id="rId16" Type="http://schemas.openxmlformats.org/officeDocument/2006/relationships/slide" Target="slides/slide2.xml"/><Relationship Id="rId11" Type="http://schemas.openxmlformats.org/officeDocument/2006/relationships/slideMaster" Target="slideMasters/slideMaster11.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5" Type="http://schemas.openxmlformats.org/officeDocument/2006/relationships/slideMaster" Target="slideMasters/slideMaster5.xml"/><Relationship Id="rId90" Type="http://schemas.openxmlformats.org/officeDocument/2006/relationships/slide" Target="slides/slide76.xml"/><Relationship Id="rId95" Type="http://schemas.openxmlformats.org/officeDocument/2006/relationships/tableStyles" Target="tableStyles.xml"/><Relationship Id="rId22" Type="http://schemas.openxmlformats.org/officeDocument/2006/relationships/slide" Target="slides/slide8.xml"/><Relationship Id="rId27" Type="http://schemas.openxmlformats.org/officeDocument/2006/relationships/slide" Target="slides/slide13.xml"/><Relationship Id="rId43" Type="http://schemas.openxmlformats.org/officeDocument/2006/relationships/slide" Target="slides/slide29.xml"/><Relationship Id="rId48" Type="http://schemas.openxmlformats.org/officeDocument/2006/relationships/slide" Target="slides/slide34.xml"/><Relationship Id="rId64" Type="http://schemas.openxmlformats.org/officeDocument/2006/relationships/slide" Target="slides/slide50.xml"/><Relationship Id="rId69" Type="http://schemas.openxmlformats.org/officeDocument/2006/relationships/slide" Target="slides/slide55.xml"/><Relationship Id="rId8" Type="http://schemas.openxmlformats.org/officeDocument/2006/relationships/slideMaster" Target="slideMasters/slideMaster8.xml"/><Relationship Id="rId51" Type="http://schemas.openxmlformats.org/officeDocument/2006/relationships/slide" Target="slides/slide37.xml"/><Relationship Id="rId72" Type="http://schemas.openxmlformats.org/officeDocument/2006/relationships/slide" Target="slides/slide58.xml"/><Relationship Id="rId80" Type="http://schemas.openxmlformats.org/officeDocument/2006/relationships/slide" Target="slides/slide66.xml"/><Relationship Id="rId85" Type="http://schemas.openxmlformats.org/officeDocument/2006/relationships/slide" Target="slides/slide71.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slide" Target="slides/slide53.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slide" Target="slides/slide56.xml"/><Relationship Id="rId75" Type="http://schemas.openxmlformats.org/officeDocument/2006/relationships/slide" Target="slides/slide61.xml"/><Relationship Id="rId83" Type="http://schemas.openxmlformats.org/officeDocument/2006/relationships/slide" Target="slides/slide69.xml"/><Relationship Id="rId88" Type="http://schemas.openxmlformats.org/officeDocument/2006/relationships/slide" Target="slides/slide74.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10.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slide" Target="slides/slide51.xml"/><Relationship Id="rId73" Type="http://schemas.openxmlformats.org/officeDocument/2006/relationships/slide" Target="slides/slide59.xml"/><Relationship Id="rId78" Type="http://schemas.openxmlformats.org/officeDocument/2006/relationships/slide" Target="slides/slide64.xml"/><Relationship Id="rId81" Type="http://schemas.openxmlformats.org/officeDocument/2006/relationships/slide" Target="slides/slide67.xml"/><Relationship Id="rId86" Type="http://schemas.openxmlformats.org/officeDocument/2006/relationships/slide" Target="slides/slide72.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4.xml"/><Relationship Id="rId39" Type="http://schemas.openxmlformats.org/officeDocument/2006/relationships/slide" Target="slides/slide2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7" Type="http://schemas.openxmlformats.org/officeDocument/2006/relationships/slideMaster" Target="slideMasters/slideMaster7.xml"/><Relationship Id="rId71" Type="http://schemas.openxmlformats.org/officeDocument/2006/relationships/slide" Target="slides/slide57.xml"/><Relationship Id="rId92"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61" Type="http://schemas.openxmlformats.org/officeDocument/2006/relationships/slide" Target="slides/slide47.xml"/><Relationship Id="rId82" Type="http://schemas.openxmlformats.org/officeDocument/2006/relationships/slide" Target="slides/slide68.xml"/><Relationship Id="rId19" Type="http://schemas.openxmlformats.org/officeDocument/2006/relationships/slide" Target="slides/slide5.xml"/><Relationship Id="rId14" Type="http://schemas.openxmlformats.org/officeDocument/2006/relationships/slideMaster" Target="slideMasters/slideMaster14.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5A21B-7A54-9748-B10B-95C9FA7EE0FD}" type="datetimeFigureOut">
              <a:rPr lang="en-US" smtClean="0"/>
              <a:t>4/27/25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AC83A4-B9B1-9049-86D9-4C9DADF6D502}" type="slidenum">
              <a:rPr lang="en-US" smtClean="0"/>
              <a:t>‹#›</a:t>
            </a:fld>
            <a:endParaRPr lang="en-US"/>
          </a:p>
        </p:txBody>
      </p:sp>
    </p:spTree>
    <p:extLst>
      <p:ext uri="{BB962C8B-B14F-4D97-AF65-F5344CB8AC3E}">
        <p14:creationId xmlns:p14="http://schemas.microsoft.com/office/powerpoint/2010/main" val="1620917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879141" rtl="0" eaLnBrk="1" fontAlgn="auto" latinLnBrk="0" hangingPunct="1">
              <a:lnSpc>
                <a:spcPct val="100000"/>
              </a:lnSpc>
              <a:spcBef>
                <a:spcPts val="0"/>
              </a:spcBef>
              <a:spcAft>
                <a:spcPts val="0"/>
              </a:spcAft>
              <a:buClrTx/>
              <a:buSzTx/>
              <a:buFontTx/>
              <a:buNone/>
              <a:tabLst/>
              <a:defRPr/>
            </a:pPr>
            <a:r>
              <a:rPr lang="en-US" dirty="0"/>
              <a:t>There has been this false implication to the public. This false dichotomy that there is the Science of Reading and everything else is just made up.  That there is this swinging back and forth where we abandon solid practices then come back to them.  We need a new metaphor. </a:t>
            </a:r>
          </a:p>
          <a:p>
            <a:pPr marL="0" marR="0" lvl="0" indent="0" algn="l" defTabSz="879141" rtl="0" eaLnBrk="1" fontAlgn="auto" latinLnBrk="0" hangingPunct="1">
              <a:lnSpc>
                <a:spcPct val="100000"/>
              </a:lnSpc>
              <a:spcBef>
                <a:spcPts val="0"/>
              </a:spcBef>
              <a:spcAft>
                <a:spcPts val="0"/>
              </a:spcAft>
              <a:buClrTx/>
              <a:buSzTx/>
              <a:buFontTx/>
              <a:buNone/>
              <a:tabLst/>
              <a:defRPr/>
            </a:pPr>
            <a:endParaRPr lang="en-US" dirty="0"/>
          </a:p>
          <a:p>
            <a:pPr marL="0" marR="0" lvl="0" indent="0" algn="l" defTabSz="879141" rtl="0" eaLnBrk="1" fontAlgn="auto" latinLnBrk="0" hangingPunct="1">
              <a:lnSpc>
                <a:spcPct val="100000"/>
              </a:lnSpc>
              <a:spcBef>
                <a:spcPts val="0"/>
              </a:spcBef>
              <a:spcAft>
                <a:spcPts val="0"/>
              </a:spcAft>
              <a:buClrTx/>
              <a:buSzTx/>
              <a:buFontTx/>
              <a:buNone/>
              <a:tabLst/>
              <a:defRPr/>
            </a:pPr>
            <a:r>
              <a:rPr lang="en-US" dirty="0"/>
              <a:t>A more accurate and useful metaphor is a droll. That we bring confirmation of what we know about how kids read with a new emphases and new ideas. There is this continual cycle of knowledge that we are all building. With new information, with new research, we drill down deeper into understanding the best ways to teach students how to read. </a:t>
            </a:r>
          </a:p>
          <a:p>
            <a:pPr marL="0" marR="0" lvl="0" indent="0" algn="l" defTabSz="879141"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BE86CB-2F4C-F14E-B82F-55E3B4CF8C0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8771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6739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7"/>
          <p:cNvSpPr>
            <a:spLocks noGrp="1" noChangeArrowheads="1"/>
          </p:cNvSpPr>
          <p:nvPr>
            <p:ph type="sldNum" sz="quarter" idx="5"/>
          </p:nvPr>
        </p:nvSpPr>
        <p:spPr>
          <a:xfrm>
            <a:off x="5179484" y="6513910"/>
            <a:ext cx="3962400" cy="3429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3CEDB3-B332-9346-9F40-C3115B8B5A9C}"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22937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23859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extLst>
      <p:ext uri="{BB962C8B-B14F-4D97-AF65-F5344CB8AC3E}">
        <p14:creationId xmlns:p14="http://schemas.microsoft.com/office/powerpoint/2010/main" val="2737645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502EC-21DA-0EC2-FADB-1F25B0F2AE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6181D2-B8C4-F9C0-1E39-F9161463A1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2A1594-C355-7D6F-0466-7955D515DCA3}"/>
              </a:ext>
            </a:extLst>
          </p:cNvPr>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FE0BD246-AF8E-85D4-9E36-2CFDD36D189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5776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155DF-6871-1E54-150B-6A2FA7BB09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FEB245-9256-EA30-39B1-BD9D6D1B7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7CE460-5F1D-7418-D41F-987BAB252A93}"/>
              </a:ext>
            </a:extLst>
          </p:cNvPr>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00063250-94CE-1932-8D69-FD50A3334B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554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FB6BD-AA84-D455-40A2-059C21E605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33FAF-4F17-C0F3-BE86-390E3F31EB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88E4B3-4C13-A01D-FE1A-60519D660E9A}"/>
              </a:ext>
            </a:extLst>
          </p:cNvPr>
          <p:cNvSpPr>
            <a:spLocks noGrp="1"/>
          </p:cNvSpPr>
          <p:nvPr>
            <p:ph type="body" idx="1"/>
          </p:nvPr>
        </p:nvSpPr>
        <p:spPr/>
        <p:txBody>
          <a:bodyPr/>
          <a:lstStyle/>
          <a:p>
            <a:r>
              <a:rPr lang="en-US" dirty="0"/>
              <a:t>Have participants read independently. </a:t>
            </a:r>
          </a:p>
        </p:txBody>
      </p:sp>
      <p:sp>
        <p:nvSpPr>
          <p:cNvPr id="4" name="Slide Number Placeholder 3">
            <a:extLst>
              <a:ext uri="{FF2B5EF4-FFF2-40B4-BE49-F238E27FC236}">
                <a16:creationId xmlns:a16="http://schemas.microsoft.com/office/drawing/2014/main" id="{75D9066F-2FFA-CECD-B143-FFF8EE6BDB5B}"/>
              </a:ext>
            </a:extLst>
          </p:cNvPr>
          <p:cNvSpPr>
            <a:spLocks noGrp="1"/>
          </p:cNvSpPr>
          <p:nvPr>
            <p:ph type="sldNum" sz="quarter" idx="5"/>
          </p:nvPr>
        </p:nvSpPr>
        <p:spPr/>
        <p:txBody>
          <a:bodyPr/>
          <a:lstStyle/>
          <a:p>
            <a:fld id="{E9D70260-9564-1B4F-A97A-47B69FF3DDF1}" type="slidenum">
              <a:rPr lang="en-US" smtClean="0"/>
              <a:t>28</a:t>
            </a:fld>
            <a:endParaRPr lang="en-US"/>
          </a:p>
        </p:txBody>
      </p:sp>
    </p:spTree>
    <p:extLst>
      <p:ext uri="{BB962C8B-B14F-4D97-AF65-F5344CB8AC3E}">
        <p14:creationId xmlns:p14="http://schemas.microsoft.com/office/powerpoint/2010/main" val="2719601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EA22E-27B9-68A6-0D2E-C230B1A004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5C9F87-F1B4-7A83-5A35-218A332732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907617-7F3D-9681-6C0F-0F9202EA62C2}"/>
              </a:ext>
            </a:extLst>
          </p:cNvPr>
          <p:cNvSpPr>
            <a:spLocks noGrp="1"/>
          </p:cNvSpPr>
          <p:nvPr>
            <p:ph type="body" idx="1"/>
          </p:nvPr>
        </p:nvSpPr>
        <p:spPr/>
        <p:txBody>
          <a:bodyPr/>
          <a:lstStyle/>
          <a:p>
            <a:r>
              <a:rPr lang="en-US" dirty="0"/>
              <a:t>Have participants read independently. </a:t>
            </a:r>
          </a:p>
        </p:txBody>
      </p:sp>
      <p:sp>
        <p:nvSpPr>
          <p:cNvPr id="4" name="Slide Number Placeholder 3">
            <a:extLst>
              <a:ext uri="{FF2B5EF4-FFF2-40B4-BE49-F238E27FC236}">
                <a16:creationId xmlns:a16="http://schemas.microsoft.com/office/drawing/2014/main" id="{3F320E48-0F04-B5C6-E10E-62F1F439B5E1}"/>
              </a:ext>
            </a:extLst>
          </p:cNvPr>
          <p:cNvSpPr>
            <a:spLocks noGrp="1"/>
          </p:cNvSpPr>
          <p:nvPr>
            <p:ph type="sldNum" sz="quarter" idx="5"/>
          </p:nvPr>
        </p:nvSpPr>
        <p:spPr/>
        <p:txBody>
          <a:bodyPr/>
          <a:lstStyle/>
          <a:p>
            <a:fld id="{E9D70260-9564-1B4F-A97A-47B69FF3DDF1}" type="slidenum">
              <a:rPr lang="en-US" smtClean="0"/>
              <a:t>29</a:t>
            </a:fld>
            <a:endParaRPr lang="en-US"/>
          </a:p>
        </p:txBody>
      </p:sp>
    </p:spTree>
    <p:extLst>
      <p:ext uri="{BB962C8B-B14F-4D97-AF65-F5344CB8AC3E}">
        <p14:creationId xmlns:p14="http://schemas.microsoft.com/office/powerpoint/2010/main" val="4133959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04D9F-3184-9DAA-A73B-ACC0ACD56E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579660-F6CE-40CC-C322-89A43FD863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C6B9ED-1A08-1B25-40DD-25489F598094}"/>
              </a:ext>
            </a:extLst>
          </p:cNvPr>
          <p:cNvSpPr>
            <a:spLocks noGrp="1"/>
          </p:cNvSpPr>
          <p:nvPr>
            <p:ph type="body" idx="1"/>
          </p:nvPr>
        </p:nvSpPr>
        <p:spPr/>
        <p:txBody>
          <a:bodyPr/>
          <a:lstStyle/>
          <a:p>
            <a:r>
              <a:rPr lang="en-US" dirty="0"/>
              <a:t>Have participants read independently. </a:t>
            </a:r>
          </a:p>
        </p:txBody>
      </p:sp>
      <p:sp>
        <p:nvSpPr>
          <p:cNvPr id="4" name="Slide Number Placeholder 3">
            <a:extLst>
              <a:ext uri="{FF2B5EF4-FFF2-40B4-BE49-F238E27FC236}">
                <a16:creationId xmlns:a16="http://schemas.microsoft.com/office/drawing/2014/main" id="{579F46A6-B692-0141-DA72-5ADF6E823FE4}"/>
              </a:ext>
            </a:extLst>
          </p:cNvPr>
          <p:cNvSpPr>
            <a:spLocks noGrp="1"/>
          </p:cNvSpPr>
          <p:nvPr>
            <p:ph type="sldNum" sz="quarter" idx="5"/>
          </p:nvPr>
        </p:nvSpPr>
        <p:spPr/>
        <p:txBody>
          <a:bodyPr/>
          <a:lstStyle/>
          <a:p>
            <a:fld id="{E9D70260-9564-1B4F-A97A-47B69FF3DDF1}" type="slidenum">
              <a:rPr lang="en-US" smtClean="0"/>
              <a:t>30</a:t>
            </a:fld>
            <a:endParaRPr lang="en-US"/>
          </a:p>
        </p:txBody>
      </p:sp>
    </p:spTree>
    <p:extLst>
      <p:ext uri="{BB962C8B-B14F-4D97-AF65-F5344CB8AC3E}">
        <p14:creationId xmlns:p14="http://schemas.microsoft.com/office/powerpoint/2010/main" val="2262492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7"/>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90D6E17-90ED-5F41-A89F-F5E3362DF088}"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231426" name="Rectangle 2"/>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240643"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extLst>
      <p:ext uri="{BB962C8B-B14F-4D97-AF65-F5344CB8AC3E}">
        <p14:creationId xmlns:p14="http://schemas.microsoft.com/office/powerpoint/2010/main" val="476118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C51F6-620D-1A36-2C8F-5DF9DA92E9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193F01-3DA2-352F-9D90-F5A0EE545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316035-9D6B-CF65-EB7C-AB006E0F8E6E}"/>
              </a:ext>
            </a:extLst>
          </p:cNvPr>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CD92C4BD-D814-B17A-A550-7A49320D8D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2157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AE05E4-9D23-94DE-7756-D9F64AD00D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6980B4-E2A1-400F-9F76-B6F78629A7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F37F79-CAA4-247E-0429-53513186EB53}"/>
              </a:ext>
            </a:extLst>
          </p:cNvPr>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1F8A0DA9-6641-0E74-C5BF-85A304FBFB4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00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Literacy Today article to compare enduring lessons and changes.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75991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David N. Rapp , Paul van den </a:t>
            </a:r>
            <a:r>
              <a:rPr lang="en-US" sz="1200" kern="1200" dirty="0" err="1">
                <a:solidFill>
                  <a:schemeClr val="tx1"/>
                </a:solidFill>
                <a:effectLst/>
                <a:latin typeface="+mn-lt"/>
                <a:ea typeface="+mn-ea"/>
                <a:cs typeface="+mn-cs"/>
              </a:rPr>
              <a:t>Broek</a:t>
            </a:r>
            <a:r>
              <a:rPr lang="en-US" sz="1200" kern="1200" dirty="0">
                <a:solidFill>
                  <a:schemeClr val="tx1"/>
                </a:solidFill>
                <a:effectLst/>
                <a:latin typeface="+mn-lt"/>
                <a:ea typeface="+mn-ea"/>
                <a:cs typeface="+mn-cs"/>
              </a:rPr>
              <a:t> , Kristen L. McMaster , </a:t>
            </a:r>
            <a:r>
              <a:rPr lang="en-US" sz="1200" kern="1200" dirty="0" err="1">
                <a:solidFill>
                  <a:schemeClr val="tx1"/>
                </a:solidFill>
                <a:effectLst/>
                <a:latin typeface="+mn-lt"/>
                <a:ea typeface="+mn-ea"/>
                <a:cs typeface="+mn-cs"/>
              </a:rPr>
              <a:t>Panayiota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Kendeou</a:t>
            </a:r>
            <a:r>
              <a:rPr lang="en-US" sz="1200" kern="1200" dirty="0">
                <a:solidFill>
                  <a:schemeClr val="tx1"/>
                </a:solidFill>
                <a:effectLst/>
                <a:latin typeface="+mn-lt"/>
                <a:ea typeface="+mn-ea"/>
                <a:cs typeface="+mn-cs"/>
              </a:rPr>
              <a:t> &amp; Christine A. </a:t>
            </a:r>
            <a:r>
              <a:rPr lang="en-US" sz="1200" kern="1200" dirty="0" err="1">
                <a:solidFill>
                  <a:schemeClr val="tx1"/>
                </a:solidFill>
                <a:effectLst/>
                <a:latin typeface="+mn-lt"/>
                <a:ea typeface="+mn-ea"/>
                <a:cs typeface="+mn-cs"/>
              </a:rPr>
              <a:t>Espin</a:t>
            </a:r>
            <a:r>
              <a:rPr lang="en-US" sz="1200" kern="1200" dirty="0">
                <a:solidFill>
                  <a:schemeClr val="tx1"/>
                </a:solidFill>
                <a:effectLst/>
                <a:latin typeface="+mn-lt"/>
                <a:ea typeface="+mn-ea"/>
                <a:cs typeface="+mn-cs"/>
              </a:rPr>
              <a:t> (2007) Higher-Order Comprehension Processes in Struggling Readers: A Perspective for Research and Intervention, Scientific Studies of Reading, 11:4, 289-312, DOI: 10.1080/10888430701530417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latin typeface="+mn-lt"/>
                <a:ea typeface="+mn-ea"/>
                <a:cs typeface="+mn-cs"/>
              </a:rPr>
              <a:t>Tarchi</a:t>
            </a:r>
            <a:r>
              <a:rPr lang="en-US" sz="1200" kern="1200" dirty="0">
                <a:solidFill>
                  <a:schemeClr val="tx1"/>
                </a:solidFill>
                <a:latin typeface="+mn-lt"/>
                <a:ea typeface="+mn-ea"/>
                <a:cs typeface="+mn-cs"/>
              </a:rPr>
              <a:t>, C. (2015). Fostering reading comprehension of expository texts through the activation of readers’ prior knowledge and inference-making skills. </a:t>
            </a:r>
            <a:r>
              <a:rPr lang="en-US" sz="1200" i="1" kern="1200" dirty="0">
                <a:solidFill>
                  <a:schemeClr val="tx1"/>
                </a:solidFill>
                <a:latin typeface="+mn-lt"/>
                <a:ea typeface="+mn-ea"/>
                <a:cs typeface="+mn-cs"/>
              </a:rPr>
              <a:t>International Journal Of Educational Research</a:t>
            </a:r>
            <a:r>
              <a:rPr lang="en-US" sz="1200" i="0" kern="1200" dirty="0">
                <a:solidFill>
                  <a:schemeClr val="tx1"/>
                </a:solidFill>
                <a:latin typeface="+mn-lt"/>
                <a:ea typeface="+mn-ea"/>
                <a:cs typeface="+mn-cs"/>
              </a:rPr>
              <a:t>, </a:t>
            </a:r>
            <a:r>
              <a:rPr lang="en-US" sz="1200" i="1" kern="1200" dirty="0">
                <a:solidFill>
                  <a:schemeClr val="tx1"/>
                </a:solidFill>
                <a:latin typeface="+mn-lt"/>
                <a:ea typeface="+mn-ea"/>
                <a:cs typeface="+mn-cs"/>
              </a:rPr>
              <a:t>72, </a:t>
            </a:r>
            <a:r>
              <a:rPr lang="en-US" sz="1200" i="0" kern="1200" dirty="0">
                <a:solidFill>
                  <a:schemeClr val="tx1"/>
                </a:solidFill>
                <a:latin typeface="+mn-lt"/>
                <a:ea typeface="+mn-ea"/>
                <a:cs typeface="+mn-cs"/>
              </a:rPr>
              <a:t>80-88.</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52C0EF6-9371-CE4E-9B03-55A3EF3A447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1587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7"/>
          <p:cNvSpPr>
            <a:spLocks noGrp="1" noChangeArrowheads="1"/>
          </p:cNvSpPr>
          <p:nvPr>
            <p:ph type="sldNum" sz="quarter" idx="5"/>
          </p:nvPr>
        </p:nvSpPr>
        <p:spPr>
          <a:xfrm>
            <a:off x="5179484" y="6513910"/>
            <a:ext cx="3962400" cy="3429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D43CEDB3-B332-9346-9F40-C3115B8B5A9C}"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229378" name="Rectangle 2"/>
          <p:cNvSpPr>
            <a:spLocks noGrp="1" noRot="1" noChangeAspect="1" noChangeArrowheads="1"/>
          </p:cNvSpPr>
          <p:nvPr>
            <p:ph type="sldImg"/>
          </p:nvPr>
        </p:nvSpPr>
        <p:spPr>
          <a:solidFill>
            <a:srgbClr val="FFFFFF"/>
          </a:solidFill>
          <a:ln/>
          <a:extLst>
            <a:ext uri="{FAA26D3D-D897-4be2-8F04-BA451C77F1D7}">
              <ma14:placeholderFlag xmlns:ma14="http://schemas.microsoft.com/office/mac/drawingml/2011/main" xmlns="" val="1"/>
            </a:ext>
          </a:extLst>
        </p:spPr>
      </p:sp>
      <p:sp>
        <p:nvSpPr>
          <p:cNvPr id="23859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extLst>
      <p:ext uri="{BB962C8B-B14F-4D97-AF65-F5344CB8AC3E}">
        <p14:creationId xmlns:p14="http://schemas.microsoft.com/office/powerpoint/2010/main" val="19503164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28320-0205-D670-C5EF-D2208427CDD1}"/>
            </a:ext>
          </a:extLst>
        </p:cNvPr>
        <p:cNvGrpSpPr/>
        <p:nvPr/>
      </p:nvGrpSpPr>
      <p:grpSpPr>
        <a:xfrm>
          <a:off x="0" y="0"/>
          <a:ext cx="0" cy="0"/>
          <a:chOff x="0" y="0"/>
          <a:chExt cx="0" cy="0"/>
        </a:xfrm>
      </p:grpSpPr>
      <p:sp>
        <p:nvSpPr>
          <p:cNvPr id="240641" name="Rectangle 7">
            <a:extLst>
              <a:ext uri="{FF2B5EF4-FFF2-40B4-BE49-F238E27FC236}">
                <a16:creationId xmlns:a16="http://schemas.microsoft.com/office/drawing/2014/main" id="{BF80F387-AB9A-E425-D0A9-6C99FD85AF31}"/>
              </a:ext>
            </a:extLst>
          </p:cNvPr>
          <p:cNvSpPr>
            <a:spLocks noGrp="1" noChangeArrowheads="1"/>
          </p:cNvSpPr>
          <p:nvPr>
            <p:ph type="sldNum" sz="quarter" idx="5"/>
          </p:nvPr>
        </p:nvSpPr>
        <p:spPr>
          <a:xfrm>
            <a:off x="3884613" y="8685213"/>
            <a:ext cx="2971800" cy="4572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90D6E17-90ED-5F41-A89F-F5E3362DF088}"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
        <p:nvSpPr>
          <p:cNvPr id="231426" name="Rectangle 2">
            <a:extLst>
              <a:ext uri="{FF2B5EF4-FFF2-40B4-BE49-F238E27FC236}">
                <a16:creationId xmlns:a16="http://schemas.microsoft.com/office/drawing/2014/main" id="{8B017B51-D58B-2182-7FDC-11FBD6A272E2}"/>
              </a:ext>
            </a:extLst>
          </p:cNvPr>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240643" name="Rectangle 3">
            <a:extLst>
              <a:ext uri="{FF2B5EF4-FFF2-40B4-BE49-F238E27FC236}">
                <a16:creationId xmlns:a16="http://schemas.microsoft.com/office/drawing/2014/main" id="{08D506F5-EC49-16B1-5442-2177E39A9B36}"/>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p>
        </p:txBody>
      </p:sp>
    </p:spTree>
    <p:extLst>
      <p:ext uri="{BB962C8B-B14F-4D97-AF65-F5344CB8AC3E}">
        <p14:creationId xmlns:p14="http://schemas.microsoft.com/office/powerpoint/2010/main" val="4124566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D7A27-0055-2764-63FF-B9A15CDBA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8E3568-DDF5-5C55-8583-C7DB83739A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04B95E-369C-F243-EE0A-C1F3BA631A3E}"/>
              </a:ext>
            </a:extLst>
          </p:cNvPr>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440D17AE-8C8D-428F-16CC-4D53E5C45A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9982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A1FF2-2D9A-8254-FAF9-DA178FFFBF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104AE1-E298-BEBC-99FE-A63A278151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5A20FC-B2D3-AD4A-8BF1-0F587F0F5258}"/>
              </a:ext>
            </a:extLst>
          </p:cNvPr>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a:extLst>
              <a:ext uri="{FF2B5EF4-FFF2-40B4-BE49-F238E27FC236}">
                <a16:creationId xmlns:a16="http://schemas.microsoft.com/office/drawing/2014/main" id="{BF279C69-B26A-C63D-073B-C724B77AB8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10633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FF1D7-3E75-EB1F-F522-57A8CFC28F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D37715-93A7-8852-1E55-97C23E812B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7FADB-19E8-5812-8AFF-28B34D59DE1B}"/>
              </a:ext>
            </a:extLst>
          </p:cNvPr>
          <p:cNvSpPr>
            <a:spLocks noGrp="1"/>
          </p:cNvSpPr>
          <p:nvPr>
            <p:ph type="body" idx="1"/>
          </p:nvPr>
        </p:nvSpPr>
        <p:spPr/>
        <p:txBody>
          <a:bodyPr/>
          <a:lstStyle/>
          <a:p>
            <a:pPr algn="l">
              <a:buFont typeface="Arial" panose="020B0604020202020204" pitchFamily="34" charset="0"/>
              <a:buChar char="•"/>
            </a:pPr>
            <a:r>
              <a:rPr lang="en-US" dirty="0"/>
              <a:t>Impacts writing volume, writing across genres</a:t>
            </a:r>
          </a:p>
        </p:txBody>
      </p:sp>
      <p:sp>
        <p:nvSpPr>
          <p:cNvPr id="4" name="Slide Number Placeholder 3">
            <a:extLst>
              <a:ext uri="{FF2B5EF4-FFF2-40B4-BE49-F238E27FC236}">
                <a16:creationId xmlns:a16="http://schemas.microsoft.com/office/drawing/2014/main" id="{A020590F-24CE-6514-8F91-859AC74EE1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0123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ptos" panose="020B0004020202020204" pitchFamily="34" charset="0"/>
                <a:ea typeface="Times New Roman" panose="02020603050405020304" pitchFamily="18" charset="0"/>
              </a:rPr>
              <a:t>High expectations</a:t>
            </a:r>
            <a:r>
              <a:rPr lang="en-US" sz="1200" dirty="0">
                <a:effectLst/>
                <a:latin typeface="Aptos" panose="020B0004020202020204" pitchFamily="34" charset="0"/>
                <a:ea typeface="Times New Roman" panose="02020603050405020304" pitchFamily="18" charset="0"/>
              </a:rPr>
              <a:t> </a:t>
            </a:r>
            <a:r>
              <a:rPr lang="en-US" sz="1200" i="1" dirty="0">
                <a:effectLst/>
                <a:latin typeface="Aptos" panose="020B0004020202020204" pitchFamily="34" charset="0"/>
                <a:ea typeface="Times New Roman" panose="02020603050405020304" pitchFamily="18" charset="0"/>
              </a:rPr>
              <a:t>teaching</a:t>
            </a:r>
            <a:r>
              <a:rPr lang="en-US" sz="1200" dirty="0">
                <a:effectLst/>
                <a:latin typeface="Aptos" panose="020B0004020202020204" pitchFamily="34" charset="0"/>
                <a:ea typeface="Times New Roman" panose="02020603050405020304" pitchFamily="18" charset="0"/>
              </a:rPr>
              <a:t>.  Rigor involves setting high standards for all students. High expectations means not just mastering basic skills but also developing higher-order thinking skills like analysis, synthesis, and evaluation. Opportunities to learn are evidenced in material ways.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rPr>
              <a:t>It isn’t sufficient to say we have high expectations; instead, they are telegraphed through the many actions we take, the decisions we make, and the language we use. Rubie-Davies’s (2015) seminal research on high expectations teaching clearly outlines the behaviors of these teachers. The result? Students in high expectations classrooms make notable achievement gains.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Image source: https://</a:t>
            </a:r>
            <a:r>
              <a:rPr lang="en-US" dirty="0" err="1"/>
              <a:t>usa.kaspersky.com</a:t>
            </a:r>
            <a:r>
              <a:rPr lang="en-US" dirty="0"/>
              <a:t>/blog/telegraph-grandpa-of-internet/5452/</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81509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Nancy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1763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Nancy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46201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Nancy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272EB44-83BB-3B43-9FFA-C71477547A6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7800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Jamboard</a:t>
            </a:r>
            <a:r>
              <a:rPr lang="en-US" dirty="0"/>
              <a:t>:</a:t>
            </a:r>
          </a:p>
          <a:p>
            <a:pPr marL="228600" indent="-228600">
              <a:buAutoNum type="arabicPeriod"/>
            </a:pPr>
            <a:r>
              <a:rPr lang="en-US" dirty="0"/>
              <a:t>Share your word of the day with your colleagues.</a:t>
            </a:r>
          </a:p>
          <a:p>
            <a:pPr marL="228600" indent="-228600">
              <a:buAutoNum type="arabicPeriod"/>
            </a:pPr>
            <a:r>
              <a:rPr lang="en-US" dirty="0"/>
              <a:t>Give, receive, and integrate feedback from colleagues.</a:t>
            </a:r>
          </a:p>
          <a:p>
            <a:pPr marL="228600" indent="-228600">
              <a:buAutoNum type="arabicPeriod"/>
            </a:pPr>
            <a:r>
              <a:rPr lang="en-US" dirty="0"/>
              <a:t>Label the Thermometer of Influence and add a description of what each part means in PRACTICAL TERMS – TRANSLATE.</a:t>
            </a:r>
          </a:p>
          <a:p>
            <a:pPr marL="228600" indent="-228600">
              <a:buAutoNum type="arabicPeriod"/>
            </a:pPr>
            <a:r>
              <a:rPr lang="en-US" dirty="0"/>
              <a:t>Link: https://</a:t>
            </a:r>
            <a:r>
              <a:rPr lang="en-US" dirty="0" err="1"/>
              <a:t>jamboard.google.com</a:t>
            </a:r>
            <a:r>
              <a:rPr lang="en-US" dirty="0"/>
              <a:t>/d/1dr4TnYM6M2R3qhU7aWGPtvHCGIjiNm6zcR3bh6BWD3E/</a:t>
            </a:r>
            <a:r>
              <a:rPr lang="en-US" dirty="0" err="1"/>
              <a:t>edit?usp</a:t>
            </a:r>
            <a:r>
              <a:rPr lang="en-US" dirty="0"/>
              <a:t>=sharing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56E208-992F-384F-A028-CBFFF7C98D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a:extLst>
              <a:ext uri="{FF2B5EF4-FFF2-40B4-BE49-F238E27FC236}">
                <a16:creationId xmlns:a16="http://schemas.microsoft.com/office/drawing/2014/main" id="{BB288DE9-7DBE-E051-C85A-6A5766D17019}"/>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July, 2023</a:t>
            </a:r>
          </a:p>
        </p:txBody>
      </p:sp>
      <p:sp>
        <p:nvSpPr>
          <p:cNvPr id="6" name="Header Placeholder 5">
            <a:extLst>
              <a:ext uri="{FF2B5EF4-FFF2-40B4-BE49-F238E27FC236}">
                <a16:creationId xmlns:a16="http://schemas.microsoft.com/office/drawing/2014/main" id="{FBE129B2-605A-E5A8-D473-3D89A53A2FCB}"/>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Making Learning Visible PreConference Session</a:t>
            </a:r>
          </a:p>
        </p:txBody>
      </p:sp>
      <p:sp>
        <p:nvSpPr>
          <p:cNvPr id="7" name="Footer Placeholder 6">
            <a:extLst>
              <a:ext uri="{FF2B5EF4-FFF2-40B4-BE49-F238E27FC236}">
                <a16:creationId xmlns:a16="http://schemas.microsoft.com/office/drawing/2014/main" id="{6A847869-7314-F9B5-DDC7-6597FE80F54C}"/>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Annual Visible Learning Conference</a:t>
            </a:r>
          </a:p>
        </p:txBody>
      </p:sp>
    </p:spTree>
    <p:extLst>
      <p:ext uri="{BB962C8B-B14F-4D97-AF65-F5344CB8AC3E}">
        <p14:creationId xmlns:p14="http://schemas.microsoft.com/office/powerpoint/2010/main" val="37020270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6FA410-D1E6-5748-A15C-A2714F3BC5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73787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6FA410-D1E6-5748-A15C-A2714F3BC5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7496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repetition itself is a statement in and of itself. “Like fingering prayer beads”</a:t>
            </a:r>
          </a:p>
          <a:p>
            <a:r>
              <a:rPr lang="en-US" sz="1200" kern="1200">
                <a:solidFill>
                  <a:schemeClr val="tx1"/>
                </a:solidFill>
                <a:effectLst/>
                <a:latin typeface="+mn-lt"/>
                <a:ea typeface="+mn-ea"/>
                <a:cs typeface="+mn-cs"/>
              </a:rPr>
              <a:t> </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6FA410-D1E6-5748-A15C-A2714F3BC5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732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6FA410-D1E6-5748-A15C-A2714F3BC52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439318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DBD00-659B-DD26-9B98-A0A921A52D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7C1C6B-3C83-8038-1D11-CBEE62540E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D76330-C5B7-82D5-E1E0-6FA7F8985CC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A86BE2D-822C-3F1F-0D50-086C6A12930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0E763B-4EC8-2342-AA58-1F6079984DF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983393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5B456D-B7E1-6EE7-1C1E-4AD32E32FC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67B270-8646-0F4C-5314-FEAF64584F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520CA-AF05-03C1-81AF-F417EB693FF3}"/>
              </a:ext>
            </a:extLst>
          </p:cNvPr>
          <p:cNvSpPr>
            <a:spLocks noGrp="1"/>
          </p:cNvSpPr>
          <p:nvPr>
            <p:ph type="body" idx="1"/>
          </p:nvPr>
        </p:nvSpPr>
        <p:spPr/>
        <p:txBody>
          <a:bodyPr/>
          <a:lstStyle/>
          <a:p>
            <a:pPr algn="l">
              <a:buFont typeface="Arial" panose="020B0604020202020204" pitchFamily="34" charset="0"/>
              <a:buChar char="•"/>
            </a:pPr>
            <a:r>
              <a:rPr lang="en-US" dirty="0"/>
              <a:t>Impacts writing volume, writing across genres</a:t>
            </a:r>
          </a:p>
        </p:txBody>
      </p:sp>
      <p:sp>
        <p:nvSpPr>
          <p:cNvPr id="4" name="Slide Number Placeholder 3">
            <a:extLst>
              <a:ext uri="{FF2B5EF4-FFF2-40B4-BE49-F238E27FC236}">
                <a16:creationId xmlns:a16="http://schemas.microsoft.com/office/drawing/2014/main" id="{7587E9F3-8DD0-08B2-C67F-E9C189B8D69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3259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3CB7C-3889-27C0-D84C-5AC7AC7290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9C6D86-EA7C-0CEC-AC92-CE54E86631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58B373-739D-30F6-2485-F3E3D57CF63B}"/>
              </a:ext>
            </a:extLst>
          </p:cNvPr>
          <p:cNvSpPr>
            <a:spLocks noGrp="1"/>
          </p:cNvSpPr>
          <p:nvPr>
            <p:ph type="body" idx="1"/>
          </p:nvPr>
        </p:nvSpPr>
        <p:spPr/>
        <p:txBody>
          <a:bodyPr/>
          <a:lstStyle/>
          <a:p>
            <a:pPr algn="l">
              <a:buFont typeface="Arial" panose="020B0604020202020204" pitchFamily="34" charset="0"/>
              <a:buChar char="•"/>
            </a:pPr>
            <a:r>
              <a:rPr lang="en-US" dirty="0"/>
              <a:t>Impacts writing volume, writing across genres</a:t>
            </a:r>
          </a:p>
        </p:txBody>
      </p:sp>
      <p:sp>
        <p:nvSpPr>
          <p:cNvPr id="4" name="Slide Number Placeholder 3">
            <a:extLst>
              <a:ext uri="{FF2B5EF4-FFF2-40B4-BE49-F238E27FC236}">
                <a16:creationId xmlns:a16="http://schemas.microsoft.com/office/drawing/2014/main" id="{0CF45874-8336-EB62-F1D6-CADDA1577A7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02187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459575B-6D29-7343-B6CB-4B3C688C9BB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85441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EE6D8-4CE7-655C-38D4-76E1C9B6A8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8EC1C1-6900-9A26-0F8A-7758E6A912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CEAD55-AEE2-9655-4761-35CC8FDFFDFE}"/>
              </a:ext>
            </a:extLst>
          </p:cNvPr>
          <p:cNvSpPr>
            <a:spLocks noGrp="1"/>
          </p:cNvSpPr>
          <p:nvPr>
            <p:ph type="body" idx="1"/>
          </p:nvPr>
        </p:nvSpPr>
        <p:spPr/>
        <p:txBody>
          <a:bodyPr/>
          <a:lstStyle/>
          <a:p>
            <a:r>
              <a:rPr lang="en-US" dirty="0"/>
              <a:t>Teachers need to be intentional, purposeful when assessing and evaluating their students. Teachers who understand the impact design assessments that are relevant, aligned, and useful not only to them but to their students.</a:t>
            </a:r>
          </a:p>
        </p:txBody>
      </p:sp>
      <p:sp>
        <p:nvSpPr>
          <p:cNvPr id="4" name="Slide Number Placeholder 3">
            <a:extLst>
              <a:ext uri="{FF2B5EF4-FFF2-40B4-BE49-F238E27FC236}">
                <a16:creationId xmlns:a16="http://schemas.microsoft.com/office/drawing/2014/main" id="{7CF5275A-3E70-3FB3-679A-E317F45499C8}"/>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smtClean="0">
                <a:ln>
                  <a:noFill/>
                </a:ln>
                <a:solidFill>
                  <a:prstClr val="black"/>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prstClr val="black"/>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698755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Jamboard</a:t>
            </a:r>
            <a:r>
              <a:rPr lang="en-US" dirty="0"/>
              <a:t>:</a:t>
            </a:r>
          </a:p>
          <a:p>
            <a:pPr marL="228600" indent="-228600">
              <a:buAutoNum type="arabicPeriod"/>
            </a:pPr>
            <a:r>
              <a:rPr lang="en-US" dirty="0"/>
              <a:t>Share your word of the day with your colleagues.</a:t>
            </a:r>
          </a:p>
          <a:p>
            <a:pPr marL="228600" indent="-228600">
              <a:buAutoNum type="arabicPeriod"/>
            </a:pPr>
            <a:r>
              <a:rPr lang="en-US" dirty="0"/>
              <a:t>Give, receive, and integrate feedback from colleagues.</a:t>
            </a:r>
          </a:p>
          <a:p>
            <a:pPr marL="228600" indent="-228600">
              <a:buAutoNum type="arabicPeriod"/>
            </a:pPr>
            <a:r>
              <a:rPr lang="en-US" dirty="0"/>
              <a:t>Label the Thermometer of Influence and add a description of what each part means in PRACTICAL TERMS – TRANSLATE.</a:t>
            </a:r>
          </a:p>
          <a:p>
            <a:pPr marL="228600" indent="-228600">
              <a:buAutoNum type="arabicPeriod"/>
            </a:pPr>
            <a:r>
              <a:rPr lang="en-US" dirty="0"/>
              <a:t>Link: https://</a:t>
            </a:r>
            <a:r>
              <a:rPr lang="en-US" dirty="0" err="1"/>
              <a:t>jamboard.google.com</a:t>
            </a:r>
            <a:r>
              <a:rPr lang="en-US" dirty="0"/>
              <a:t>/d/1dr4TnYM6M2R3qhU7aWGPtvHCGIjiNm6zcR3bh6BWD3E/</a:t>
            </a:r>
            <a:r>
              <a:rPr lang="en-US" dirty="0" err="1"/>
              <a:t>edit?usp</a:t>
            </a:r>
            <a:r>
              <a:rPr lang="en-US" dirty="0"/>
              <a:t>=sharing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56E208-992F-384F-A028-CBFFF7C98D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a:extLst>
              <a:ext uri="{FF2B5EF4-FFF2-40B4-BE49-F238E27FC236}">
                <a16:creationId xmlns:a16="http://schemas.microsoft.com/office/drawing/2014/main" id="{BB288DE9-7DBE-E051-C85A-6A5766D17019}"/>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July, 2023</a:t>
            </a:r>
          </a:p>
        </p:txBody>
      </p:sp>
      <p:sp>
        <p:nvSpPr>
          <p:cNvPr id="6" name="Header Placeholder 5">
            <a:extLst>
              <a:ext uri="{FF2B5EF4-FFF2-40B4-BE49-F238E27FC236}">
                <a16:creationId xmlns:a16="http://schemas.microsoft.com/office/drawing/2014/main" id="{FBE129B2-605A-E5A8-D473-3D89A53A2FCB}"/>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Making Learning Visible PreConference Session</a:t>
            </a:r>
          </a:p>
        </p:txBody>
      </p:sp>
      <p:sp>
        <p:nvSpPr>
          <p:cNvPr id="7" name="Footer Placeholder 6">
            <a:extLst>
              <a:ext uri="{FF2B5EF4-FFF2-40B4-BE49-F238E27FC236}">
                <a16:creationId xmlns:a16="http://schemas.microsoft.com/office/drawing/2014/main" id="{6A847869-7314-F9B5-DDC7-6597FE80F54C}"/>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Annual Visible Learning Conference</a:t>
            </a:r>
          </a:p>
        </p:txBody>
      </p:sp>
    </p:spTree>
    <p:extLst>
      <p:ext uri="{BB962C8B-B14F-4D97-AF65-F5344CB8AC3E}">
        <p14:creationId xmlns:p14="http://schemas.microsoft.com/office/powerpoint/2010/main" val="2866090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Jamboard</a:t>
            </a:r>
            <a:r>
              <a:rPr lang="en-US" dirty="0"/>
              <a:t>:</a:t>
            </a:r>
          </a:p>
          <a:p>
            <a:pPr marL="228600" indent="-228600">
              <a:buAutoNum type="arabicPeriod"/>
            </a:pPr>
            <a:r>
              <a:rPr lang="en-US" dirty="0"/>
              <a:t>Share your word of the day with your colleagues.</a:t>
            </a:r>
          </a:p>
          <a:p>
            <a:pPr marL="228600" indent="-228600">
              <a:buAutoNum type="arabicPeriod"/>
            </a:pPr>
            <a:r>
              <a:rPr lang="en-US" dirty="0"/>
              <a:t>Give, receive, and integrate feedback from colleagues.</a:t>
            </a:r>
          </a:p>
          <a:p>
            <a:pPr marL="228600" indent="-228600">
              <a:buAutoNum type="arabicPeriod"/>
            </a:pPr>
            <a:r>
              <a:rPr lang="en-US" dirty="0"/>
              <a:t>Label the Thermometer of Influence and add a description of what each part means in PRACTICAL TERMS – TRANSLATE.</a:t>
            </a:r>
          </a:p>
          <a:p>
            <a:pPr marL="228600" indent="-228600">
              <a:buAutoNum type="arabicPeriod"/>
            </a:pPr>
            <a:r>
              <a:rPr lang="en-US" dirty="0"/>
              <a:t>Link: https://</a:t>
            </a:r>
            <a:r>
              <a:rPr lang="en-US" dirty="0" err="1"/>
              <a:t>jamboard.google.com</a:t>
            </a:r>
            <a:r>
              <a:rPr lang="en-US" dirty="0"/>
              <a:t>/d/1dr4TnYM6M2R3qhU7aWGPtvHCGIjiNm6zcR3bh6BWD3E/</a:t>
            </a:r>
            <a:r>
              <a:rPr lang="en-US" dirty="0" err="1"/>
              <a:t>edit?usp</a:t>
            </a:r>
            <a:r>
              <a:rPr lang="en-US" dirty="0"/>
              <a:t>=sharing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56E208-992F-384F-A028-CBFFF7C98D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a:extLst>
              <a:ext uri="{FF2B5EF4-FFF2-40B4-BE49-F238E27FC236}">
                <a16:creationId xmlns:a16="http://schemas.microsoft.com/office/drawing/2014/main" id="{BB288DE9-7DBE-E051-C85A-6A5766D17019}"/>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July, 2023</a:t>
            </a:r>
          </a:p>
        </p:txBody>
      </p:sp>
      <p:sp>
        <p:nvSpPr>
          <p:cNvPr id="6" name="Header Placeholder 5">
            <a:extLst>
              <a:ext uri="{FF2B5EF4-FFF2-40B4-BE49-F238E27FC236}">
                <a16:creationId xmlns:a16="http://schemas.microsoft.com/office/drawing/2014/main" id="{FBE129B2-605A-E5A8-D473-3D89A53A2FCB}"/>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Making Learning Visible PreConference Session</a:t>
            </a:r>
          </a:p>
        </p:txBody>
      </p:sp>
      <p:sp>
        <p:nvSpPr>
          <p:cNvPr id="7" name="Footer Placeholder 6">
            <a:extLst>
              <a:ext uri="{FF2B5EF4-FFF2-40B4-BE49-F238E27FC236}">
                <a16:creationId xmlns:a16="http://schemas.microsoft.com/office/drawing/2014/main" id="{6A847869-7314-F9B5-DDC7-6597FE80F54C}"/>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Annual Visible Learning Conference</a:t>
            </a:r>
          </a:p>
        </p:txBody>
      </p:sp>
    </p:spTree>
    <p:extLst>
      <p:ext uri="{BB962C8B-B14F-4D97-AF65-F5344CB8AC3E}">
        <p14:creationId xmlns:p14="http://schemas.microsoft.com/office/powerpoint/2010/main" val="624298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Jamboard</a:t>
            </a:r>
            <a:r>
              <a:rPr lang="en-US" dirty="0"/>
              <a:t>:</a:t>
            </a:r>
          </a:p>
          <a:p>
            <a:pPr marL="228600" indent="-228600">
              <a:buAutoNum type="arabicPeriod"/>
            </a:pPr>
            <a:r>
              <a:rPr lang="en-US" dirty="0"/>
              <a:t>Share your word of the day with your colleagues.</a:t>
            </a:r>
          </a:p>
          <a:p>
            <a:pPr marL="228600" indent="-228600">
              <a:buAutoNum type="arabicPeriod"/>
            </a:pPr>
            <a:r>
              <a:rPr lang="en-US" dirty="0"/>
              <a:t>Give, receive, and integrate feedback from colleagues.</a:t>
            </a:r>
          </a:p>
          <a:p>
            <a:pPr marL="228600" indent="-228600">
              <a:buAutoNum type="arabicPeriod"/>
            </a:pPr>
            <a:r>
              <a:rPr lang="en-US" dirty="0"/>
              <a:t>Label the Thermometer of Influence and add a description of what each part means in PRACTICAL TERMS – TRANSLATE.</a:t>
            </a:r>
          </a:p>
          <a:p>
            <a:pPr marL="228600" indent="-228600">
              <a:buAutoNum type="arabicPeriod"/>
            </a:pPr>
            <a:r>
              <a:rPr lang="en-US" dirty="0"/>
              <a:t>Link: https://</a:t>
            </a:r>
            <a:r>
              <a:rPr lang="en-US" dirty="0" err="1"/>
              <a:t>jamboard.google.com</a:t>
            </a:r>
            <a:r>
              <a:rPr lang="en-US" dirty="0"/>
              <a:t>/d/1dr4TnYM6M2R3qhU7aWGPtvHCGIjiNm6zcR3bh6BWD3E/</a:t>
            </a:r>
            <a:r>
              <a:rPr lang="en-US" dirty="0" err="1"/>
              <a:t>edit?usp</a:t>
            </a:r>
            <a:r>
              <a:rPr lang="en-US" dirty="0"/>
              <a:t>=sharing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56E208-992F-384F-A028-CBFFF7C98D4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Date Placeholder 4">
            <a:extLst>
              <a:ext uri="{FF2B5EF4-FFF2-40B4-BE49-F238E27FC236}">
                <a16:creationId xmlns:a16="http://schemas.microsoft.com/office/drawing/2014/main" id="{BB288DE9-7DBE-E051-C85A-6A5766D17019}"/>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July, 2023</a:t>
            </a:r>
          </a:p>
        </p:txBody>
      </p:sp>
      <p:sp>
        <p:nvSpPr>
          <p:cNvPr id="6" name="Header Placeholder 5">
            <a:extLst>
              <a:ext uri="{FF2B5EF4-FFF2-40B4-BE49-F238E27FC236}">
                <a16:creationId xmlns:a16="http://schemas.microsoft.com/office/drawing/2014/main" id="{FBE129B2-605A-E5A8-D473-3D89A53A2FCB}"/>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Making Learning Visible PreConference Session</a:t>
            </a:r>
          </a:p>
        </p:txBody>
      </p:sp>
      <p:sp>
        <p:nvSpPr>
          <p:cNvPr id="7" name="Footer Placeholder 6">
            <a:extLst>
              <a:ext uri="{FF2B5EF4-FFF2-40B4-BE49-F238E27FC236}">
                <a16:creationId xmlns:a16="http://schemas.microsoft.com/office/drawing/2014/main" id="{6A847869-7314-F9B5-DDC7-6597FE80F54C}"/>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Annual Visible Learning Conference</a:t>
            </a:r>
          </a:p>
        </p:txBody>
      </p:sp>
    </p:spTree>
    <p:extLst>
      <p:ext uri="{BB962C8B-B14F-4D97-AF65-F5344CB8AC3E}">
        <p14:creationId xmlns:p14="http://schemas.microsoft.com/office/powerpoint/2010/main" val="82947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6260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5331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87603C-1502-F948-B519-3B2877E519A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9179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976BC-7EA0-3AD1-58E0-70DBEBB2D7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8DED9E0-3DC1-920A-F38E-E91313FCEF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FA03E16-B6D1-F0DF-6F38-A55D642523B0}"/>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5" name="Footer Placeholder 4">
            <a:extLst>
              <a:ext uri="{FF2B5EF4-FFF2-40B4-BE49-F238E27FC236}">
                <a16:creationId xmlns:a16="http://schemas.microsoft.com/office/drawing/2014/main" id="{F0DB3C3D-C9D3-A655-835D-904359232A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94FFC0-A06F-4848-C644-B88CB871F811}"/>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3464195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C7365-CD9D-8126-3FA3-8EF2E14C068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74FBEC6-53CA-E251-C2CA-5465501F942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79CEAD-FFD4-005A-CC1F-A5FA46FB042F}"/>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5" name="Footer Placeholder 4">
            <a:extLst>
              <a:ext uri="{FF2B5EF4-FFF2-40B4-BE49-F238E27FC236}">
                <a16:creationId xmlns:a16="http://schemas.microsoft.com/office/drawing/2014/main" id="{2140214A-B7EB-CD9E-3975-EC6A93F2AD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2935EA-BA88-0547-7C50-47C7604BFEBE}"/>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4287947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226ADC7E-2C31-B340-BF38-D0F78E8A2CD3}"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220498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Media Placeholder 2"/>
          <p:cNvSpPr>
            <a:spLocks noGrp="1"/>
          </p:cNvSpPr>
          <p:nvPr>
            <p:ph type="media" sz="half" idx="1"/>
          </p:nvPr>
        </p:nvSpPr>
        <p:spPr>
          <a:xfrm>
            <a:off x="914400" y="1981200"/>
            <a:ext cx="5080000" cy="4114800"/>
          </a:xfrm>
        </p:spPr>
        <p:txBody>
          <a:bodyPr/>
          <a:lstStyle/>
          <a:p>
            <a:pPr lvl="0"/>
            <a:endParaRPr lang="en-US" noProof="0"/>
          </a:p>
        </p:txBody>
      </p:sp>
      <p:sp>
        <p:nvSpPr>
          <p:cNvPr id="4" name="Text Placeholder 3"/>
          <p:cNvSpPr>
            <a:spLocks noGrp="1"/>
          </p:cNvSpPr>
          <p:nvPr>
            <p:ph type="body"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F1B497CC-350D-4548-935E-FC77DF2A581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21698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6DA227-8F71-DE4D-8DBA-ED496613DA3B}"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73026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FFB37A26-7F47-A74C-8CE5-5E7068BA5E9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9828D1D9-ACBF-3C4A-86E2-98BCAA2CF9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537D9C4-021B-C442-84E3-0AA1A4A1861C}"/>
              </a:ext>
            </a:extLst>
          </p:cNvPr>
          <p:cNvSpPr>
            <a:spLocks noGrp="1" noChangeArrowheads="1"/>
          </p:cNvSpPr>
          <p:nvPr>
            <p:ph type="sldNum" sz="quarter" idx="12"/>
          </p:nvPr>
        </p:nvSpPr>
        <p:spPr>
          <a:ln/>
        </p:spPr>
        <p:txBody>
          <a:bodyPr/>
          <a:lstStyle>
            <a:lvl1pPr>
              <a:defRPr/>
            </a:lvl1pPr>
          </a:lstStyle>
          <a:p>
            <a:fld id="{41322E52-4067-1E45-A007-90EBFC639DF7}" type="slidenum">
              <a:rPr lang="en-US" altLang="en-US"/>
              <a:pPr/>
              <a:t>‹#›</a:t>
            </a:fld>
            <a:endParaRPr lang="en-US" altLang="en-US"/>
          </a:p>
        </p:txBody>
      </p:sp>
    </p:spTree>
    <p:extLst>
      <p:ext uri="{BB962C8B-B14F-4D97-AF65-F5344CB8AC3E}">
        <p14:creationId xmlns:p14="http://schemas.microsoft.com/office/powerpoint/2010/main" val="24480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D2E6D113-6654-7948-90D3-12D499C3D79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19AC1108-E753-8C46-A857-30035DBDC06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D9584F9-4DB7-DF4B-989B-EF6A3BDA8900}"/>
              </a:ext>
            </a:extLst>
          </p:cNvPr>
          <p:cNvSpPr>
            <a:spLocks noGrp="1" noChangeArrowheads="1"/>
          </p:cNvSpPr>
          <p:nvPr>
            <p:ph type="sldNum" sz="quarter" idx="12"/>
          </p:nvPr>
        </p:nvSpPr>
        <p:spPr>
          <a:ln/>
        </p:spPr>
        <p:txBody>
          <a:bodyPr/>
          <a:lstStyle>
            <a:lvl1pPr>
              <a:defRPr/>
            </a:lvl1pPr>
          </a:lstStyle>
          <a:p>
            <a:fld id="{FE77709F-5F2F-C741-8127-D664FA7645DB}" type="slidenum">
              <a:rPr lang="en-US" altLang="en-US"/>
              <a:pPr/>
              <a:t>‹#›</a:t>
            </a:fld>
            <a:endParaRPr lang="en-US" altLang="en-US"/>
          </a:p>
        </p:txBody>
      </p:sp>
    </p:spTree>
    <p:extLst>
      <p:ext uri="{BB962C8B-B14F-4D97-AF65-F5344CB8AC3E}">
        <p14:creationId xmlns:p14="http://schemas.microsoft.com/office/powerpoint/2010/main" val="31797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2DC7CC5-8BBC-D749-8BE5-3C6EAB208134}"/>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904AE5B-6486-034F-85A4-6B16B865E11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709A49A-2ABD-624A-8D1E-956370C1C8F5}"/>
              </a:ext>
            </a:extLst>
          </p:cNvPr>
          <p:cNvSpPr>
            <a:spLocks noGrp="1" noChangeArrowheads="1"/>
          </p:cNvSpPr>
          <p:nvPr>
            <p:ph type="sldNum" sz="quarter" idx="12"/>
          </p:nvPr>
        </p:nvSpPr>
        <p:spPr>
          <a:ln/>
        </p:spPr>
        <p:txBody>
          <a:bodyPr/>
          <a:lstStyle>
            <a:lvl1pPr>
              <a:defRPr/>
            </a:lvl1pPr>
          </a:lstStyle>
          <a:p>
            <a:fld id="{FAAE2B60-8930-9D4F-B672-B630128A27C0}" type="slidenum">
              <a:rPr lang="en-US" altLang="en-US"/>
              <a:pPr/>
              <a:t>‹#›</a:t>
            </a:fld>
            <a:endParaRPr lang="en-US" altLang="en-US"/>
          </a:p>
        </p:txBody>
      </p:sp>
    </p:spTree>
    <p:extLst>
      <p:ext uri="{BB962C8B-B14F-4D97-AF65-F5344CB8AC3E}">
        <p14:creationId xmlns:p14="http://schemas.microsoft.com/office/powerpoint/2010/main" val="328083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7DFA3C1-9F6C-9944-9A21-E468B30D5C9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9928305-B558-FC47-9E6B-54610A8C573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48BA877E-7AD1-1D47-9A7D-BB1DD7684D38}"/>
              </a:ext>
            </a:extLst>
          </p:cNvPr>
          <p:cNvSpPr>
            <a:spLocks noGrp="1" noChangeArrowheads="1"/>
          </p:cNvSpPr>
          <p:nvPr>
            <p:ph type="sldNum" sz="quarter" idx="12"/>
          </p:nvPr>
        </p:nvSpPr>
        <p:spPr>
          <a:ln/>
        </p:spPr>
        <p:txBody>
          <a:bodyPr/>
          <a:lstStyle>
            <a:lvl1pPr>
              <a:defRPr/>
            </a:lvl1pPr>
          </a:lstStyle>
          <a:p>
            <a:fld id="{F68E8CC2-6859-B94B-84E8-4702C75A7348}" type="slidenum">
              <a:rPr lang="en-US" altLang="en-US"/>
              <a:pPr/>
              <a:t>‹#›</a:t>
            </a:fld>
            <a:endParaRPr lang="en-US" altLang="en-US"/>
          </a:p>
        </p:txBody>
      </p:sp>
    </p:spTree>
    <p:extLst>
      <p:ext uri="{BB962C8B-B14F-4D97-AF65-F5344CB8AC3E}">
        <p14:creationId xmlns:p14="http://schemas.microsoft.com/office/powerpoint/2010/main" val="4037545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307C492-D588-7F43-A693-E7F67A1EE30F}"/>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DC4C7BB8-F8B2-F047-BE87-898C2F6A121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4E60A11-F119-8845-85F4-50EAB33C708F}"/>
              </a:ext>
            </a:extLst>
          </p:cNvPr>
          <p:cNvSpPr>
            <a:spLocks noGrp="1" noChangeArrowheads="1"/>
          </p:cNvSpPr>
          <p:nvPr>
            <p:ph type="sldNum" sz="quarter" idx="12"/>
          </p:nvPr>
        </p:nvSpPr>
        <p:spPr>
          <a:ln/>
        </p:spPr>
        <p:txBody>
          <a:bodyPr/>
          <a:lstStyle>
            <a:lvl1pPr>
              <a:defRPr/>
            </a:lvl1pPr>
          </a:lstStyle>
          <a:p>
            <a:fld id="{9048CA4B-187C-8741-B6DF-2D795A4B1816}" type="slidenum">
              <a:rPr lang="en-US" altLang="en-US"/>
              <a:pPr/>
              <a:t>‹#›</a:t>
            </a:fld>
            <a:endParaRPr lang="en-US" altLang="en-US"/>
          </a:p>
        </p:txBody>
      </p:sp>
    </p:spTree>
    <p:extLst>
      <p:ext uri="{BB962C8B-B14F-4D97-AF65-F5344CB8AC3E}">
        <p14:creationId xmlns:p14="http://schemas.microsoft.com/office/powerpoint/2010/main" val="603111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DD09882D-4550-E44D-9B0B-DB4752BE8DC5}"/>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DC4B7974-85FF-B94D-BBC5-9827918456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16A57B61-B9F7-8345-9778-F9F98C5DBF6C}"/>
              </a:ext>
            </a:extLst>
          </p:cNvPr>
          <p:cNvSpPr>
            <a:spLocks noGrp="1" noChangeArrowheads="1"/>
          </p:cNvSpPr>
          <p:nvPr>
            <p:ph type="sldNum" sz="quarter" idx="12"/>
          </p:nvPr>
        </p:nvSpPr>
        <p:spPr>
          <a:ln/>
        </p:spPr>
        <p:txBody>
          <a:bodyPr/>
          <a:lstStyle>
            <a:lvl1pPr>
              <a:defRPr/>
            </a:lvl1pPr>
          </a:lstStyle>
          <a:p>
            <a:fld id="{37530712-B798-0640-B506-118CAE906729}" type="slidenum">
              <a:rPr lang="en-US" altLang="en-US"/>
              <a:pPr/>
              <a:t>‹#›</a:t>
            </a:fld>
            <a:endParaRPr lang="en-US" altLang="en-US"/>
          </a:p>
        </p:txBody>
      </p:sp>
    </p:spTree>
    <p:extLst>
      <p:ext uri="{BB962C8B-B14F-4D97-AF65-F5344CB8AC3E}">
        <p14:creationId xmlns:p14="http://schemas.microsoft.com/office/powerpoint/2010/main" val="132233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5E47C8C-9A4B-0D43-B46D-3B5460E1C299}"/>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7A641F76-7498-A944-AD20-A4383924549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1DC1E2BC-0063-C74D-A0EB-05D4F7B1B0A4}"/>
              </a:ext>
            </a:extLst>
          </p:cNvPr>
          <p:cNvSpPr>
            <a:spLocks noGrp="1" noChangeArrowheads="1"/>
          </p:cNvSpPr>
          <p:nvPr>
            <p:ph type="sldNum" sz="quarter" idx="12"/>
          </p:nvPr>
        </p:nvSpPr>
        <p:spPr>
          <a:ln/>
        </p:spPr>
        <p:txBody>
          <a:bodyPr/>
          <a:lstStyle>
            <a:lvl1pPr>
              <a:defRPr/>
            </a:lvl1pPr>
          </a:lstStyle>
          <a:p>
            <a:fld id="{B331913C-9301-E446-9BFC-CC181E4DA906}" type="slidenum">
              <a:rPr lang="en-US" altLang="en-US"/>
              <a:pPr/>
              <a:t>‹#›</a:t>
            </a:fld>
            <a:endParaRPr lang="en-US" altLang="en-US"/>
          </a:p>
        </p:txBody>
      </p:sp>
    </p:spTree>
    <p:extLst>
      <p:ext uri="{BB962C8B-B14F-4D97-AF65-F5344CB8AC3E}">
        <p14:creationId xmlns:p14="http://schemas.microsoft.com/office/powerpoint/2010/main" val="70908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8823DE-5B86-5039-F3D9-E43712D81CF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EFE5A9B-39E8-5FDF-064D-D77F4E1419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B2C1FF-2949-6B62-C147-34C3C1874C1E}"/>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5" name="Footer Placeholder 4">
            <a:extLst>
              <a:ext uri="{FF2B5EF4-FFF2-40B4-BE49-F238E27FC236}">
                <a16:creationId xmlns:a16="http://schemas.microsoft.com/office/drawing/2014/main" id="{AAD2ED3C-99DD-F041-1CC3-0C9C04D5CC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15D4E1-3499-6025-B996-F6CC0DAD2B28}"/>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3252855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1897AD4-BF5B-FC44-88CB-18ACD242AD7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461B64B-295B-7443-B09F-E35AE8122EE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3B855B4-2D87-5F41-9E5E-81C541CEF243}"/>
              </a:ext>
            </a:extLst>
          </p:cNvPr>
          <p:cNvSpPr>
            <a:spLocks noGrp="1" noChangeArrowheads="1"/>
          </p:cNvSpPr>
          <p:nvPr>
            <p:ph type="sldNum" sz="quarter" idx="12"/>
          </p:nvPr>
        </p:nvSpPr>
        <p:spPr>
          <a:ln/>
        </p:spPr>
        <p:txBody>
          <a:bodyPr/>
          <a:lstStyle>
            <a:lvl1pPr>
              <a:defRPr/>
            </a:lvl1pPr>
          </a:lstStyle>
          <a:p>
            <a:fld id="{C4CF40C8-7F24-2442-90A9-EDCAB11768A2}" type="slidenum">
              <a:rPr lang="en-US" altLang="en-US"/>
              <a:pPr/>
              <a:t>‹#›</a:t>
            </a:fld>
            <a:endParaRPr lang="en-US" altLang="en-US"/>
          </a:p>
        </p:txBody>
      </p:sp>
    </p:spTree>
    <p:extLst>
      <p:ext uri="{BB962C8B-B14F-4D97-AF65-F5344CB8AC3E}">
        <p14:creationId xmlns:p14="http://schemas.microsoft.com/office/powerpoint/2010/main" val="2394239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B9C1B81-7177-464C-9B95-D95C600A2710}"/>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0F182DCF-7766-A740-A4B4-7BF62F5923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0540AFE4-F2E2-EF46-AD56-CE4F15AB0114}"/>
              </a:ext>
            </a:extLst>
          </p:cNvPr>
          <p:cNvSpPr>
            <a:spLocks noGrp="1" noChangeArrowheads="1"/>
          </p:cNvSpPr>
          <p:nvPr>
            <p:ph type="sldNum" sz="quarter" idx="12"/>
          </p:nvPr>
        </p:nvSpPr>
        <p:spPr>
          <a:ln/>
        </p:spPr>
        <p:txBody>
          <a:bodyPr/>
          <a:lstStyle>
            <a:lvl1pPr>
              <a:defRPr/>
            </a:lvl1pPr>
          </a:lstStyle>
          <a:p>
            <a:fld id="{11BF8857-3312-0F40-BF8A-E29DF8C070DF}" type="slidenum">
              <a:rPr lang="en-US" altLang="en-US"/>
              <a:pPr/>
              <a:t>‹#›</a:t>
            </a:fld>
            <a:endParaRPr lang="en-US" altLang="en-US"/>
          </a:p>
        </p:txBody>
      </p:sp>
    </p:spTree>
    <p:extLst>
      <p:ext uri="{BB962C8B-B14F-4D97-AF65-F5344CB8AC3E}">
        <p14:creationId xmlns:p14="http://schemas.microsoft.com/office/powerpoint/2010/main" val="1825499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9219524-2DF6-BF46-9139-575EFBE26A9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2CA0F7B-E378-224A-8694-D71D45C67D5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C0F2284-9A6F-0D47-B588-2E700D0C94AD}"/>
              </a:ext>
            </a:extLst>
          </p:cNvPr>
          <p:cNvSpPr>
            <a:spLocks noGrp="1" noChangeArrowheads="1"/>
          </p:cNvSpPr>
          <p:nvPr>
            <p:ph type="sldNum" sz="quarter" idx="12"/>
          </p:nvPr>
        </p:nvSpPr>
        <p:spPr>
          <a:ln/>
        </p:spPr>
        <p:txBody>
          <a:bodyPr/>
          <a:lstStyle>
            <a:lvl1pPr>
              <a:defRPr/>
            </a:lvl1pPr>
          </a:lstStyle>
          <a:p>
            <a:fld id="{4C1BC005-AB66-9D4C-97B9-13D567B2C1EA}" type="slidenum">
              <a:rPr lang="en-US" altLang="en-US"/>
              <a:pPr/>
              <a:t>‹#›</a:t>
            </a:fld>
            <a:endParaRPr lang="en-US" altLang="en-US"/>
          </a:p>
        </p:txBody>
      </p:sp>
    </p:spTree>
    <p:extLst>
      <p:ext uri="{BB962C8B-B14F-4D97-AF65-F5344CB8AC3E}">
        <p14:creationId xmlns:p14="http://schemas.microsoft.com/office/powerpoint/2010/main" val="301954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EC57500-81AE-B448-8CE9-978F1C86D17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39422D9-BEA8-DE43-BDB2-B35E01B824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D532A756-22C0-EF41-A825-6E60F1B56F45}"/>
              </a:ext>
            </a:extLst>
          </p:cNvPr>
          <p:cNvSpPr>
            <a:spLocks noGrp="1" noChangeArrowheads="1"/>
          </p:cNvSpPr>
          <p:nvPr>
            <p:ph type="sldNum" sz="quarter" idx="12"/>
          </p:nvPr>
        </p:nvSpPr>
        <p:spPr>
          <a:ln/>
        </p:spPr>
        <p:txBody>
          <a:bodyPr/>
          <a:lstStyle>
            <a:lvl1pPr>
              <a:defRPr/>
            </a:lvl1pPr>
          </a:lstStyle>
          <a:p>
            <a:fld id="{F33F7A2D-7389-8C4E-9201-8D6A84512E7C}" type="slidenum">
              <a:rPr lang="en-US" altLang="en-US"/>
              <a:pPr/>
              <a:t>‹#›</a:t>
            </a:fld>
            <a:endParaRPr lang="en-US" altLang="en-US"/>
          </a:p>
        </p:txBody>
      </p:sp>
    </p:spTree>
    <p:extLst>
      <p:ext uri="{BB962C8B-B14F-4D97-AF65-F5344CB8AC3E}">
        <p14:creationId xmlns:p14="http://schemas.microsoft.com/office/powerpoint/2010/main" val="114097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6197600" y="1981200"/>
            <a:ext cx="5080000" cy="4114800"/>
          </a:xfrm>
        </p:spPr>
        <p:txBody>
          <a:bodyPr/>
          <a:lstStyle/>
          <a:p>
            <a:pPr lvl="0"/>
            <a:endParaRPr lang="en-US" noProof="0"/>
          </a:p>
        </p:txBody>
      </p:sp>
      <p:sp>
        <p:nvSpPr>
          <p:cNvPr id="5" name="Rectangle 4">
            <a:extLst>
              <a:ext uri="{FF2B5EF4-FFF2-40B4-BE49-F238E27FC236}">
                <a16:creationId xmlns:a16="http://schemas.microsoft.com/office/drawing/2014/main" id="{E6E575E7-2824-C34E-966F-787801EEB418}"/>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75CE28F-4C53-FD4B-81D7-FDE3EA6C79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F7DB899-BFE3-4E49-90AE-1754FC8C16BB}"/>
              </a:ext>
            </a:extLst>
          </p:cNvPr>
          <p:cNvSpPr>
            <a:spLocks noGrp="1" noChangeArrowheads="1"/>
          </p:cNvSpPr>
          <p:nvPr>
            <p:ph type="sldNum" sz="quarter" idx="12"/>
          </p:nvPr>
        </p:nvSpPr>
        <p:spPr>
          <a:ln/>
        </p:spPr>
        <p:txBody>
          <a:bodyPr/>
          <a:lstStyle>
            <a:lvl1pPr>
              <a:defRPr/>
            </a:lvl1pPr>
          </a:lstStyle>
          <a:p>
            <a:fld id="{8327BA3B-D523-CB47-B501-7D38CEF60597}" type="slidenum">
              <a:rPr lang="en-US" altLang="en-US"/>
              <a:pPr/>
              <a:t>‹#›</a:t>
            </a:fld>
            <a:endParaRPr lang="en-US" altLang="en-US"/>
          </a:p>
        </p:txBody>
      </p:sp>
    </p:spTree>
    <p:extLst>
      <p:ext uri="{BB962C8B-B14F-4D97-AF65-F5344CB8AC3E}">
        <p14:creationId xmlns:p14="http://schemas.microsoft.com/office/powerpoint/2010/main" val="724108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a:extLst>
              <a:ext uri="{FF2B5EF4-FFF2-40B4-BE49-F238E27FC236}">
                <a16:creationId xmlns:a16="http://schemas.microsoft.com/office/drawing/2014/main" id="{ED507A9C-F746-314A-9A30-74AFCB37889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443FF2D-D6DD-E544-A426-7E454F8F984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E8E2490-AC71-B64C-B946-7447C04A8970}"/>
              </a:ext>
            </a:extLst>
          </p:cNvPr>
          <p:cNvSpPr>
            <a:spLocks noGrp="1" noChangeArrowheads="1"/>
          </p:cNvSpPr>
          <p:nvPr>
            <p:ph type="sldNum" sz="quarter" idx="12"/>
          </p:nvPr>
        </p:nvSpPr>
        <p:spPr>
          <a:ln/>
        </p:spPr>
        <p:txBody>
          <a:bodyPr/>
          <a:lstStyle>
            <a:lvl1pPr>
              <a:defRPr/>
            </a:lvl1pPr>
          </a:lstStyle>
          <a:p>
            <a:fld id="{50A20E79-D154-4243-ACB9-BA3161C43232}" type="slidenum">
              <a:rPr lang="en-US" altLang="en-US"/>
              <a:pPr/>
              <a:t>‹#›</a:t>
            </a:fld>
            <a:endParaRPr lang="en-US" altLang="en-US"/>
          </a:p>
        </p:txBody>
      </p:sp>
    </p:spTree>
    <p:extLst>
      <p:ext uri="{BB962C8B-B14F-4D97-AF65-F5344CB8AC3E}">
        <p14:creationId xmlns:p14="http://schemas.microsoft.com/office/powerpoint/2010/main" val="3149606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058400" cy="1295400"/>
          </a:xfrm>
        </p:spPr>
        <p:txBody>
          <a:bodyPr/>
          <a:lstStyle/>
          <a:p>
            <a:r>
              <a:rPr lang="en-US"/>
              <a:t>Click to edit Master title style</a:t>
            </a:r>
          </a:p>
        </p:txBody>
      </p:sp>
      <p:sp>
        <p:nvSpPr>
          <p:cNvPr id="3" name="ClipArt Placeholder 2"/>
          <p:cNvSpPr>
            <a:spLocks noGrp="1"/>
          </p:cNvSpPr>
          <p:nvPr>
            <p:ph type="clipArt" sz="half" idx="1"/>
          </p:nvPr>
        </p:nvSpPr>
        <p:spPr>
          <a:xfrm>
            <a:off x="609600" y="1719263"/>
            <a:ext cx="5384800" cy="4411662"/>
          </a:xfrm>
        </p:spPr>
        <p:txBody>
          <a:bodyPr/>
          <a:lstStyle/>
          <a:p>
            <a:pPr lvl="0"/>
            <a:endParaRPr lang="en-US" noProof="0"/>
          </a:p>
        </p:txBody>
      </p:sp>
      <p:sp>
        <p:nvSpPr>
          <p:cNvPr id="4" name="Text Placeholder 3"/>
          <p:cNvSpPr>
            <a:spLocks noGrp="1"/>
          </p:cNvSpPr>
          <p:nvPr>
            <p:ph type="body" sz="half" idx="2"/>
          </p:nvPr>
        </p:nvSpPr>
        <p:spPr>
          <a:xfrm>
            <a:off x="6197600" y="1719263"/>
            <a:ext cx="53848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BD9E02-D034-8D42-A685-5721127CCBF7}"/>
              </a:ext>
            </a:extLst>
          </p:cNvPr>
          <p:cNvSpPr>
            <a:spLocks noGrp="1"/>
          </p:cNvSpPr>
          <p:nvPr>
            <p:ph type="dt" sz="half" idx="10"/>
          </p:nvPr>
        </p:nvSpPr>
        <p:spPr>
          <a:xfrm>
            <a:off x="609600" y="6248400"/>
            <a:ext cx="28448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501D011E-3E31-434F-8047-38D7E6463899}"/>
              </a:ext>
            </a:extLst>
          </p:cNvPr>
          <p:cNvSpPr>
            <a:spLocks noGrp="1"/>
          </p:cNvSpPr>
          <p:nvPr>
            <p:ph type="ftr" sz="quarter" idx="1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6984936A-8201-3640-87AD-98763C45C413}"/>
              </a:ext>
            </a:extLst>
          </p:cNvPr>
          <p:cNvSpPr>
            <a:spLocks noGrp="1"/>
          </p:cNvSpPr>
          <p:nvPr>
            <p:ph type="sldNum" sz="quarter" idx="12"/>
          </p:nvPr>
        </p:nvSpPr>
        <p:spPr>
          <a:xfrm>
            <a:off x="8737600" y="6248400"/>
            <a:ext cx="28448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a:lstStyle>
            <a:lvl1pPr>
              <a:defRPr/>
            </a:lvl1pPr>
          </a:lstStyle>
          <a:p>
            <a:fld id="{BABDFBFF-7860-F949-98A8-E30B336ACE51}" type="slidenum">
              <a:rPr lang="en-US" altLang="en-US"/>
              <a:pPr/>
              <a:t>‹#›</a:t>
            </a:fld>
            <a:endParaRPr lang="en-US" altLang="en-US"/>
          </a:p>
        </p:txBody>
      </p:sp>
    </p:spTree>
    <p:extLst>
      <p:ext uri="{BB962C8B-B14F-4D97-AF65-F5344CB8AC3E}">
        <p14:creationId xmlns:p14="http://schemas.microsoft.com/office/powerpoint/2010/main" val="130594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058400" cy="1295400"/>
          </a:xfrm>
        </p:spPr>
        <p:txBody>
          <a:bodyPr/>
          <a:lstStyle/>
          <a:p>
            <a:r>
              <a:rPr lang="en-US"/>
              <a:t>Click to edit Master title style</a:t>
            </a:r>
          </a:p>
        </p:txBody>
      </p:sp>
      <p:sp>
        <p:nvSpPr>
          <p:cNvPr id="3" name="Text Placeholder 2"/>
          <p:cNvSpPr>
            <a:spLocks noGrp="1"/>
          </p:cNvSpPr>
          <p:nvPr>
            <p:ph type="body" sz="half" idx="1"/>
          </p:nvPr>
        </p:nvSpPr>
        <p:spPr>
          <a:xfrm>
            <a:off x="609600" y="1719263"/>
            <a:ext cx="53848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719263"/>
            <a:ext cx="5384800" cy="4411662"/>
          </a:xfrm>
        </p:spPr>
        <p:txBody>
          <a:bodyPr/>
          <a:lstStyle/>
          <a:p>
            <a:pPr lvl="0"/>
            <a:endParaRPr lang="en-US" noProof="0"/>
          </a:p>
        </p:txBody>
      </p:sp>
      <p:sp>
        <p:nvSpPr>
          <p:cNvPr id="5" name="Date Placeholder 4">
            <a:extLst>
              <a:ext uri="{FF2B5EF4-FFF2-40B4-BE49-F238E27FC236}">
                <a16:creationId xmlns:a16="http://schemas.microsoft.com/office/drawing/2014/main" id="{C9B1A619-E5C9-A541-B150-42DF57A5F8FD}"/>
              </a:ext>
            </a:extLst>
          </p:cNvPr>
          <p:cNvSpPr>
            <a:spLocks noGrp="1"/>
          </p:cNvSpPr>
          <p:nvPr>
            <p:ph type="dt" sz="half" idx="10"/>
          </p:nvPr>
        </p:nvSpPr>
        <p:spPr>
          <a:xfrm>
            <a:off x="609600" y="6248400"/>
            <a:ext cx="28448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433E403B-730F-434E-9F23-EAF73F2DF182}"/>
              </a:ext>
            </a:extLst>
          </p:cNvPr>
          <p:cNvSpPr>
            <a:spLocks noGrp="1"/>
          </p:cNvSpPr>
          <p:nvPr>
            <p:ph type="ftr" sz="quarter" idx="1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AE461982-F2E1-8245-A30D-00272B340AC2}"/>
              </a:ext>
            </a:extLst>
          </p:cNvPr>
          <p:cNvSpPr>
            <a:spLocks noGrp="1"/>
          </p:cNvSpPr>
          <p:nvPr>
            <p:ph type="sldNum" sz="quarter" idx="12"/>
          </p:nvPr>
        </p:nvSpPr>
        <p:spPr>
          <a:xfrm>
            <a:off x="8737600" y="6248400"/>
            <a:ext cx="2844800" cy="4572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a:lstStyle>
            <a:lvl1pPr>
              <a:defRPr/>
            </a:lvl1pPr>
          </a:lstStyle>
          <a:p>
            <a:fld id="{C9214D30-6399-004C-A1E7-3188027BBB36}" type="slidenum">
              <a:rPr lang="en-US" altLang="en-US"/>
              <a:pPr/>
              <a:t>‹#›</a:t>
            </a:fld>
            <a:endParaRPr lang="en-US" altLang="en-US"/>
          </a:p>
        </p:txBody>
      </p:sp>
    </p:spTree>
    <p:extLst>
      <p:ext uri="{BB962C8B-B14F-4D97-AF65-F5344CB8AC3E}">
        <p14:creationId xmlns:p14="http://schemas.microsoft.com/office/powerpoint/2010/main" val="427193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3822BB12-E9BF-E54E-883B-24753263B609}"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2716919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DFB33D63-69DD-D04E-9B5E-9EF4A4B1541A}"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2133022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FC64B6F-B9FF-514D-B9A2-7FB4DF7608F2}"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150051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66F6CAF1-A0F5-7146-B5FB-39F25B1C2183}"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180721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B9D4CE5B-5304-D446-AFC2-77DB49839D77}"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4011226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39E5DF46-D234-674E-938A-15098FDCD2E4}"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1971251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503AF932-F109-EA47-AC2D-9CC7AB2A0BCA}"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2054281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08FA0A97-5412-FD4A-97BE-E373B938A25C}"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425528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A90CB507-D7E1-EE41-8402-5E24E6234014}"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60088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C3732DC4-4344-F840-B1E2-A29465C7FF46}"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1433047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AAE1D2-F9CB-7A49-A7F4-9D5794682B93}"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1688851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E60464-31C1-CB4A-B4EA-454C34F95653}"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937733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able Placeholder 2"/>
          <p:cNvSpPr>
            <a:spLocks noGrp="1"/>
          </p:cNvSpPr>
          <p:nvPr>
            <p:ph type="tbl" idx="1"/>
          </p:nvPr>
        </p:nvSpPr>
        <p:spPr>
          <a:xfrm>
            <a:off x="914400" y="1981200"/>
            <a:ext cx="103632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3C5F83E2-7119-4343-B361-7851A24B3551}" type="slidenum">
              <a:rPr lang="en-US">
                <a:latin typeface="Arial"/>
                <a:ea typeface="ＭＳ Ｐゴシック"/>
                <a:cs typeface="ＭＳ Ｐゴシック"/>
              </a:rPr>
              <a:pPr>
                <a:defRPr/>
              </a:pPr>
              <a:t>‹#›</a:t>
            </a:fld>
            <a:endParaRPr lang="en-US">
              <a:latin typeface="Arial"/>
              <a:ea typeface="ＭＳ Ｐゴシック"/>
              <a:cs typeface="ＭＳ Ｐゴシック"/>
            </a:endParaRPr>
          </a:p>
        </p:txBody>
      </p:sp>
    </p:spTree>
    <p:extLst>
      <p:ext uri="{BB962C8B-B14F-4D97-AF65-F5344CB8AC3E}">
        <p14:creationId xmlns:p14="http://schemas.microsoft.com/office/powerpoint/2010/main" val="4229729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C64B6F-B9FF-514D-B9A2-7FB4DF7608F2}"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252366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93177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5282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17255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5927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86440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6325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983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340391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5668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10242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C64B6F-B9FF-514D-B9A2-7FB4DF7608F2}"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2652653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864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91842" name="Rectangle 2">
            <a:extLst>
              <a:ext uri="{FF2B5EF4-FFF2-40B4-BE49-F238E27FC236}">
                <a16:creationId xmlns:a16="http://schemas.microsoft.com/office/drawing/2014/main" id="{F46AAB2A-FE94-1149-B870-CDE59D1429F7}"/>
              </a:ext>
            </a:extLst>
          </p:cNvPr>
          <p:cNvSpPr>
            <a:spLocks noGrp="1" noChangeArrowheads="1"/>
          </p:cNvSpPr>
          <p:nvPr>
            <p:ph type="ctrTitle"/>
          </p:nvPr>
        </p:nvSpPr>
        <p:spPr>
          <a:xfrm>
            <a:off x="914400" y="2286000"/>
            <a:ext cx="10363200" cy="1143000"/>
          </a:xfrm>
        </p:spPr>
        <p:txBody>
          <a:bodyPr/>
          <a:lstStyle>
            <a:lvl1pPr>
              <a:defRPr/>
            </a:lvl1pPr>
          </a:lstStyle>
          <a:p>
            <a:pPr lvl="0"/>
            <a:r>
              <a:rPr lang="en-US" altLang="en-US" noProof="0"/>
              <a:t>Click to edit Master title style</a:t>
            </a:r>
          </a:p>
        </p:txBody>
      </p:sp>
      <p:sp>
        <p:nvSpPr>
          <p:cNvPr id="291843" name="Rectangle 3">
            <a:extLst>
              <a:ext uri="{FF2B5EF4-FFF2-40B4-BE49-F238E27FC236}">
                <a16:creationId xmlns:a16="http://schemas.microsoft.com/office/drawing/2014/main" id="{CAF17422-D943-604F-8A63-13DFB2BDE5FA}"/>
              </a:ext>
            </a:extLst>
          </p:cNvPr>
          <p:cNvSpPr>
            <a:spLocks noGrp="1" noChangeArrowheads="1"/>
          </p:cNvSpPr>
          <p:nvPr>
            <p:ph type="subTitle" idx="1"/>
          </p:nvPr>
        </p:nvSpPr>
        <p:spPr>
          <a:xfrm>
            <a:off x="1828800" y="3886200"/>
            <a:ext cx="8534400" cy="1752600"/>
          </a:xfrm>
        </p:spPr>
        <p:txBody>
          <a:bodyPr/>
          <a:lstStyle>
            <a:lvl1pPr marL="0" indent="0" algn="ctr">
              <a:buFontTx/>
              <a:buNone/>
              <a:defRPr/>
            </a:lvl1pPr>
          </a:lstStyle>
          <a:p>
            <a:pPr lvl="0"/>
            <a:r>
              <a:rPr lang="en-US" altLang="en-US" noProof="0"/>
              <a:t>Click to edit Master subtitle style</a:t>
            </a:r>
          </a:p>
        </p:txBody>
      </p:sp>
      <p:sp>
        <p:nvSpPr>
          <p:cNvPr id="4" name="Rectangle 4">
            <a:extLst>
              <a:ext uri="{FF2B5EF4-FFF2-40B4-BE49-F238E27FC236}">
                <a16:creationId xmlns:a16="http://schemas.microsoft.com/office/drawing/2014/main" id="{5727714F-3E0C-8E4D-BC36-B66B11B478F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16CD743F-2163-7745-AF7C-AE5B0C804EA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C05B739A-6E70-CF49-9551-062ECF509C04}"/>
              </a:ext>
            </a:extLst>
          </p:cNvPr>
          <p:cNvSpPr>
            <a:spLocks noGrp="1" noChangeArrowheads="1"/>
          </p:cNvSpPr>
          <p:nvPr>
            <p:ph type="sldNum" sz="quarter" idx="12"/>
          </p:nvPr>
        </p:nvSpPr>
        <p:spPr>
          <a:ln/>
        </p:spPr>
        <p:txBody>
          <a:bodyPr/>
          <a:lstStyle>
            <a:lvl1pPr>
              <a:defRPr/>
            </a:lvl1pPr>
          </a:lstStyle>
          <a:p>
            <a:pPr>
              <a:defRPr/>
            </a:pPr>
            <a:fld id="{AB609728-FBF9-9B44-BD5F-445FA9A6E437}" type="slidenum">
              <a:rPr lang="en-US" altLang="en-US"/>
              <a:pPr>
                <a:defRPr/>
              </a:pPr>
              <a:t>‹#›</a:t>
            </a:fld>
            <a:endParaRPr lang="en-US" altLang="en-US"/>
          </a:p>
        </p:txBody>
      </p:sp>
    </p:spTree>
    <p:extLst>
      <p:ext uri="{BB962C8B-B14F-4D97-AF65-F5344CB8AC3E}">
        <p14:creationId xmlns:p14="http://schemas.microsoft.com/office/powerpoint/2010/main" val="165237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3DB64-BEAA-DD4E-A83E-C7DB17B1BD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6CC088-7CA2-F94B-BC59-ED42AD0456D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1A442F7-E442-DC44-B965-A349DDDB9FD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500B6B93-B1B5-F64A-ABA9-39C68980E2E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9B1CFEC1-A2B1-2343-B1F2-150436639147}"/>
              </a:ext>
            </a:extLst>
          </p:cNvPr>
          <p:cNvSpPr>
            <a:spLocks noGrp="1" noChangeArrowheads="1"/>
          </p:cNvSpPr>
          <p:nvPr>
            <p:ph type="sldNum" sz="quarter" idx="12"/>
          </p:nvPr>
        </p:nvSpPr>
        <p:spPr>
          <a:ln/>
        </p:spPr>
        <p:txBody>
          <a:bodyPr/>
          <a:lstStyle>
            <a:lvl1pPr>
              <a:defRPr/>
            </a:lvl1pPr>
          </a:lstStyle>
          <a:p>
            <a:pPr>
              <a:defRPr/>
            </a:pPr>
            <a:fld id="{D4E55921-95E5-8442-926C-58E05C5A22C3}" type="slidenum">
              <a:rPr lang="en-US" altLang="en-US"/>
              <a:pPr>
                <a:defRPr/>
              </a:pPr>
              <a:t>‹#›</a:t>
            </a:fld>
            <a:endParaRPr lang="en-US" altLang="en-US"/>
          </a:p>
        </p:txBody>
      </p:sp>
    </p:spTree>
    <p:extLst>
      <p:ext uri="{BB962C8B-B14F-4D97-AF65-F5344CB8AC3E}">
        <p14:creationId xmlns:p14="http://schemas.microsoft.com/office/powerpoint/2010/main" val="234286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D2908-B339-DD44-81A6-229E8CA4D870}"/>
              </a:ext>
            </a:extLst>
          </p:cNvPr>
          <p:cNvSpPr>
            <a:spLocks noGrp="1"/>
          </p:cNvSpPr>
          <p:nvPr>
            <p:ph type="title"/>
          </p:nvPr>
        </p:nvSpPr>
        <p:spPr>
          <a:xfrm>
            <a:off x="831851" y="1709741"/>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FDC2B42-F64F-5D49-A20B-06DCEBAE8A04}"/>
              </a:ext>
            </a:extLst>
          </p:cNvPr>
          <p:cNvSpPr>
            <a:spLocks noGrp="1"/>
          </p:cNvSpPr>
          <p:nvPr>
            <p:ph type="body" idx="1"/>
          </p:nvPr>
        </p:nvSpPr>
        <p:spPr>
          <a:xfrm>
            <a:off x="831851" y="4589466"/>
            <a:ext cx="105156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a:t>Edit Master text styles</a:t>
            </a:r>
          </a:p>
        </p:txBody>
      </p:sp>
      <p:sp>
        <p:nvSpPr>
          <p:cNvPr id="4" name="Rectangle 4">
            <a:extLst>
              <a:ext uri="{FF2B5EF4-FFF2-40B4-BE49-F238E27FC236}">
                <a16:creationId xmlns:a16="http://schemas.microsoft.com/office/drawing/2014/main" id="{D0B12347-93E9-E04D-9EE3-B91049B7ABE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88A7E1A7-05EE-004C-BEE8-60F7D41A11C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F2B2DBB-5772-3249-96E7-A4541856AC25}"/>
              </a:ext>
            </a:extLst>
          </p:cNvPr>
          <p:cNvSpPr>
            <a:spLocks noGrp="1" noChangeArrowheads="1"/>
          </p:cNvSpPr>
          <p:nvPr>
            <p:ph type="sldNum" sz="quarter" idx="12"/>
          </p:nvPr>
        </p:nvSpPr>
        <p:spPr>
          <a:ln/>
        </p:spPr>
        <p:txBody>
          <a:bodyPr/>
          <a:lstStyle>
            <a:lvl1pPr>
              <a:defRPr/>
            </a:lvl1pPr>
          </a:lstStyle>
          <a:p>
            <a:pPr>
              <a:defRPr/>
            </a:pPr>
            <a:fld id="{3159DD14-8E6F-814B-AECC-FF02B9B32B2F}" type="slidenum">
              <a:rPr lang="en-US" altLang="en-US"/>
              <a:pPr>
                <a:defRPr/>
              </a:pPr>
              <a:t>‹#›</a:t>
            </a:fld>
            <a:endParaRPr lang="en-US" altLang="en-US"/>
          </a:p>
        </p:txBody>
      </p:sp>
    </p:spTree>
    <p:extLst>
      <p:ext uri="{BB962C8B-B14F-4D97-AF65-F5344CB8AC3E}">
        <p14:creationId xmlns:p14="http://schemas.microsoft.com/office/powerpoint/2010/main" val="216290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884B7-7047-5D49-B2E2-D11BCFA0FD6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5152AD-75ED-5141-8FAA-6187534665D9}"/>
              </a:ext>
            </a:extLst>
          </p:cNvPr>
          <p:cNvSpPr>
            <a:spLocks noGrp="1"/>
          </p:cNvSpPr>
          <p:nvPr>
            <p:ph sz="half" idx="1"/>
          </p:nvPr>
        </p:nvSpPr>
        <p:spPr>
          <a:xfrm>
            <a:off x="914400" y="19812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08E525-6536-C443-93BE-E563A2582BE0}"/>
              </a:ext>
            </a:extLst>
          </p:cNvPr>
          <p:cNvSpPr>
            <a:spLocks noGrp="1"/>
          </p:cNvSpPr>
          <p:nvPr>
            <p:ph sz="half" idx="2"/>
          </p:nvPr>
        </p:nvSpPr>
        <p:spPr>
          <a:xfrm>
            <a:off x="6197600" y="19812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43140D1-6A2B-A94F-84F5-66A7BBC03AA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F00F33FE-1E7E-914C-8B45-0480A7EBAAB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83F37E6F-CCC4-4A43-BE6B-0C71AFFA8EEC}"/>
              </a:ext>
            </a:extLst>
          </p:cNvPr>
          <p:cNvSpPr>
            <a:spLocks noGrp="1" noChangeArrowheads="1"/>
          </p:cNvSpPr>
          <p:nvPr>
            <p:ph type="sldNum" sz="quarter" idx="12"/>
          </p:nvPr>
        </p:nvSpPr>
        <p:spPr>
          <a:ln/>
        </p:spPr>
        <p:txBody>
          <a:bodyPr/>
          <a:lstStyle>
            <a:lvl1pPr>
              <a:defRPr/>
            </a:lvl1pPr>
          </a:lstStyle>
          <a:p>
            <a:pPr>
              <a:defRPr/>
            </a:pPr>
            <a:fld id="{72A92775-1492-D241-A923-450E14F234D0}" type="slidenum">
              <a:rPr lang="en-US" altLang="en-US"/>
              <a:pPr>
                <a:defRPr/>
              </a:pPr>
              <a:t>‹#›</a:t>
            </a:fld>
            <a:endParaRPr lang="en-US" altLang="en-US"/>
          </a:p>
        </p:txBody>
      </p:sp>
    </p:spTree>
    <p:extLst>
      <p:ext uri="{BB962C8B-B14F-4D97-AF65-F5344CB8AC3E}">
        <p14:creationId xmlns:p14="http://schemas.microsoft.com/office/powerpoint/2010/main" val="1317918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4E9BB-AC2F-D747-8472-2A1383AB83FE}"/>
              </a:ext>
            </a:extLst>
          </p:cNvPr>
          <p:cNvSpPr>
            <a:spLocks noGrp="1"/>
          </p:cNvSpPr>
          <p:nvPr>
            <p:ph type="title"/>
          </p:nvPr>
        </p:nvSpPr>
        <p:spPr>
          <a:xfrm>
            <a:off x="840317" y="365128"/>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5AB0752-F44E-984B-828D-54FB370D6747}"/>
              </a:ext>
            </a:extLst>
          </p:cNvPr>
          <p:cNvSpPr>
            <a:spLocks noGrp="1"/>
          </p:cNvSpPr>
          <p:nvPr>
            <p:ph type="body" idx="1"/>
          </p:nvPr>
        </p:nvSpPr>
        <p:spPr>
          <a:xfrm>
            <a:off x="840319" y="1681163"/>
            <a:ext cx="5158316"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D90A7170-80BA-8742-93EA-933B8F021015}"/>
              </a:ext>
            </a:extLst>
          </p:cNvPr>
          <p:cNvSpPr>
            <a:spLocks noGrp="1"/>
          </p:cNvSpPr>
          <p:nvPr>
            <p:ph sz="half" idx="2"/>
          </p:nvPr>
        </p:nvSpPr>
        <p:spPr>
          <a:xfrm>
            <a:off x="840319"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5A08FC-DF23-FD44-AFBC-7884273813CA}"/>
              </a:ext>
            </a:extLst>
          </p:cNvPr>
          <p:cNvSpPr>
            <a:spLocks noGrp="1"/>
          </p:cNvSpPr>
          <p:nvPr>
            <p:ph type="body" sz="quarter" idx="3"/>
          </p:nvPr>
        </p:nvSpPr>
        <p:spPr>
          <a:xfrm>
            <a:off x="6172200" y="1681163"/>
            <a:ext cx="518371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5F01FF06-19E7-0849-8C7B-6FC0CF370835}"/>
              </a:ext>
            </a:extLst>
          </p:cNvPr>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391705DB-3349-AE4A-B094-F2ABD65A912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3F6F99EA-C5BD-0641-889C-F1046074D95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B45945D7-570D-7D4A-83E0-F74E6682C7F2}"/>
              </a:ext>
            </a:extLst>
          </p:cNvPr>
          <p:cNvSpPr>
            <a:spLocks noGrp="1" noChangeArrowheads="1"/>
          </p:cNvSpPr>
          <p:nvPr>
            <p:ph type="sldNum" sz="quarter" idx="12"/>
          </p:nvPr>
        </p:nvSpPr>
        <p:spPr>
          <a:ln/>
        </p:spPr>
        <p:txBody>
          <a:bodyPr/>
          <a:lstStyle>
            <a:lvl1pPr>
              <a:defRPr/>
            </a:lvl1pPr>
          </a:lstStyle>
          <a:p>
            <a:pPr>
              <a:defRPr/>
            </a:pPr>
            <a:fld id="{C9D41BC2-A2AB-6B40-9326-AF22393AB7F7}" type="slidenum">
              <a:rPr lang="en-US" altLang="en-US"/>
              <a:pPr>
                <a:defRPr/>
              </a:pPr>
              <a:t>‹#›</a:t>
            </a:fld>
            <a:endParaRPr lang="en-US" altLang="en-US"/>
          </a:p>
        </p:txBody>
      </p:sp>
    </p:spTree>
    <p:extLst>
      <p:ext uri="{BB962C8B-B14F-4D97-AF65-F5344CB8AC3E}">
        <p14:creationId xmlns:p14="http://schemas.microsoft.com/office/powerpoint/2010/main" val="3994952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FA8D2-D93D-5C47-893C-234A13E5792D}"/>
              </a:ext>
            </a:extLst>
          </p:cNvPr>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E4578A9-463D-A741-8656-8D11888C24C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161C0246-8DD4-534A-8D45-C1F48A12E5D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D0B5A38E-55FA-2C47-BBC3-85CBDFC153DE}"/>
              </a:ext>
            </a:extLst>
          </p:cNvPr>
          <p:cNvSpPr>
            <a:spLocks noGrp="1" noChangeArrowheads="1"/>
          </p:cNvSpPr>
          <p:nvPr>
            <p:ph type="sldNum" sz="quarter" idx="12"/>
          </p:nvPr>
        </p:nvSpPr>
        <p:spPr>
          <a:ln/>
        </p:spPr>
        <p:txBody>
          <a:bodyPr/>
          <a:lstStyle>
            <a:lvl1pPr>
              <a:defRPr/>
            </a:lvl1pPr>
          </a:lstStyle>
          <a:p>
            <a:pPr>
              <a:defRPr/>
            </a:pPr>
            <a:fld id="{E1D2899C-2784-1D47-BC0D-15603727CFCC}" type="slidenum">
              <a:rPr lang="en-US" altLang="en-US"/>
              <a:pPr>
                <a:defRPr/>
              </a:pPr>
              <a:t>‹#›</a:t>
            </a:fld>
            <a:endParaRPr lang="en-US" altLang="en-US"/>
          </a:p>
        </p:txBody>
      </p:sp>
    </p:spTree>
    <p:extLst>
      <p:ext uri="{BB962C8B-B14F-4D97-AF65-F5344CB8AC3E}">
        <p14:creationId xmlns:p14="http://schemas.microsoft.com/office/powerpoint/2010/main" val="231477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43657CC2-CC3A-6843-A61E-4355A4D46A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FE09F591-3CD7-9C44-9460-48B38D7F4B3E}"/>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21A0297C-0A95-C447-B641-78D2D84CB083}"/>
              </a:ext>
            </a:extLst>
          </p:cNvPr>
          <p:cNvSpPr>
            <a:spLocks noGrp="1" noChangeArrowheads="1"/>
          </p:cNvSpPr>
          <p:nvPr>
            <p:ph type="sldNum" sz="quarter" idx="12"/>
          </p:nvPr>
        </p:nvSpPr>
        <p:spPr>
          <a:ln/>
        </p:spPr>
        <p:txBody>
          <a:bodyPr/>
          <a:lstStyle>
            <a:lvl1pPr>
              <a:defRPr/>
            </a:lvl1pPr>
          </a:lstStyle>
          <a:p>
            <a:pPr>
              <a:defRPr/>
            </a:pPr>
            <a:fld id="{5DF98617-D524-CF43-8E54-841D1EB686F9}" type="slidenum">
              <a:rPr lang="en-US" altLang="en-US"/>
              <a:pPr>
                <a:defRPr/>
              </a:pPr>
              <a:t>‹#›</a:t>
            </a:fld>
            <a:endParaRPr lang="en-US" altLang="en-US"/>
          </a:p>
        </p:txBody>
      </p:sp>
    </p:spTree>
    <p:extLst>
      <p:ext uri="{BB962C8B-B14F-4D97-AF65-F5344CB8AC3E}">
        <p14:creationId xmlns:p14="http://schemas.microsoft.com/office/powerpoint/2010/main" val="2926413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3FC01-F2AD-084A-9AB7-15957E738B49}"/>
              </a:ext>
            </a:extLst>
          </p:cNvPr>
          <p:cNvSpPr>
            <a:spLocks noGrp="1"/>
          </p:cNvSpPr>
          <p:nvPr>
            <p:ph type="title"/>
          </p:nvPr>
        </p:nvSpPr>
        <p:spPr>
          <a:xfrm>
            <a:off x="840319" y="457200"/>
            <a:ext cx="393276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08E40EF-99B9-6843-8987-7043144DD3B4}"/>
              </a:ext>
            </a:extLst>
          </p:cNvPr>
          <p:cNvSpPr>
            <a:spLocks noGrp="1"/>
          </p:cNvSpPr>
          <p:nvPr>
            <p:ph idx="1"/>
          </p:nvPr>
        </p:nvSpPr>
        <p:spPr>
          <a:xfrm>
            <a:off x="5183717"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3F77090-7E36-7747-BCBF-A0C06F0D8328}"/>
              </a:ext>
            </a:extLst>
          </p:cNvPr>
          <p:cNvSpPr>
            <a:spLocks noGrp="1"/>
          </p:cNvSpPr>
          <p:nvPr>
            <p:ph type="body" sz="half" idx="2"/>
          </p:nvPr>
        </p:nvSpPr>
        <p:spPr>
          <a:xfrm>
            <a:off x="840319" y="2057400"/>
            <a:ext cx="393276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Rectangle 4">
            <a:extLst>
              <a:ext uri="{FF2B5EF4-FFF2-40B4-BE49-F238E27FC236}">
                <a16:creationId xmlns:a16="http://schemas.microsoft.com/office/drawing/2014/main" id="{A27E07F8-AB12-7D4B-A4C9-9FFAB6E4594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75E0296B-60B1-B640-8BCE-DF5C0A462C3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C0F68171-6175-E74B-9302-E156F23DA4CE}"/>
              </a:ext>
            </a:extLst>
          </p:cNvPr>
          <p:cNvSpPr>
            <a:spLocks noGrp="1" noChangeArrowheads="1"/>
          </p:cNvSpPr>
          <p:nvPr>
            <p:ph type="sldNum" sz="quarter" idx="12"/>
          </p:nvPr>
        </p:nvSpPr>
        <p:spPr>
          <a:ln/>
        </p:spPr>
        <p:txBody>
          <a:bodyPr/>
          <a:lstStyle>
            <a:lvl1pPr>
              <a:defRPr/>
            </a:lvl1pPr>
          </a:lstStyle>
          <a:p>
            <a:pPr>
              <a:defRPr/>
            </a:pPr>
            <a:fld id="{62163D4B-B2B4-D742-8736-800858D666E4}" type="slidenum">
              <a:rPr lang="en-US" altLang="en-US"/>
              <a:pPr>
                <a:defRPr/>
              </a:pPr>
              <a:t>‹#›</a:t>
            </a:fld>
            <a:endParaRPr lang="en-US" altLang="en-US"/>
          </a:p>
        </p:txBody>
      </p:sp>
    </p:spTree>
    <p:extLst>
      <p:ext uri="{BB962C8B-B14F-4D97-AF65-F5344CB8AC3E}">
        <p14:creationId xmlns:p14="http://schemas.microsoft.com/office/powerpoint/2010/main" val="76888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3CF07-F4D2-9C43-BECA-BDB757242A05}"/>
              </a:ext>
            </a:extLst>
          </p:cNvPr>
          <p:cNvSpPr>
            <a:spLocks noGrp="1"/>
          </p:cNvSpPr>
          <p:nvPr>
            <p:ph type="title"/>
          </p:nvPr>
        </p:nvSpPr>
        <p:spPr>
          <a:xfrm>
            <a:off x="840319" y="457200"/>
            <a:ext cx="393276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BDBBE283-DB3C-5045-AB74-3D9BC57D0CDC}"/>
              </a:ext>
            </a:extLst>
          </p:cNvPr>
          <p:cNvSpPr>
            <a:spLocks noGrp="1"/>
          </p:cNvSpPr>
          <p:nvPr>
            <p:ph type="pic" idx="1"/>
          </p:nvPr>
        </p:nvSpPr>
        <p:spPr>
          <a:xfrm>
            <a:off x="5183717"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a:extLst>
              <a:ext uri="{FF2B5EF4-FFF2-40B4-BE49-F238E27FC236}">
                <a16:creationId xmlns:a16="http://schemas.microsoft.com/office/drawing/2014/main" id="{FD6549D8-5D64-5A48-A655-1F10681CC0B1}"/>
              </a:ext>
            </a:extLst>
          </p:cNvPr>
          <p:cNvSpPr>
            <a:spLocks noGrp="1"/>
          </p:cNvSpPr>
          <p:nvPr>
            <p:ph type="body" sz="half" idx="2"/>
          </p:nvPr>
        </p:nvSpPr>
        <p:spPr>
          <a:xfrm>
            <a:off x="840319" y="2057400"/>
            <a:ext cx="393276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Rectangle 4">
            <a:extLst>
              <a:ext uri="{FF2B5EF4-FFF2-40B4-BE49-F238E27FC236}">
                <a16:creationId xmlns:a16="http://schemas.microsoft.com/office/drawing/2014/main" id="{65348E52-4E22-3445-B1FB-6DC83745098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0A012BA4-AD33-F44C-B4DF-4D80190592C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2DB6033-EB5A-4248-AFF2-9E93B8BF068E}"/>
              </a:ext>
            </a:extLst>
          </p:cNvPr>
          <p:cNvSpPr>
            <a:spLocks noGrp="1" noChangeArrowheads="1"/>
          </p:cNvSpPr>
          <p:nvPr>
            <p:ph type="sldNum" sz="quarter" idx="12"/>
          </p:nvPr>
        </p:nvSpPr>
        <p:spPr>
          <a:ln/>
        </p:spPr>
        <p:txBody>
          <a:bodyPr/>
          <a:lstStyle>
            <a:lvl1pPr>
              <a:defRPr/>
            </a:lvl1pPr>
          </a:lstStyle>
          <a:p>
            <a:pPr>
              <a:defRPr/>
            </a:pPr>
            <a:fld id="{718008CB-7291-8C4A-9A5E-3509E7AB0F40}" type="slidenum">
              <a:rPr lang="en-US" altLang="en-US"/>
              <a:pPr>
                <a:defRPr/>
              </a:pPr>
              <a:t>‹#›</a:t>
            </a:fld>
            <a:endParaRPr lang="en-US" altLang="en-US"/>
          </a:p>
        </p:txBody>
      </p:sp>
    </p:spTree>
    <p:extLst>
      <p:ext uri="{BB962C8B-B14F-4D97-AF65-F5344CB8AC3E}">
        <p14:creationId xmlns:p14="http://schemas.microsoft.com/office/powerpoint/2010/main" val="2782775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FC64B6F-B9FF-514D-B9A2-7FB4DF7608F2}"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4168903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EFEFB-BE81-3749-A353-643137DCE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C570ADA-36C2-FC40-AA5C-846C0482DB4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C7A5B0D9-C416-694A-95F8-9C7EBAD2D0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36AB1D5-CAC0-7E4B-91EA-92CA2BE8732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DCFF1BC-FB46-8946-B56D-F144A394AB46}"/>
              </a:ext>
            </a:extLst>
          </p:cNvPr>
          <p:cNvSpPr>
            <a:spLocks noGrp="1" noChangeArrowheads="1"/>
          </p:cNvSpPr>
          <p:nvPr>
            <p:ph type="sldNum" sz="quarter" idx="12"/>
          </p:nvPr>
        </p:nvSpPr>
        <p:spPr>
          <a:ln/>
        </p:spPr>
        <p:txBody>
          <a:bodyPr/>
          <a:lstStyle>
            <a:lvl1pPr>
              <a:defRPr/>
            </a:lvl1pPr>
          </a:lstStyle>
          <a:p>
            <a:pPr>
              <a:defRPr/>
            </a:pPr>
            <a:fld id="{0A5D5BFE-5930-604B-ADDF-8A139A0C7720}" type="slidenum">
              <a:rPr lang="en-US" altLang="en-US"/>
              <a:pPr>
                <a:defRPr/>
              </a:pPr>
              <a:t>‹#›</a:t>
            </a:fld>
            <a:endParaRPr lang="en-US" altLang="en-US"/>
          </a:p>
        </p:txBody>
      </p:sp>
    </p:spTree>
    <p:extLst>
      <p:ext uri="{BB962C8B-B14F-4D97-AF65-F5344CB8AC3E}">
        <p14:creationId xmlns:p14="http://schemas.microsoft.com/office/powerpoint/2010/main" val="145280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87E2AD-B091-9042-A08E-C4182170F7AA}"/>
              </a:ext>
            </a:extLst>
          </p:cNvPr>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F89669-7831-414E-9EAC-3DC588851766}"/>
              </a:ext>
            </a:extLst>
          </p:cNvPr>
          <p:cNvSpPr>
            <a:spLocks noGrp="1"/>
          </p:cNvSpPr>
          <p:nvPr>
            <p:ph type="body" orient="vert" idx="1"/>
          </p:nvPr>
        </p:nvSpPr>
        <p:spPr>
          <a:xfrm>
            <a:off x="914400" y="609600"/>
            <a:ext cx="7569200" cy="5486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E1BF25C4-34D3-7B44-A345-F71F6316AEC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3CDAD90-AA48-1C4C-8489-CEF8CFE8B1B4}"/>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4663D77A-55FD-DA4A-9FF7-215B1193B9AC}"/>
              </a:ext>
            </a:extLst>
          </p:cNvPr>
          <p:cNvSpPr>
            <a:spLocks noGrp="1" noChangeArrowheads="1"/>
          </p:cNvSpPr>
          <p:nvPr>
            <p:ph type="sldNum" sz="quarter" idx="12"/>
          </p:nvPr>
        </p:nvSpPr>
        <p:spPr>
          <a:ln/>
        </p:spPr>
        <p:txBody>
          <a:bodyPr/>
          <a:lstStyle>
            <a:lvl1pPr>
              <a:defRPr/>
            </a:lvl1pPr>
          </a:lstStyle>
          <a:p>
            <a:pPr>
              <a:defRPr/>
            </a:pPr>
            <a:fld id="{32320A30-B6A8-DB46-80D4-222CE422EBF5}" type="slidenum">
              <a:rPr lang="en-US" altLang="en-US"/>
              <a:pPr>
                <a:defRPr/>
              </a:pPr>
              <a:t>‹#›</a:t>
            </a:fld>
            <a:endParaRPr lang="en-US" altLang="en-US"/>
          </a:p>
        </p:txBody>
      </p:sp>
    </p:spTree>
    <p:extLst>
      <p:ext uri="{BB962C8B-B14F-4D97-AF65-F5344CB8AC3E}">
        <p14:creationId xmlns:p14="http://schemas.microsoft.com/office/powerpoint/2010/main" val="3807134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1EBD3-D4C9-F143-90D9-EF1E2E14E5B1}"/>
              </a:ext>
            </a:extLst>
          </p:cNvPr>
          <p:cNvSpPr>
            <a:spLocks noGrp="1"/>
          </p:cNvSpPr>
          <p:nvPr>
            <p:ph type="title"/>
          </p:nvPr>
        </p:nvSpPr>
        <p:spPr>
          <a:xfrm>
            <a:off x="914400" y="609600"/>
            <a:ext cx="10363200" cy="1143000"/>
          </a:xfrm>
        </p:spPr>
        <p:txBody>
          <a:bodyPr/>
          <a:lstStyle/>
          <a:p>
            <a:r>
              <a:rPr lang="en-US"/>
              <a:t>Click to edit Master title style</a:t>
            </a:r>
          </a:p>
        </p:txBody>
      </p:sp>
      <p:sp>
        <p:nvSpPr>
          <p:cNvPr id="3" name="Online Image Placeholder 2">
            <a:extLst>
              <a:ext uri="{FF2B5EF4-FFF2-40B4-BE49-F238E27FC236}">
                <a16:creationId xmlns:a16="http://schemas.microsoft.com/office/drawing/2014/main" id="{970A6ECD-639F-724F-87FB-F8859BF32B81}"/>
              </a:ext>
            </a:extLst>
          </p:cNvPr>
          <p:cNvSpPr>
            <a:spLocks noGrp="1"/>
          </p:cNvSpPr>
          <p:nvPr>
            <p:ph type="clipArt" sz="half" idx="1"/>
          </p:nvPr>
        </p:nvSpPr>
        <p:spPr>
          <a:xfrm>
            <a:off x="914400" y="1981200"/>
            <a:ext cx="5080000" cy="4114800"/>
          </a:xfrm>
        </p:spPr>
        <p:txBody>
          <a:bodyPr/>
          <a:lstStyle/>
          <a:p>
            <a:pPr lvl="0"/>
            <a:endParaRPr lang="en-US" noProof="0"/>
          </a:p>
        </p:txBody>
      </p:sp>
      <p:sp>
        <p:nvSpPr>
          <p:cNvPr id="4" name="Text Placeholder 3">
            <a:extLst>
              <a:ext uri="{FF2B5EF4-FFF2-40B4-BE49-F238E27FC236}">
                <a16:creationId xmlns:a16="http://schemas.microsoft.com/office/drawing/2014/main" id="{46A74E43-E4E8-9740-97C7-02D39EBB9F84}"/>
              </a:ext>
            </a:extLst>
          </p:cNvPr>
          <p:cNvSpPr>
            <a:spLocks noGrp="1"/>
          </p:cNvSpPr>
          <p:nvPr>
            <p:ph type="body" sz="half" idx="2"/>
          </p:nvPr>
        </p:nvSpPr>
        <p:spPr>
          <a:xfrm>
            <a:off x="6197600" y="19812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CFD2F55-0D6D-EF4A-A432-DB019026CA75}"/>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35421AC4-0C91-DD4F-8A50-6EF180B45B8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CD869AFC-20A6-894E-8DF0-0F047C8E38B0}"/>
              </a:ext>
            </a:extLst>
          </p:cNvPr>
          <p:cNvSpPr>
            <a:spLocks noGrp="1" noChangeArrowheads="1"/>
          </p:cNvSpPr>
          <p:nvPr>
            <p:ph type="sldNum" sz="quarter" idx="12"/>
          </p:nvPr>
        </p:nvSpPr>
        <p:spPr>
          <a:ln/>
        </p:spPr>
        <p:txBody>
          <a:bodyPr/>
          <a:lstStyle>
            <a:lvl1pPr>
              <a:defRPr/>
            </a:lvl1pPr>
          </a:lstStyle>
          <a:p>
            <a:pPr>
              <a:defRPr/>
            </a:pPr>
            <a:fld id="{65817260-776C-C948-9A0C-B5FF530993E0}" type="slidenum">
              <a:rPr lang="en-US" altLang="en-US"/>
              <a:pPr>
                <a:defRPr/>
              </a:pPr>
              <a:t>‹#›</a:t>
            </a:fld>
            <a:endParaRPr lang="en-US" altLang="en-US"/>
          </a:p>
        </p:txBody>
      </p:sp>
    </p:spTree>
    <p:extLst>
      <p:ext uri="{BB962C8B-B14F-4D97-AF65-F5344CB8AC3E}">
        <p14:creationId xmlns:p14="http://schemas.microsoft.com/office/powerpoint/2010/main" val="210567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AEC0F-206D-994A-A37B-29A0A4BF5F25}"/>
              </a:ext>
            </a:extLst>
          </p:cNvPr>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CF7872-4B87-C64F-A762-1EC247272445}"/>
              </a:ext>
            </a:extLst>
          </p:cNvPr>
          <p:cNvSpPr>
            <a:spLocks noGrp="1"/>
          </p:cNvSpPr>
          <p:nvPr>
            <p:ph type="body" sz="half" idx="1"/>
          </p:nvPr>
        </p:nvSpPr>
        <p:spPr>
          <a:xfrm>
            <a:off x="914400" y="1981200"/>
            <a:ext cx="5080000" cy="4114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Online Image Placeholder 3">
            <a:extLst>
              <a:ext uri="{FF2B5EF4-FFF2-40B4-BE49-F238E27FC236}">
                <a16:creationId xmlns:a16="http://schemas.microsoft.com/office/drawing/2014/main" id="{1658576F-71BA-B248-A9CE-DF5BD4A446AD}"/>
              </a:ext>
            </a:extLst>
          </p:cNvPr>
          <p:cNvSpPr>
            <a:spLocks noGrp="1"/>
          </p:cNvSpPr>
          <p:nvPr>
            <p:ph type="clipArt" sz="half" idx="2"/>
          </p:nvPr>
        </p:nvSpPr>
        <p:spPr>
          <a:xfrm>
            <a:off x="6197600" y="1981200"/>
            <a:ext cx="5080000" cy="4114800"/>
          </a:xfrm>
        </p:spPr>
        <p:txBody>
          <a:bodyPr/>
          <a:lstStyle/>
          <a:p>
            <a:pPr lvl="0"/>
            <a:endParaRPr lang="en-US" noProof="0"/>
          </a:p>
        </p:txBody>
      </p:sp>
      <p:sp>
        <p:nvSpPr>
          <p:cNvPr id="5" name="Rectangle 4">
            <a:extLst>
              <a:ext uri="{FF2B5EF4-FFF2-40B4-BE49-F238E27FC236}">
                <a16:creationId xmlns:a16="http://schemas.microsoft.com/office/drawing/2014/main" id="{FD8AA95C-8FAA-084D-B74A-4A95B3E1995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51782E68-6490-9C43-940D-FB83C0091F1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12C0FE26-CD84-104B-B8D2-0A1D6277721A}"/>
              </a:ext>
            </a:extLst>
          </p:cNvPr>
          <p:cNvSpPr>
            <a:spLocks noGrp="1" noChangeArrowheads="1"/>
          </p:cNvSpPr>
          <p:nvPr>
            <p:ph type="sldNum" sz="quarter" idx="12"/>
          </p:nvPr>
        </p:nvSpPr>
        <p:spPr>
          <a:ln/>
        </p:spPr>
        <p:txBody>
          <a:bodyPr/>
          <a:lstStyle>
            <a:lvl1pPr>
              <a:defRPr/>
            </a:lvl1pPr>
          </a:lstStyle>
          <a:p>
            <a:pPr>
              <a:defRPr/>
            </a:pPr>
            <a:fld id="{A8D2AE46-2814-BB4E-8830-4FC16172F1EF}" type="slidenum">
              <a:rPr lang="en-US" altLang="en-US"/>
              <a:pPr>
                <a:defRPr/>
              </a:pPr>
              <a:t>‹#›</a:t>
            </a:fld>
            <a:endParaRPr lang="en-US" altLang="en-US"/>
          </a:p>
        </p:txBody>
      </p:sp>
    </p:spTree>
    <p:extLst>
      <p:ext uri="{BB962C8B-B14F-4D97-AF65-F5344CB8AC3E}">
        <p14:creationId xmlns:p14="http://schemas.microsoft.com/office/powerpoint/2010/main" val="1632936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7EDC9-E0C8-3A4A-8762-A0A9EC167F45}"/>
              </a:ext>
            </a:extLst>
          </p:cNvPr>
          <p:cNvSpPr>
            <a:spLocks noGrp="1"/>
          </p:cNvSpPr>
          <p:nvPr>
            <p:ph/>
          </p:nvPr>
        </p:nvSpPr>
        <p:spPr>
          <a:xfrm>
            <a:off x="914400" y="609600"/>
            <a:ext cx="10363200" cy="5486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C0D8F14C-7420-C14F-8B14-032E0A3E3C8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B1E4B4CD-9664-974D-8A1A-F917B2F308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661DBA84-3A3B-C749-86D8-573CE5090C6F}"/>
              </a:ext>
            </a:extLst>
          </p:cNvPr>
          <p:cNvSpPr>
            <a:spLocks noGrp="1" noChangeArrowheads="1"/>
          </p:cNvSpPr>
          <p:nvPr>
            <p:ph type="sldNum" sz="quarter" idx="12"/>
          </p:nvPr>
        </p:nvSpPr>
        <p:spPr>
          <a:ln/>
        </p:spPr>
        <p:txBody>
          <a:bodyPr/>
          <a:lstStyle>
            <a:lvl1pPr>
              <a:defRPr/>
            </a:lvl1pPr>
          </a:lstStyle>
          <a:p>
            <a:pPr>
              <a:defRPr/>
            </a:pPr>
            <a:fld id="{E16F41B7-9721-CA4B-8892-636D52B27FA3}" type="slidenum">
              <a:rPr lang="en-US" altLang="en-US"/>
              <a:pPr>
                <a:defRPr/>
              </a:pPr>
              <a:t>‹#›</a:t>
            </a:fld>
            <a:endParaRPr lang="en-US" altLang="en-US"/>
          </a:p>
        </p:txBody>
      </p:sp>
    </p:spTree>
    <p:extLst>
      <p:ext uri="{BB962C8B-B14F-4D97-AF65-F5344CB8AC3E}">
        <p14:creationId xmlns:p14="http://schemas.microsoft.com/office/powerpoint/2010/main" val="169324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84848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70822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6518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9365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39772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FC64B6F-B9FF-514D-B9A2-7FB4DF7608F2}" type="datetimeFigureOut">
              <a:rPr lang="en-US" smtClean="0"/>
              <a:t>4/27/25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2456944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51559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502751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46853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78614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55460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2FD521-5AE0-3647-91D4-2DC5552E50C2}"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EF73832-E400-FC46-9CD8-6335F869D040}"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83044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FC64B6F-B9FF-514D-B9A2-7FB4DF7608F2}" type="datetimeFigureOut">
              <a:rPr lang="en-US" smtClean="0"/>
              <a:t>4/27/25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178991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C64B6F-B9FF-514D-B9A2-7FB4DF7608F2}" type="datetimeFigureOut">
              <a:rPr lang="en-US" smtClean="0"/>
              <a:t>4/27/25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2027946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FC64B6F-B9FF-514D-B9A2-7FB4DF7608F2}"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3263832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7199D-1686-C909-5A99-B31A24003E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3E274A-F216-A386-637E-290B56E764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4DB90-E5B3-2F00-45E4-9542EDCC4FE1}"/>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5" name="Footer Placeholder 4">
            <a:extLst>
              <a:ext uri="{FF2B5EF4-FFF2-40B4-BE49-F238E27FC236}">
                <a16:creationId xmlns:a16="http://schemas.microsoft.com/office/drawing/2014/main" id="{247D78BD-6723-F59B-64AF-42A1EC76FC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4087FC-002C-A396-3FCB-86C99141EB38}"/>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266677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FC64B6F-B9FF-514D-B9A2-7FB4DF7608F2}"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2026126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C64B6F-B9FF-514D-B9A2-7FB4DF7608F2}"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115193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C64B6F-B9FF-514D-B9A2-7FB4DF7608F2}"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50C4CB-4E54-CF4A-ADCB-A93D50B0C03A}" type="slidenum">
              <a:rPr lang="en-US" smtClean="0"/>
              <a:t>‹#›</a:t>
            </a:fld>
            <a:endParaRPr lang="en-US"/>
          </a:p>
        </p:txBody>
      </p:sp>
    </p:spTree>
    <p:extLst>
      <p:ext uri="{BB962C8B-B14F-4D97-AF65-F5344CB8AC3E}">
        <p14:creationId xmlns:p14="http://schemas.microsoft.com/office/powerpoint/2010/main" val="380976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05649D6-32D7-0A4B-91CB-9C04C14C434A}"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1265199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5649D6-32D7-0A4B-91CB-9C04C14C434A}"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3930543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5649D6-32D7-0A4B-91CB-9C04C14C434A}"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2328988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05649D6-32D7-0A4B-91CB-9C04C14C434A}"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2702414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05649D6-32D7-0A4B-91CB-9C04C14C434A}" type="datetimeFigureOut">
              <a:rPr lang="en-US" smtClean="0"/>
              <a:t>4/27/25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386086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05649D6-32D7-0A4B-91CB-9C04C14C434A}" type="datetimeFigureOut">
              <a:rPr lang="en-US" smtClean="0"/>
              <a:t>4/27/25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347350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5649D6-32D7-0A4B-91CB-9C04C14C434A}" type="datetimeFigureOut">
              <a:rPr lang="en-US" smtClean="0"/>
              <a:t>4/27/25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3787460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FABE1-9A2D-2143-B489-D1432CE1A76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0674F75-6722-DABE-6DAD-3BFE053A42B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B63236B-C9FA-A4A3-84DC-8FAD914CAAB3}"/>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5" name="Footer Placeholder 4">
            <a:extLst>
              <a:ext uri="{FF2B5EF4-FFF2-40B4-BE49-F238E27FC236}">
                <a16:creationId xmlns:a16="http://schemas.microsoft.com/office/drawing/2014/main" id="{70E30BE3-A245-DBA0-7AFB-32E396E385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49C00A-BECD-EFD8-160C-BDAC2B4277D5}"/>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4246696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05649D6-32D7-0A4B-91CB-9C04C14C434A}"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1591525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05649D6-32D7-0A4B-91CB-9C04C14C434A}"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1481353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5649D6-32D7-0A4B-91CB-9C04C14C434A}"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373710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05649D6-32D7-0A4B-91CB-9C04C14C434A}"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4EADA8-37CD-4A46-81D9-34E15B50A962}" type="slidenum">
              <a:rPr lang="en-US" smtClean="0"/>
              <a:t>‹#›</a:t>
            </a:fld>
            <a:endParaRPr lang="en-US"/>
          </a:p>
        </p:txBody>
      </p:sp>
    </p:spTree>
    <p:extLst>
      <p:ext uri="{BB962C8B-B14F-4D97-AF65-F5344CB8AC3E}">
        <p14:creationId xmlns:p14="http://schemas.microsoft.com/office/powerpoint/2010/main" val="2032434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8D6AB-676A-80EE-1002-547F7F69B2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D4655F2-66C3-7171-C0F0-6C50416440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57CE014-AC97-10B8-86E5-D6F6BD5CBBB8}"/>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5" name="Footer Placeholder 4">
            <a:extLst>
              <a:ext uri="{FF2B5EF4-FFF2-40B4-BE49-F238E27FC236}">
                <a16:creationId xmlns:a16="http://schemas.microsoft.com/office/drawing/2014/main" id="{8A3B4A8D-38C2-980A-92BA-4D4C5BA89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E4D30F-75BB-A498-D8EC-7A60DB33370B}"/>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3482672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78398-5D6C-0082-7F44-E8A4BE71F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668EBB-2B23-0BF1-4F40-D8404D7A82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E7BDD9-C807-F103-C387-6D7AD32F6A25}"/>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5" name="Footer Placeholder 4">
            <a:extLst>
              <a:ext uri="{FF2B5EF4-FFF2-40B4-BE49-F238E27FC236}">
                <a16:creationId xmlns:a16="http://schemas.microsoft.com/office/drawing/2014/main" id="{1352C372-CACF-CC3D-DE63-8BC34396A9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220721-0EDE-FD6A-500E-154F9F32021A}"/>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216854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254BB-FF35-048D-DD7A-7D79D3D76B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BE03441-7648-0BAE-3027-FF63FA908A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24EFEF-4870-11B6-F0C3-964AEEC217D7}"/>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5" name="Footer Placeholder 4">
            <a:extLst>
              <a:ext uri="{FF2B5EF4-FFF2-40B4-BE49-F238E27FC236}">
                <a16:creationId xmlns:a16="http://schemas.microsoft.com/office/drawing/2014/main" id="{630DA948-CB20-0165-DF6E-91ED3CA420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CB142C-747F-CB95-A3A7-DFC05972BA82}"/>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94522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F1A3C-AB21-2AD0-4653-415642B443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D23AB0-6484-DDBB-3B00-75350988841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C7E0F-08E0-1CF6-734A-A988B81752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83EB5E6-58C6-4DE7-0D75-3C51C61CED66}"/>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6" name="Footer Placeholder 5">
            <a:extLst>
              <a:ext uri="{FF2B5EF4-FFF2-40B4-BE49-F238E27FC236}">
                <a16:creationId xmlns:a16="http://schemas.microsoft.com/office/drawing/2014/main" id="{31740D5E-D353-9979-B253-966B43B55A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06B7EE-060D-D313-AA3D-F7F09864520E}"/>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2833245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CA559-9F65-8D83-6CD9-66D086BB4E3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9EE91C-C554-360A-78F7-40DBDB649C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638DC69-600C-B0BA-2D69-A381B37CC25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6956E6-65A7-BE1F-7E18-A85A82E406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4BCB02-4FDA-0117-F164-5DB088B1A2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A4CB05B-69B2-2AEB-F548-571C84FD134A}"/>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8" name="Footer Placeholder 7">
            <a:extLst>
              <a:ext uri="{FF2B5EF4-FFF2-40B4-BE49-F238E27FC236}">
                <a16:creationId xmlns:a16="http://schemas.microsoft.com/office/drawing/2014/main" id="{FCA9B7E8-F667-B149-EED5-F8C81819B8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D4C22BA-BD9E-DD35-A571-1BD0FD845E66}"/>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3710162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74831-8077-E566-8F6E-D9B2497593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6550CCA-1E89-40CF-9AC9-3124F6238EA5}"/>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4" name="Footer Placeholder 3">
            <a:extLst>
              <a:ext uri="{FF2B5EF4-FFF2-40B4-BE49-F238E27FC236}">
                <a16:creationId xmlns:a16="http://schemas.microsoft.com/office/drawing/2014/main" id="{5252314F-7347-7C50-B666-AA08D9BDC5B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DB8B48E-6539-6455-B0E7-F386F40D8B13}"/>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3607010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9AAEC-DD1D-1285-5248-752C2DB3C4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00481C-BCAC-C287-F76D-09247A531D8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4B90B5-BA6A-A6C7-D66A-3947DCC269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10E07A-D681-022E-2A86-238C6F7DF4BD}"/>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6" name="Footer Placeholder 5">
            <a:extLst>
              <a:ext uri="{FF2B5EF4-FFF2-40B4-BE49-F238E27FC236}">
                <a16:creationId xmlns:a16="http://schemas.microsoft.com/office/drawing/2014/main" id="{F87FE373-06BF-3B76-6006-E9A788ED48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0C6E64-3E91-A847-87BA-E77340070FCA}"/>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279063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B66A2F-538C-6AC6-45D0-23DF981B866B}"/>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3" name="Footer Placeholder 2">
            <a:extLst>
              <a:ext uri="{FF2B5EF4-FFF2-40B4-BE49-F238E27FC236}">
                <a16:creationId xmlns:a16="http://schemas.microsoft.com/office/drawing/2014/main" id="{07D8F22D-B2E4-7DD9-CB06-560F393D0C5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0AB3F30-9614-A0AD-F26E-24132E4AE5A6}"/>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604856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39583-36F5-335C-2060-FAB420B1AF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91926F5-31E6-83B8-19DA-8AB9D2D44A7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E9CF552-1897-4931-9A9F-60F3E9FF5C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25BEF8-4611-EAA5-F382-B16442DBCF40}"/>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6" name="Footer Placeholder 5">
            <a:extLst>
              <a:ext uri="{FF2B5EF4-FFF2-40B4-BE49-F238E27FC236}">
                <a16:creationId xmlns:a16="http://schemas.microsoft.com/office/drawing/2014/main" id="{58E64C61-8D3C-3781-1A42-0408F76F48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F25494-E761-1375-66A7-A485CA6361F2}"/>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335131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81303-CD90-CF4E-246B-1BFFD82354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F7C15A3-F050-2022-EE2F-CF40872638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9DE3249-21D4-BB04-AC77-3D30F47FD7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7D007C-4B08-245E-4BC5-D294C386DF9B}"/>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6" name="Footer Placeholder 5">
            <a:extLst>
              <a:ext uri="{FF2B5EF4-FFF2-40B4-BE49-F238E27FC236}">
                <a16:creationId xmlns:a16="http://schemas.microsoft.com/office/drawing/2014/main" id="{A33EA02B-8C0B-DB18-4A64-2191151A47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6761B2-C440-4A5F-58B7-CABA3D3D6556}"/>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220170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2C345-BBE8-1375-E53B-D0C4D40A4C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E8CD99B-14F4-01F3-6CBB-CF30AB40A7A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99634F-F3F7-43E9-F193-EA50E58337B9}"/>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5" name="Footer Placeholder 4">
            <a:extLst>
              <a:ext uri="{FF2B5EF4-FFF2-40B4-BE49-F238E27FC236}">
                <a16:creationId xmlns:a16="http://schemas.microsoft.com/office/drawing/2014/main" id="{7E0B7947-5224-9A1C-E0DE-EEB894C555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809C9F-1F1D-0054-2A25-8A76D300DA4F}"/>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691562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6E361E-BFC4-CCF5-F387-27FFE96B3DB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C061B73-F326-0D52-195B-851CFDB444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D2D249-06B9-A636-DD46-7B90F1A63819}"/>
              </a:ext>
            </a:extLst>
          </p:cNvPr>
          <p:cNvSpPr>
            <a:spLocks noGrp="1"/>
          </p:cNvSpPr>
          <p:nvPr>
            <p:ph type="dt" sz="half" idx="10"/>
          </p:nvPr>
        </p:nvSpPr>
        <p:spPr/>
        <p:txBody>
          <a:bodyPr/>
          <a:lstStyle/>
          <a:p>
            <a:fld id="{4614E9A5-1460-C84E-9A80-CD80235E90E3}" type="datetimeFigureOut">
              <a:rPr lang="en-US" smtClean="0"/>
              <a:t>4/27/25</a:t>
            </a:fld>
            <a:endParaRPr lang="en-US"/>
          </a:p>
        </p:txBody>
      </p:sp>
      <p:sp>
        <p:nvSpPr>
          <p:cNvPr id="5" name="Footer Placeholder 4">
            <a:extLst>
              <a:ext uri="{FF2B5EF4-FFF2-40B4-BE49-F238E27FC236}">
                <a16:creationId xmlns:a16="http://schemas.microsoft.com/office/drawing/2014/main" id="{5691DAD1-4444-323A-5D50-47250A3789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2D7642-5AC7-5B20-B16E-D6AC6889F48E}"/>
              </a:ext>
            </a:extLst>
          </p:cNvPr>
          <p:cNvSpPr>
            <a:spLocks noGrp="1"/>
          </p:cNvSpPr>
          <p:nvPr>
            <p:ph type="sldNum" sz="quarter" idx="12"/>
          </p:nvPr>
        </p:nvSpPr>
        <p:spPr/>
        <p:txBody>
          <a:bodyPr/>
          <a:lstStyle/>
          <a:p>
            <a:fld id="{D04128C3-895E-A140-B701-312A8C4A6B2C}" type="slidenum">
              <a:rPr lang="en-US" smtClean="0"/>
              <a:t>‹#›</a:t>
            </a:fld>
            <a:endParaRPr lang="en-US"/>
          </a:p>
        </p:txBody>
      </p:sp>
    </p:spTree>
    <p:extLst>
      <p:ext uri="{BB962C8B-B14F-4D97-AF65-F5344CB8AC3E}">
        <p14:creationId xmlns:p14="http://schemas.microsoft.com/office/powerpoint/2010/main" val="328560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17175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98063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49"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20664F-90E0-4FB9-BD4A-FD48516D483E}"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32135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20664F-90E0-4FB9-BD4A-FD48516D483E}"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114048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20664F-90E0-4FB9-BD4A-FD48516D483E}" type="datetimeFigureOut">
              <a:rPr lang="en-US" smtClean="0"/>
              <a:t>4/27/25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941714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DC445-0FED-3F13-AA3E-309E52999D3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B41F159-E965-351F-5460-50D07C36EC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943C37-DA25-2E88-5599-97C2608E8B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DFE85A1-B415-91A6-DDF9-DCB833093F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11B8FD-E9FF-5695-725B-91A1EAB819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E984799-D2B6-3906-2F80-4C6029E167B8}"/>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8" name="Footer Placeholder 7">
            <a:extLst>
              <a:ext uri="{FF2B5EF4-FFF2-40B4-BE49-F238E27FC236}">
                <a16:creationId xmlns:a16="http://schemas.microsoft.com/office/drawing/2014/main" id="{1A72A708-B6CB-4A18-AAC7-6F2D354D9AE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7421E18-380F-CB0D-FB42-ADF715422114}"/>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277400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20664F-90E0-4FB9-BD4A-FD48516D483E}" type="datetimeFigureOut">
              <a:rPr lang="en-US" smtClean="0"/>
              <a:t>4/27/25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714368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20664F-90E0-4FB9-BD4A-FD48516D483E}" type="datetimeFigureOut">
              <a:rPr lang="en-US" smtClean="0"/>
              <a:t>4/27/25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903366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491490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20664F-90E0-4FB9-BD4A-FD48516D483E}" type="datetimeFigureOut">
              <a:rPr lang="en-US" smtClean="0"/>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1724366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2668947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81183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20664F-90E0-4FB9-BD4A-FD48516D483E}" type="datetimeFigureOut">
              <a:rPr lang="en-US" smtClean="0"/>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63F70B-42E7-4F44-AF4B-92EF214E6B5A}" type="slidenum">
              <a:rPr lang="en-US" smtClean="0"/>
              <a:t>‹#›</a:t>
            </a:fld>
            <a:endParaRPr lang="en-US"/>
          </a:p>
        </p:txBody>
      </p:sp>
    </p:spTree>
    <p:extLst>
      <p:ext uri="{BB962C8B-B14F-4D97-AF65-F5344CB8AC3E}">
        <p14:creationId xmlns:p14="http://schemas.microsoft.com/office/powerpoint/2010/main" val="326426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586DA-8A56-8CFF-79C7-151E0363C6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E940C1-FBC0-8E93-4399-66F6DEFF52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095ED3-2B41-0101-B0C4-4A711732C182}"/>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5" name="Footer Placeholder 4">
            <a:extLst>
              <a:ext uri="{FF2B5EF4-FFF2-40B4-BE49-F238E27FC236}">
                <a16:creationId xmlns:a16="http://schemas.microsoft.com/office/drawing/2014/main" id="{262C8B5B-59B9-C044-3113-9A1ED2F536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07E526-A934-333F-F8E0-ED614F6B530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654384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D8316-EF08-E83C-5CAF-5A81D51E7F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DD29416-EF58-7BA8-72DE-5826380DB0E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790480-227E-002E-078E-4AA17BDAB059}"/>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5" name="Footer Placeholder 4">
            <a:extLst>
              <a:ext uri="{FF2B5EF4-FFF2-40B4-BE49-F238E27FC236}">
                <a16:creationId xmlns:a16="http://schemas.microsoft.com/office/drawing/2014/main" id="{AA691C89-2420-2D29-6D7B-8CCE7D6B0F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A637EF-05FA-DBD4-68B8-F0B5F3702697}"/>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671776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7EAD4-FB7A-170F-C14D-AFFF12C3FE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4A50B8-F773-B8AC-B615-E3E35808820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DB90AEC-69E1-8D45-B3F7-C6D06F773C26}"/>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5" name="Footer Placeholder 4">
            <a:extLst>
              <a:ext uri="{FF2B5EF4-FFF2-40B4-BE49-F238E27FC236}">
                <a16:creationId xmlns:a16="http://schemas.microsoft.com/office/drawing/2014/main" id="{7FE2C7FF-8FC6-E40F-9040-CAECA94C0B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2BF6EA-8D53-7A35-2F7F-690A51ACEB76}"/>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352347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F57D5-FF99-0BE6-12AB-F02A9AD789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626C6A-28D3-0E40-4C9A-5E3C6C43FF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C43B6B-201A-1C7E-7E74-E566B3AFB32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69939E-C9F4-AC60-3B8F-06160F524824}"/>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6" name="Footer Placeholder 5">
            <a:extLst>
              <a:ext uri="{FF2B5EF4-FFF2-40B4-BE49-F238E27FC236}">
                <a16:creationId xmlns:a16="http://schemas.microsoft.com/office/drawing/2014/main" id="{99F1EBFF-10BD-FA0F-49DF-176FE0C5AD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C507FD-9EF0-D36B-B0A0-3C87891052C8}"/>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086814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59561-5961-069D-189F-1C4ABF6CAD4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D8CE551-5BA6-8BD8-6DC6-F6F6332614DD}"/>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4" name="Footer Placeholder 3">
            <a:extLst>
              <a:ext uri="{FF2B5EF4-FFF2-40B4-BE49-F238E27FC236}">
                <a16:creationId xmlns:a16="http://schemas.microsoft.com/office/drawing/2014/main" id="{389C073F-971B-7262-49EA-97BAFDF11C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2D763B-192A-6209-2425-C5882F5F51BC}"/>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327874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AC3D0-E16A-373F-7887-4E1C6615D9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CCA75A-EAA8-2AAF-F2CF-2D0378495F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6F15B7-5D66-EE8F-435C-255CAF3D82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18119C-78C5-E7C9-B42D-F7614F02E1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EA6BFC-A66A-F555-89AC-E5CB03785A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3D0ACD-72C2-650C-2A0A-EC23CBC8ED08}"/>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8" name="Footer Placeholder 7">
            <a:extLst>
              <a:ext uri="{FF2B5EF4-FFF2-40B4-BE49-F238E27FC236}">
                <a16:creationId xmlns:a16="http://schemas.microsoft.com/office/drawing/2014/main" id="{5EED067D-F639-C80E-0049-3645B7E1A00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52E800-A599-5DDE-2749-DCB9F1FE2BF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110369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21753-94D1-40F7-8302-7FF2597098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5D8B2D-C4A0-5687-FD6A-0C28E6A3021D}"/>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4" name="Footer Placeholder 3">
            <a:extLst>
              <a:ext uri="{FF2B5EF4-FFF2-40B4-BE49-F238E27FC236}">
                <a16:creationId xmlns:a16="http://schemas.microsoft.com/office/drawing/2014/main" id="{C645BFA9-3155-BB2D-B5D3-CCD9FD3B1B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02BCF91-66E3-89F0-1C1C-1E66AC1FC7BB}"/>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797807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C6CE23-B54E-80F8-AF89-61A5CF707DFD}"/>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3" name="Footer Placeholder 2">
            <a:extLst>
              <a:ext uri="{FF2B5EF4-FFF2-40B4-BE49-F238E27FC236}">
                <a16:creationId xmlns:a16="http://schemas.microsoft.com/office/drawing/2014/main" id="{A7EFF896-61E2-0022-24D4-FFE42D0713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A6B0188-2CAB-B781-64BC-332FB2AA25CE}"/>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3370246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879E1-CCFC-1851-6E11-92E6054BB4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63A56E-E92E-913B-CB20-364D4E66B9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CAE5BC-3F10-299C-7541-7B23F7C7E6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855104-0952-3B72-27A1-869B3557922D}"/>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6" name="Footer Placeholder 5">
            <a:extLst>
              <a:ext uri="{FF2B5EF4-FFF2-40B4-BE49-F238E27FC236}">
                <a16:creationId xmlns:a16="http://schemas.microsoft.com/office/drawing/2014/main" id="{7A82F286-32FB-582F-5A22-FD8C85FDF6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9712B7B-E734-3903-5D42-FC57EC508A81}"/>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489796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D3CE5-7D76-B1F7-C639-0C7D32F75C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D35CE38-D0F5-01D3-7AB8-74F6CB231A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FFA486-F5CD-ED7A-7381-F65471F122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66CDD1-D166-C26E-A3F6-BA834BBDB959}"/>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6" name="Footer Placeholder 5">
            <a:extLst>
              <a:ext uri="{FF2B5EF4-FFF2-40B4-BE49-F238E27FC236}">
                <a16:creationId xmlns:a16="http://schemas.microsoft.com/office/drawing/2014/main" id="{E2D319C1-0555-3345-8D1C-8D37F7E795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EE8F0B-C737-2B94-3A10-781DDC0B9630}"/>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52330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18693-32FC-BF61-9549-CDE22AD5708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880609-B485-FA17-86B0-893EFAF949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856D08-001D-CC43-240E-19D0405C8067}"/>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5" name="Footer Placeholder 4">
            <a:extLst>
              <a:ext uri="{FF2B5EF4-FFF2-40B4-BE49-F238E27FC236}">
                <a16:creationId xmlns:a16="http://schemas.microsoft.com/office/drawing/2014/main" id="{DEC5782C-CD99-C1C9-A438-B8CAE334DB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F47B30-F6E0-0C4B-6C19-9B486BFC0609}"/>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113647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F2602A-DABB-DEE4-F274-CD183EB0E80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866A07-9E00-FC8A-846C-97A9EFDE21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1DF361-0EC8-B600-7A49-48878E30547F}"/>
              </a:ext>
            </a:extLst>
          </p:cNvPr>
          <p:cNvSpPr>
            <a:spLocks noGrp="1"/>
          </p:cNvSpPr>
          <p:nvPr>
            <p:ph type="dt" sz="half" idx="10"/>
          </p:nvPr>
        </p:nvSpPr>
        <p:spPr/>
        <p:txBody>
          <a:bodyPr/>
          <a:lstStyle/>
          <a:p>
            <a:fld id="{B62E1F99-45ED-4649-B62F-A64BE8F16BDD}" type="datetimeFigureOut">
              <a:rPr lang="en-US" smtClean="0"/>
              <a:t>4/27/25</a:t>
            </a:fld>
            <a:endParaRPr lang="en-US"/>
          </a:p>
        </p:txBody>
      </p:sp>
      <p:sp>
        <p:nvSpPr>
          <p:cNvPr id="5" name="Footer Placeholder 4">
            <a:extLst>
              <a:ext uri="{FF2B5EF4-FFF2-40B4-BE49-F238E27FC236}">
                <a16:creationId xmlns:a16="http://schemas.microsoft.com/office/drawing/2014/main" id="{78BCB99B-C206-6D14-875D-BB2CE83B86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394509-117F-5ED2-1478-31D8890D15D5}"/>
              </a:ext>
            </a:extLst>
          </p:cNvPr>
          <p:cNvSpPr>
            <a:spLocks noGrp="1"/>
          </p:cNvSpPr>
          <p:nvPr>
            <p:ph type="sldNum" sz="quarter" idx="12"/>
          </p:nvPr>
        </p:nvSpPr>
        <p:spPr/>
        <p:txBody>
          <a:bodyPr/>
          <a:lstStyle/>
          <a:p>
            <a:fld id="{B608A900-3BDD-844B-90EF-BFDB22378127}" type="slidenum">
              <a:rPr lang="en-US" smtClean="0"/>
              <a:t>‹#›</a:t>
            </a:fld>
            <a:endParaRPr lang="en-US"/>
          </a:p>
        </p:txBody>
      </p:sp>
    </p:spTree>
    <p:extLst>
      <p:ext uri="{BB962C8B-B14F-4D97-AF65-F5344CB8AC3E}">
        <p14:creationId xmlns:p14="http://schemas.microsoft.com/office/powerpoint/2010/main" val="251610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D3C09-DA1C-E34B-9549-92E24B7D3785}"/>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A38528C8-3136-D14D-8FD9-F4DA89C589AA}"/>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783FE67-7E08-4541-ACB4-F71D96B7F42C}"/>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5" name="Footer Placeholder 4">
            <a:extLst>
              <a:ext uri="{FF2B5EF4-FFF2-40B4-BE49-F238E27FC236}">
                <a16:creationId xmlns:a16="http://schemas.microsoft.com/office/drawing/2014/main" id="{6AB9AF64-316C-CB42-AF15-57E85D8DDB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F1288-92B7-9F4C-B1AF-940F43B00726}"/>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774178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D9C3B-9582-4B45-BBE0-D4A558BEC7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76CE8A-DF96-904A-A97B-934172C633F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318929-9832-7342-8F84-73139606A469}"/>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5" name="Footer Placeholder 4">
            <a:extLst>
              <a:ext uri="{FF2B5EF4-FFF2-40B4-BE49-F238E27FC236}">
                <a16:creationId xmlns:a16="http://schemas.microsoft.com/office/drawing/2014/main" id="{76406756-17DD-E640-A9E0-38F02033C4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7241A6-0F2B-F24D-8B13-B256225DCA7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557174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10242-8A35-0440-AF76-6E3A27A288B8}"/>
              </a:ext>
            </a:extLst>
          </p:cNvPr>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25F5CA01-285C-744B-9136-861CA5983FB1}"/>
              </a:ext>
            </a:extLst>
          </p:cNvPr>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427AF-FA8B-DD49-9A3F-9E03BD8E5840}"/>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5" name="Footer Placeholder 4">
            <a:extLst>
              <a:ext uri="{FF2B5EF4-FFF2-40B4-BE49-F238E27FC236}">
                <a16:creationId xmlns:a16="http://schemas.microsoft.com/office/drawing/2014/main" id="{59849B24-C454-2F4C-9147-C7F8E926FC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9BFF65-ECB4-4D42-8D06-948D09186B4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17828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D2E786-29F7-25F9-756C-3D5EEB3F29E5}"/>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3" name="Footer Placeholder 2">
            <a:extLst>
              <a:ext uri="{FF2B5EF4-FFF2-40B4-BE49-F238E27FC236}">
                <a16:creationId xmlns:a16="http://schemas.microsoft.com/office/drawing/2014/main" id="{DEA17A0D-4087-9F96-FDD5-8E860DF00C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FE1371-3B6B-D700-2FD5-BC886D384912}"/>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3924783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39C14-11BE-C147-B354-3C9A730652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95E372-B773-9A4E-9779-C5046DB34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0629AD-79A1-094E-8821-9EA14B399FD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588DE1-68FF-C349-AEAE-79280E2DF74B}"/>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6" name="Footer Placeholder 5">
            <a:extLst>
              <a:ext uri="{FF2B5EF4-FFF2-40B4-BE49-F238E27FC236}">
                <a16:creationId xmlns:a16="http://schemas.microsoft.com/office/drawing/2014/main" id="{6D9EC035-599A-E243-AD4B-0610A224A2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4EC558-E2F4-394D-B199-94EFA95B9AEB}"/>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68004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C1107-2EDF-6F45-A4DD-2889ED5ADE82}"/>
              </a:ext>
            </a:extLst>
          </p:cNvPr>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20E9A4-F86B-9D4C-9561-A438CB651970}"/>
              </a:ext>
            </a:extLst>
          </p:cNvPr>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FFC42DAD-1C3E-DF4D-99E5-1AAADA70BDFC}"/>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7F228B-CB7C-0B4D-B294-ED881511E4AF}"/>
              </a:ext>
            </a:extLst>
          </p:cNvPr>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BCF03A8-A932-1740-A518-070F0EDE3B47}"/>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DF3D4D-FC30-6844-B349-2F3C092CA887}"/>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8" name="Footer Placeholder 7">
            <a:extLst>
              <a:ext uri="{FF2B5EF4-FFF2-40B4-BE49-F238E27FC236}">
                <a16:creationId xmlns:a16="http://schemas.microsoft.com/office/drawing/2014/main" id="{D8BADAA5-A572-DC4B-A96B-608FE0FF99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56E217-6154-D44A-95E6-36C892DCBDF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836238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970FC-A680-C14F-9F38-4F35E716ED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152D54-668B-2D42-953D-C6A43E2D128B}"/>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4" name="Footer Placeholder 3">
            <a:extLst>
              <a:ext uri="{FF2B5EF4-FFF2-40B4-BE49-F238E27FC236}">
                <a16:creationId xmlns:a16="http://schemas.microsoft.com/office/drawing/2014/main" id="{2F340603-9FEC-4C4A-B645-6A2858E4E4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0197F84-9855-5F41-BAA7-76FC25AEA853}"/>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21927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A3810E-FBB0-1C4B-AE40-181F91619B87}"/>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3" name="Footer Placeholder 2">
            <a:extLst>
              <a:ext uri="{FF2B5EF4-FFF2-40B4-BE49-F238E27FC236}">
                <a16:creationId xmlns:a16="http://schemas.microsoft.com/office/drawing/2014/main" id="{8EBB1C00-943E-2742-A1BC-047A575D86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F0638A0-679B-8248-96C7-1F2D98CC1B1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43715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5BFDE-2778-E147-A8F1-A35714148629}"/>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2CEFD507-6D58-B248-AA82-815E9809678F}"/>
              </a:ext>
            </a:extLst>
          </p:cNvPr>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3C81F8-D30F-F34C-A4C4-1564C451A157}"/>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02F2F34-EC59-1549-9406-701C2AF67567}"/>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6" name="Footer Placeholder 5">
            <a:extLst>
              <a:ext uri="{FF2B5EF4-FFF2-40B4-BE49-F238E27FC236}">
                <a16:creationId xmlns:a16="http://schemas.microsoft.com/office/drawing/2014/main" id="{C286F9BC-E8D4-4648-AB7B-347220DC7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F7544F-F075-4A43-88D7-CD2CB139E62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43599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D7965-12FA-5C4A-9AE9-F943C274086B}"/>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9EC8383-7477-C644-B257-60181BB82FE1}"/>
              </a:ext>
            </a:extLst>
          </p:cNvPr>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9E523A03-C3B4-E445-B493-998455460D4E}"/>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9CD7739-3ECB-D947-B947-55F691A0B549}"/>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6" name="Footer Placeholder 5">
            <a:extLst>
              <a:ext uri="{FF2B5EF4-FFF2-40B4-BE49-F238E27FC236}">
                <a16:creationId xmlns:a16="http://schemas.microsoft.com/office/drawing/2014/main" id="{8C1178D6-41C8-F84A-9771-D25759E0DC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4F3EB9-3512-0943-8F5C-2394D9A6B6A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4085727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6F18F-4A62-5145-9310-7BFBDDC665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89AA8B-C74E-AE4C-A8DB-C8DBE890AB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F7A8AD-648D-7B49-B47E-4DB28D8BC472}"/>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5" name="Footer Placeholder 4">
            <a:extLst>
              <a:ext uri="{FF2B5EF4-FFF2-40B4-BE49-F238E27FC236}">
                <a16:creationId xmlns:a16="http://schemas.microsoft.com/office/drawing/2014/main" id="{70FD9384-CF6B-9A4A-86A6-2F8EAE229C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6E3B4B-C3D6-1A46-AF77-033A86DD91C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85295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B3405C-D68F-1E47-A19C-2074D2982B09}"/>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479E39-860E-9944-BA4E-086BF9071E29}"/>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BB5B4E-444E-E545-8004-9375B657425F}"/>
              </a:ext>
            </a:extLst>
          </p:cNvPr>
          <p:cNvSpPr>
            <a:spLocks noGrp="1"/>
          </p:cNvSpPr>
          <p:nvPr>
            <p:ph type="dt" sz="half" idx="10"/>
          </p:nvPr>
        </p:nvSpPr>
        <p:spPr/>
        <p:txBody>
          <a:bodyPr/>
          <a:lstStyle/>
          <a:p>
            <a:fld id="{F284D359-EF42-5B4D-8410-19F3AC9E0523}" type="datetimeFigureOut">
              <a:rPr lang="en-US" smtClean="0"/>
              <a:t>4/27/25</a:t>
            </a:fld>
            <a:endParaRPr lang="en-US"/>
          </a:p>
        </p:txBody>
      </p:sp>
      <p:sp>
        <p:nvSpPr>
          <p:cNvPr id="5" name="Footer Placeholder 4">
            <a:extLst>
              <a:ext uri="{FF2B5EF4-FFF2-40B4-BE49-F238E27FC236}">
                <a16:creationId xmlns:a16="http://schemas.microsoft.com/office/drawing/2014/main" id="{6273FFE7-4FD2-A343-8791-BD1F0222B0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E1D2E-5D0E-BE48-A85A-A6153ADFE138}"/>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92662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34048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65312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10334-AF49-10A8-8308-99541C509E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F2E0C8A-4C79-B504-939D-344D990AB9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437345B-DB10-04DC-173F-551C58FDB1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812AD9-18ED-46E6-928B-8279F7ED80E5}"/>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6" name="Footer Placeholder 5">
            <a:extLst>
              <a:ext uri="{FF2B5EF4-FFF2-40B4-BE49-F238E27FC236}">
                <a16:creationId xmlns:a16="http://schemas.microsoft.com/office/drawing/2014/main" id="{CC34FB3D-229F-59CA-5B02-7608C0B69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795F7A-AD5E-7A31-C8CE-801EFA5C2F2F}"/>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2053839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89180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0190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4/27/25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47423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4/27/25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2690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4/27/25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98388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7638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4/27/25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5887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9197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4/27/25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4586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5A09F722-84B7-6C48-9C4E-D8E16E485A37}"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7757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1A04D-7208-854D-53D8-CBA194C381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515AEB-219C-AE00-1939-1D1C6BF299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B0DCAB-4635-437A-313E-5F0DCC63E6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324517-C3B5-3A84-D9E9-2E4610E371DB}"/>
              </a:ext>
            </a:extLst>
          </p:cNvPr>
          <p:cNvSpPr>
            <a:spLocks noGrp="1"/>
          </p:cNvSpPr>
          <p:nvPr>
            <p:ph type="dt" sz="half" idx="10"/>
          </p:nvPr>
        </p:nvSpPr>
        <p:spPr/>
        <p:txBody>
          <a:bodyPr/>
          <a:lstStyle/>
          <a:p>
            <a:fld id="{53715813-E627-D14B-9D2A-03C3472D1F46}" type="datetimeFigureOut">
              <a:rPr lang="en-US" smtClean="0"/>
              <a:t>4/27/25</a:t>
            </a:fld>
            <a:endParaRPr lang="en-US"/>
          </a:p>
        </p:txBody>
      </p:sp>
      <p:sp>
        <p:nvSpPr>
          <p:cNvPr id="6" name="Footer Placeholder 5">
            <a:extLst>
              <a:ext uri="{FF2B5EF4-FFF2-40B4-BE49-F238E27FC236}">
                <a16:creationId xmlns:a16="http://schemas.microsoft.com/office/drawing/2014/main" id="{AE5A5747-8D60-AA28-99E6-1ACC2F96B8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6197D4-D99F-8DD7-1763-613764D5797E}"/>
              </a:ext>
            </a:extLst>
          </p:cNvPr>
          <p:cNvSpPr>
            <a:spLocks noGrp="1"/>
          </p:cNvSpPr>
          <p:nvPr>
            <p:ph type="sldNum" sz="quarter" idx="12"/>
          </p:nvPr>
        </p:nvSpPr>
        <p:spPr/>
        <p:txBody>
          <a:bodyPr/>
          <a:lstStyle/>
          <a:p>
            <a:fld id="{1077E01F-88E8-484E-8EBC-8D253C2AC1C6}" type="slidenum">
              <a:rPr lang="en-US" smtClean="0"/>
              <a:t>‹#›</a:t>
            </a:fld>
            <a:endParaRPr lang="en-US"/>
          </a:p>
        </p:txBody>
      </p:sp>
    </p:spTree>
    <p:extLst>
      <p:ext uri="{BB962C8B-B14F-4D97-AF65-F5344CB8AC3E}">
        <p14:creationId xmlns:p14="http://schemas.microsoft.com/office/powerpoint/2010/main" val="82112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9DBBCC94-44BD-804C-97D7-ECE2F0004D8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87981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86FD618D-EF4C-9443-96FE-710B58135AB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751077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2590C4-5E1D-5C41-9D5F-DB1BC63D48EF}"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04134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E070DDA9-1AB5-D24D-BDBA-206F9ACAB99E}"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82138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90BEBCD8-34C2-D942-8068-44A93E3FA19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8214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DFCE2839-0D6C-5E42-BDBA-53DE52E1045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087366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2BDF4E46-5E12-7F4D-8A8D-460DB913CE15}"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14995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14CE558A-0A5F-DD48-9E31-BD5F8B1B279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432466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7A63BDEF-A59F-6749-A634-B3200C77900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750781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E10453F4-9AC0-EA4D-B158-3A76D8058120}"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36460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6" Type="http://schemas.openxmlformats.org/officeDocument/2006/relationships/theme" Target="../theme/theme10.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5.xml"/><Relationship Id="rId13" Type="http://schemas.openxmlformats.org/officeDocument/2006/relationships/theme" Target="../theme/theme11.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slideLayout" Target="../slideLayouts/slideLayout129.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7.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heme" Target="../theme/theme12.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slideLayout" Target="../slideLayouts/slideLayout140.xml"/><Relationship Id="rId5" Type="http://schemas.openxmlformats.org/officeDocument/2006/relationships/slideLayout" Target="../slideLayouts/slideLayout134.xml"/><Relationship Id="rId10" Type="http://schemas.openxmlformats.org/officeDocument/2006/relationships/slideLayout" Target="../slideLayouts/slideLayout139.xml"/><Relationship Id="rId4" Type="http://schemas.openxmlformats.org/officeDocument/2006/relationships/slideLayout" Target="../slideLayouts/slideLayout133.xml"/><Relationship Id="rId9" Type="http://schemas.openxmlformats.org/officeDocument/2006/relationships/slideLayout" Target="../slideLayouts/slideLayout13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5" Type="http://schemas.openxmlformats.org/officeDocument/2006/relationships/theme" Target="../theme/theme13.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4.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theme" Target="../theme/theme9.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7DE953-F127-980C-686E-68E0178CD3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B38E2C1-1B33-4C3A-EAF4-773FF206BB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EF61AD-4C82-81B8-A5C9-F80E80A6DA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3715813-E627-D14B-9D2A-03C3472D1F46}" type="datetimeFigureOut">
              <a:rPr lang="en-US" smtClean="0"/>
              <a:t>4/27/25</a:t>
            </a:fld>
            <a:endParaRPr lang="en-US"/>
          </a:p>
        </p:txBody>
      </p:sp>
      <p:sp>
        <p:nvSpPr>
          <p:cNvPr id="5" name="Footer Placeholder 4">
            <a:extLst>
              <a:ext uri="{FF2B5EF4-FFF2-40B4-BE49-F238E27FC236}">
                <a16:creationId xmlns:a16="http://schemas.microsoft.com/office/drawing/2014/main" id="{6AFF11F4-8C6D-043F-DD26-7E9FA4A0E4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CCBABDF-052A-EC76-8B1E-6823FE5D0A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077E01F-88E8-484E-8EBC-8D253C2AC1C6}" type="slidenum">
              <a:rPr lang="en-US" smtClean="0"/>
              <a:t>‹#›</a:t>
            </a:fld>
            <a:endParaRPr lang="en-US"/>
          </a:p>
        </p:txBody>
      </p:sp>
    </p:spTree>
    <p:extLst>
      <p:ext uri="{BB962C8B-B14F-4D97-AF65-F5344CB8AC3E}">
        <p14:creationId xmlns:p14="http://schemas.microsoft.com/office/powerpoint/2010/main" val="3507261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571086C-F25E-614E-9A98-653FAAE8CCDC}"/>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7FF4C32E-76CC-FE4B-8682-E12E746726A7}"/>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34B9477E-FA23-EA46-A7AA-ED3D417477BA}"/>
              </a:ext>
            </a:extLst>
          </p:cNvPr>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0"/>
              </a:defRPr>
            </a:lvl1pPr>
          </a:lstStyle>
          <a:p>
            <a:pPr>
              <a:defRPr/>
            </a:pPr>
            <a:endParaRPr lang="en-US"/>
          </a:p>
        </p:txBody>
      </p:sp>
      <p:sp>
        <p:nvSpPr>
          <p:cNvPr id="1029" name="Rectangle 5">
            <a:extLst>
              <a:ext uri="{FF2B5EF4-FFF2-40B4-BE49-F238E27FC236}">
                <a16:creationId xmlns:a16="http://schemas.microsoft.com/office/drawing/2014/main" id="{5C62A67C-FCCB-9B43-ACD9-2E0B6498CEBA}"/>
              </a:ext>
            </a:extLst>
          </p:cNvPr>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charset="0"/>
              </a:defRPr>
            </a:lvl1pPr>
          </a:lstStyle>
          <a:p>
            <a:pPr>
              <a:defRPr/>
            </a:pPr>
            <a:endParaRPr lang="en-US"/>
          </a:p>
        </p:txBody>
      </p:sp>
      <p:sp>
        <p:nvSpPr>
          <p:cNvPr id="1030" name="Rectangle 6">
            <a:extLst>
              <a:ext uri="{FF2B5EF4-FFF2-40B4-BE49-F238E27FC236}">
                <a16:creationId xmlns:a16="http://schemas.microsoft.com/office/drawing/2014/main" id="{49962F91-A677-9149-ACAE-AEBBFECD8C12}"/>
              </a:ext>
            </a:extLst>
          </p:cNvPr>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fld id="{F3426392-E882-3E41-84DD-49EB9836A910}" type="slidenum">
              <a:rPr lang="en-US" altLang="en-US"/>
              <a:pPr/>
              <a:t>‹#›</a:t>
            </a:fld>
            <a:endParaRPr lang="en-US" altLang="en-US"/>
          </a:p>
        </p:txBody>
      </p:sp>
    </p:spTree>
    <p:extLst>
      <p:ext uri="{BB962C8B-B14F-4D97-AF65-F5344CB8AC3E}">
        <p14:creationId xmlns:p14="http://schemas.microsoft.com/office/powerpoint/2010/main" val="921949053"/>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smtClean="0">
                <a:solidFill>
                  <a:srgbClr val="000000"/>
                </a:solidFill>
              </a:defRPr>
            </a:lvl1pPr>
          </a:lstStyle>
          <a:p>
            <a:pPr eaLnBrk="0" fontAlgn="base" hangingPunct="0">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smtClean="0">
                <a:solidFill>
                  <a:srgbClr val="000000"/>
                </a:solidFill>
              </a:defRPr>
            </a:lvl1pPr>
          </a:lstStyle>
          <a:p>
            <a:pPr eaLnBrk="0" fontAlgn="base" hangingPunct="0">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smtClean="0">
                <a:solidFill>
                  <a:srgbClr val="000000"/>
                </a:solidFill>
              </a:defRPr>
            </a:lvl1pPr>
          </a:lstStyle>
          <a:p>
            <a:pPr eaLnBrk="0" fontAlgn="base" hangingPunct="0">
              <a:spcBef>
                <a:spcPct val="0"/>
              </a:spcBef>
              <a:spcAft>
                <a:spcPct val="0"/>
              </a:spcAft>
              <a:defRPr/>
            </a:pPr>
            <a:fld id="{B808E100-68BA-8940-A7C6-18C1F64B08D5}" type="slidenum">
              <a:rPr lang="en-US" smtClean="0"/>
              <a:pPr eaLnBrk="0" fontAlgn="base" hangingPunct="0">
                <a:spcBef>
                  <a:spcPct val="0"/>
                </a:spcBef>
                <a:spcAft>
                  <a:spcPct val="0"/>
                </a:spcAft>
                <a:defRPr/>
              </a:pPr>
              <a:t>‹#›</a:t>
            </a:fld>
            <a:endParaRPr lang="en-US"/>
          </a:p>
        </p:txBody>
      </p:sp>
    </p:spTree>
    <p:extLst>
      <p:ext uri="{BB962C8B-B14F-4D97-AF65-F5344CB8AC3E}">
        <p14:creationId xmlns:p14="http://schemas.microsoft.com/office/powerpoint/2010/main" val="1239940737"/>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36EEC2-BBF7-F540-91CB-77E234581013}" type="datetimeFigureOut">
              <a:rPr lang="en-US" smtClean="0">
                <a:solidFill>
                  <a:prstClr val="black">
                    <a:tint val="75000"/>
                  </a:prstClr>
                </a:solidFill>
                <a:latin typeface="Calibri"/>
              </a:rPr>
              <a:pPr/>
              <a:t>4/27/25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5FD84E-A118-A941-B894-654A5CA83E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90003251"/>
      </p:ext>
    </p:extLst>
  </p:cSld>
  <p:clrMap bg1="lt1" tx1="dk1" bg2="lt2" tx2="dk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11690C93-B89B-424B-9275-4555C05DAB94}"/>
              </a:ext>
            </a:extLst>
          </p:cNvPr>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5363" name="Rectangle 3">
            <a:extLst>
              <a:ext uri="{FF2B5EF4-FFF2-40B4-BE49-F238E27FC236}">
                <a16:creationId xmlns:a16="http://schemas.microsoft.com/office/drawing/2014/main" id="{7AA594FC-5788-A84C-AB52-5D92D77A23E6}"/>
              </a:ext>
            </a:extLst>
          </p:cNvPr>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90820" name="Rectangle 4">
            <a:extLst>
              <a:ext uri="{FF2B5EF4-FFF2-40B4-BE49-F238E27FC236}">
                <a16:creationId xmlns:a16="http://schemas.microsoft.com/office/drawing/2014/main" id="{DE8BBBC3-BA13-8746-B640-C55C6E4EE0EB}"/>
              </a:ext>
            </a:extLst>
          </p:cNvPr>
          <p:cNvSpPr>
            <a:spLocks noGrp="1" noChangeArrowheads="1"/>
          </p:cNvSpPr>
          <p:nvPr>
            <p:ph type="dt" sz="half" idx="2"/>
          </p:nvPr>
        </p:nvSpPr>
        <p:spPr bwMode="auto">
          <a:xfrm>
            <a:off x="9144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50">
                <a:latin typeface="+mn-lt"/>
                <a:ea typeface="+mn-ea"/>
              </a:defRPr>
            </a:lvl1pPr>
          </a:lstStyle>
          <a:p>
            <a:pPr>
              <a:defRPr/>
            </a:pPr>
            <a:endParaRPr lang="en-US" altLang="en-US"/>
          </a:p>
        </p:txBody>
      </p:sp>
      <p:sp>
        <p:nvSpPr>
          <p:cNvPr id="290821" name="Rectangle 5">
            <a:extLst>
              <a:ext uri="{FF2B5EF4-FFF2-40B4-BE49-F238E27FC236}">
                <a16:creationId xmlns:a16="http://schemas.microsoft.com/office/drawing/2014/main" id="{E8F07321-81E5-7641-B4B2-D14C24A19003}"/>
              </a:ext>
            </a:extLst>
          </p:cNvPr>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50">
                <a:latin typeface="+mn-lt"/>
                <a:ea typeface="+mn-ea"/>
              </a:defRPr>
            </a:lvl1pPr>
          </a:lstStyle>
          <a:p>
            <a:pPr>
              <a:defRPr/>
            </a:pPr>
            <a:endParaRPr lang="en-US" altLang="en-US"/>
          </a:p>
        </p:txBody>
      </p:sp>
      <p:sp>
        <p:nvSpPr>
          <p:cNvPr id="290822" name="Rectangle 6">
            <a:extLst>
              <a:ext uri="{FF2B5EF4-FFF2-40B4-BE49-F238E27FC236}">
                <a16:creationId xmlns:a16="http://schemas.microsoft.com/office/drawing/2014/main" id="{8C975CAD-1E9D-7F4B-8562-0A218DEBA02D}"/>
              </a:ext>
            </a:extLst>
          </p:cNvPr>
          <p:cNvSpPr>
            <a:spLocks noGrp="1" noChangeArrowheads="1"/>
          </p:cNvSpPr>
          <p:nvPr>
            <p:ph type="sldNum" sz="quarter" idx="4"/>
          </p:nvPr>
        </p:nvSpPr>
        <p:spPr bwMode="auto">
          <a:xfrm>
            <a:off x="8737600" y="6248400"/>
            <a:ext cx="2540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50" smtClean="0">
                <a:latin typeface="+mn-lt"/>
                <a:ea typeface="+mn-ea"/>
              </a:defRPr>
            </a:lvl1pPr>
          </a:lstStyle>
          <a:p>
            <a:pPr>
              <a:defRPr/>
            </a:pPr>
            <a:fld id="{078C842F-EE1A-934A-91D8-D797F5D179D9}" type="slidenum">
              <a:rPr lang="en-US" altLang="en-US"/>
              <a:pPr>
                <a:defRPr/>
              </a:pPr>
              <a:t>‹#›</a:t>
            </a:fld>
            <a:endParaRPr lang="en-US" altLang="en-US"/>
          </a:p>
        </p:txBody>
      </p:sp>
    </p:spTree>
    <p:extLst>
      <p:ext uri="{BB962C8B-B14F-4D97-AF65-F5344CB8AC3E}">
        <p14:creationId xmlns:p14="http://schemas.microsoft.com/office/powerpoint/2010/main" val="2970477491"/>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Arial" panose="020B0604020202020204" pitchFamily="34" charset="0"/>
          <a:ea typeface="Osaka" pitchFamily="96" charset="-128"/>
        </a:defRPr>
      </a:lvl2pPr>
      <a:lvl3pPr algn="ctr" rtl="0" eaLnBrk="0" fontAlgn="base" hangingPunct="0">
        <a:spcBef>
          <a:spcPct val="0"/>
        </a:spcBef>
        <a:spcAft>
          <a:spcPct val="0"/>
        </a:spcAft>
        <a:defRPr sz="3300">
          <a:solidFill>
            <a:schemeClr val="tx2"/>
          </a:solidFill>
          <a:latin typeface="Arial" panose="020B0604020202020204" pitchFamily="34" charset="0"/>
          <a:ea typeface="Osaka" pitchFamily="96" charset="-128"/>
        </a:defRPr>
      </a:lvl3pPr>
      <a:lvl4pPr algn="ctr" rtl="0" eaLnBrk="0" fontAlgn="base" hangingPunct="0">
        <a:spcBef>
          <a:spcPct val="0"/>
        </a:spcBef>
        <a:spcAft>
          <a:spcPct val="0"/>
        </a:spcAft>
        <a:defRPr sz="3300">
          <a:solidFill>
            <a:schemeClr val="tx2"/>
          </a:solidFill>
          <a:latin typeface="Arial" panose="020B0604020202020204" pitchFamily="34" charset="0"/>
          <a:ea typeface="Osaka" pitchFamily="96" charset="-128"/>
        </a:defRPr>
      </a:lvl4pPr>
      <a:lvl5pPr algn="ctr" rtl="0" eaLnBrk="0" fontAlgn="base" hangingPunct="0">
        <a:spcBef>
          <a:spcPct val="0"/>
        </a:spcBef>
        <a:spcAft>
          <a:spcPct val="0"/>
        </a:spcAft>
        <a:defRPr sz="3300">
          <a:solidFill>
            <a:schemeClr val="tx2"/>
          </a:solidFill>
          <a:latin typeface="Arial" panose="020B0604020202020204" pitchFamily="34" charset="0"/>
          <a:ea typeface="Osaka" pitchFamily="96" charset="-128"/>
        </a:defRPr>
      </a:lvl5pPr>
      <a:lvl6pPr marL="342900" algn="ctr" rtl="0" fontAlgn="base">
        <a:spcBef>
          <a:spcPct val="0"/>
        </a:spcBef>
        <a:spcAft>
          <a:spcPct val="0"/>
        </a:spcAft>
        <a:defRPr sz="3300">
          <a:solidFill>
            <a:schemeClr val="tx2"/>
          </a:solidFill>
          <a:latin typeface="Arial" panose="020B0604020202020204" pitchFamily="34" charset="0"/>
          <a:ea typeface="Osaka" pitchFamily="96" charset="-128"/>
        </a:defRPr>
      </a:lvl6pPr>
      <a:lvl7pPr marL="685800" algn="ctr" rtl="0" fontAlgn="base">
        <a:spcBef>
          <a:spcPct val="0"/>
        </a:spcBef>
        <a:spcAft>
          <a:spcPct val="0"/>
        </a:spcAft>
        <a:defRPr sz="3300">
          <a:solidFill>
            <a:schemeClr val="tx2"/>
          </a:solidFill>
          <a:latin typeface="Arial" panose="020B0604020202020204" pitchFamily="34" charset="0"/>
          <a:ea typeface="Osaka" pitchFamily="96" charset="-128"/>
        </a:defRPr>
      </a:lvl7pPr>
      <a:lvl8pPr marL="1028700" algn="ctr" rtl="0" fontAlgn="base">
        <a:spcBef>
          <a:spcPct val="0"/>
        </a:spcBef>
        <a:spcAft>
          <a:spcPct val="0"/>
        </a:spcAft>
        <a:defRPr sz="3300">
          <a:solidFill>
            <a:schemeClr val="tx2"/>
          </a:solidFill>
          <a:latin typeface="Arial" panose="020B0604020202020204" pitchFamily="34" charset="0"/>
          <a:ea typeface="Osaka" pitchFamily="96" charset="-128"/>
        </a:defRPr>
      </a:lvl8pPr>
      <a:lvl9pPr marL="1371600" algn="ctr" rtl="0" fontAlgn="base">
        <a:spcBef>
          <a:spcPct val="0"/>
        </a:spcBef>
        <a:spcAft>
          <a:spcPct val="0"/>
        </a:spcAft>
        <a:defRPr sz="3300">
          <a:solidFill>
            <a:schemeClr val="tx2"/>
          </a:solidFill>
          <a:latin typeface="Arial" panose="020B0604020202020204" pitchFamily="34" charset="0"/>
          <a:ea typeface="Osaka" pitchFamily="96" charset="-128"/>
        </a:defRPr>
      </a:lvl9pPr>
    </p:titleStyle>
    <p:bodyStyle>
      <a:lvl1pPr marL="257175" indent="-257175" algn="l" rtl="0" eaLnBrk="0" fontAlgn="base" hangingPunct="0">
        <a:spcBef>
          <a:spcPct val="20000"/>
        </a:spcBef>
        <a:spcAft>
          <a:spcPct val="0"/>
        </a:spcAft>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FF2FD521-5AE0-3647-91D4-2DC5552E50C2}" type="datetimeFigureOut">
              <a:rPr lang="en-US" smtClean="0">
                <a:solidFill>
                  <a:prstClr val="black">
                    <a:tint val="75000"/>
                  </a:prstClr>
                </a:solidFill>
              </a:rPr>
              <a:pPr defTabSz="457200"/>
              <a:t>4/27/25</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9EF73832-E400-FC46-9CD8-6335F869D040}"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452605373"/>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FC64B6F-B9FF-514D-B9A2-7FB4DF7608F2}" type="datetimeFigureOut">
              <a:rPr lang="en-US" smtClean="0"/>
              <a:t>4/27/25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A50C4CB-4E54-CF4A-ADCB-A93D50B0C03A}" type="slidenum">
              <a:rPr lang="en-US" smtClean="0"/>
              <a:t>‹#›</a:t>
            </a:fld>
            <a:endParaRPr lang="en-US"/>
          </a:p>
        </p:txBody>
      </p:sp>
    </p:spTree>
    <p:extLst>
      <p:ext uri="{BB962C8B-B14F-4D97-AF65-F5344CB8AC3E}">
        <p14:creationId xmlns:p14="http://schemas.microsoft.com/office/powerpoint/2010/main" val="39791371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5649D6-32D7-0A4B-91CB-9C04C14C434A}" type="datetimeFigureOut">
              <a:rPr lang="en-US" smtClean="0"/>
              <a:t>4/27/25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4EADA8-37CD-4A46-81D9-34E15B50A962}" type="slidenum">
              <a:rPr lang="en-US" smtClean="0"/>
              <a:t>‹#›</a:t>
            </a:fld>
            <a:endParaRPr lang="en-US"/>
          </a:p>
        </p:txBody>
      </p:sp>
    </p:spTree>
    <p:extLst>
      <p:ext uri="{BB962C8B-B14F-4D97-AF65-F5344CB8AC3E}">
        <p14:creationId xmlns:p14="http://schemas.microsoft.com/office/powerpoint/2010/main" val="14630101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E5CCB5-3906-0225-5775-5FAFD64209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D2C1560-8608-CE0E-0425-1223C68B69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0D099E-2287-A650-0473-6C6FF09891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14E9A5-1460-C84E-9A80-CD80235E90E3}" type="datetimeFigureOut">
              <a:rPr lang="en-US" smtClean="0"/>
              <a:t>4/27/25</a:t>
            </a:fld>
            <a:endParaRPr lang="en-US"/>
          </a:p>
        </p:txBody>
      </p:sp>
      <p:sp>
        <p:nvSpPr>
          <p:cNvPr id="5" name="Footer Placeholder 4">
            <a:extLst>
              <a:ext uri="{FF2B5EF4-FFF2-40B4-BE49-F238E27FC236}">
                <a16:creationId xmlns:a16="http://schemas.microsoft.com/office/drawing/2014/main" id="{F1CE9ABF-926F-FDC7-ADD5-4E00090BA9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861F698-BF02-8010-1543-3A2662E232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128C3-895E-A140-B701-312A8C4A6B2C}" type="slidenum">
              <a:rPr lang="en-US" smtClean="0"/>
              <a:t>‹#›</a:t>
            </a:fld>
            <a:endParaRPr lang="en-US"/>
          </a:p>
        </p:txBody>
      </p:sp>
    </p:spTree>
    <p:extLst>
      <p:ext uri="{BB962C8B-B14F-4D97-AF65-F5344CB8AC3E}">
        <p14:creationId xmlns:p14="http://schemas.microsoft.com/office/powerpoint/2010/main" val="374062724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20664F-90E0-4FB9-BD4A-FD48516D483E}" type="datetimeFigureOut">
              <a:rPr lang="en-US" smtClean="0"/>
              <a:t>4/27/25</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63F70B-42E7-4F44-AF4B-92EF214E6B5A}" type="slidenum">
              <a:rPr lang="en-US" smtClean="0"/>
              <a:t>‹#›</a:t>
            </a:fld>
            <a:endParaRPr lang="en-US"/>
          </a:p>
        </p:txBody>
      </p:sp>
    </p:spTree>
    <p:extLst>
      <p:ext uri="{BB962C8B-B14F-4D97-AF65-F5344CB8AC3E}">
        <p14:creationId xmlns:p14="http://schemas.microsoft.com/office/powerpoint/2010/main" val="5926656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AD1129-26B6-7E4A-9746-0ECF485079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A05A33-4C13-8AC9-9E1E-E9249FFF22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F003CC-3177-0B98-6737-AE341CD9C09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2E1F99-45ED-4649-B62F-A64BE8F16BDD}" type="datetimeFigureOut">
              <a:rPr lang="en-US" smtClean="0"/>
              <a:t>4/27/25</a:t>
            </a:fld>
            <a:endParaRPr lang="en-US"/>
          </a:p>
        </p:txBody>
      </p:sp>
      <p:sp>
        <p:nvSpPr>
          <p:cNvPr id="5" name="Footer Placeholder 4">
            <a:extLst>
              <a:ext uri="{FF2B5EF4-FFF2-40B4-BE49-F238E27FC236}">
                <a16:creationId xmlns:a16="http://schemas.microsoft.com/office/drawing/2014/main" id="{E767AB8C-054D-D5AB-800E-EFA67E4083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F0E70A-42D6-3B7A-EAF5-7D535611B5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08A900-3BDD-844B-90EF-BFDB22378127}" type="slidenum">
              <a:rPr lang="en-US" smtClean="0"/>
              <a:t>‹#›</a:t>
            </a:fld>
            <a:endParaRPr lang="en-US"/>
          </a:p>
        </p:txBody>
      </p:sp>
    </p:spTree>
    <p:extLst>
      <p:ext uri="{BB962C8B-B14F-4D97-AF65-F5344CB8AC3E}">
        <p14:creationId xmlns:p14="http://schemas.microsoft.com/office/powerpoint/2010/main" val="407244767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325397-34F0-5A41-AED2-FC9E54414FCB}"/>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F145E3D-81F9-054A-BF6F-B5CF8D2EB3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647434-FA0C-3A4E-A3E7-78DB920CFFED}"/>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284D359-EF42-5B4D-8410-19F3AC9E0523}" type="datetimeFigureOut">
              <a:rPr lang="en-US" smtClean="0"/>
              <a:t>4/27/25</a:t>
            </a:fld>
            <a:endParaRPr lang="en-US"/>
          </a:p>
        </p:txBody>
      </p:sp>
      <p:sp>
        <p:nvSpPr>
          <p:cNvPr id="5" name="Footer Placeholder 4">
            <a:extLst>
              <a:ext uri="{FF2B5EF4-FFF2-40B4-BE49-F238E27FC236}">
                <a16:creationId xmlns:a16="http://schemas.microsoft.com/office/drawing/2014/main" id="{40073CDF-8C0D-A74F-A132-6D6E2536E110}"/>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619E63-C227-9E4F-A6C2-65180DA374EE}"/>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7C66314-9754-744F-87AD-F89F8B727281}" type="slidenum">
              <a:rPr lang="en-US" smtClean="0"/>
              <a:t>‹#›</a:t>
            </a:fld>
            <a:endParaRPr lang="en-US"/>
          </a:p>
        </p:txBody>
      </p:sp>
    </p:spTree>
    <p:extLst>
      <p:ext uri="{BB962C8B-B14F-4D97-AF65-F5344CB8AC3E}">
        <p14:creationId xmlns:p14="http://schemas.microsoft.com/office/powerpoint/2010/main" val="313801952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4/27/25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4697753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defRPr/>
            </a:pPr>
            <a:fld id="{BF9E09E0-EB20-0B4F-B33E-300CCB0249AA}" type="slidenum">
              <a:rPr lang="en-US" smtClean="0">
                <a:solidFill>
                  <a:srgbClr val="000000"/>
                </a:solidFill>
              </a:rPr>
              <a:pPr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60841106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unsplash.com/@qld_traveller?utm_content=creditCopyText&amp;utm_medium=referral&amp;utm_source=unsplash"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s://unsplash.com/photos/a-large-sign-that-says-love-alaska-in-front-of-a-lake-QQGDsUjO7SI?utm_content=creditCopyText&amp;utm_medium=referral&amp;utm_source=unsplash"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unsplash.com/photos/XN4T2PVUUgk" TargetMode="External"/><Relationship Id="rId2" Type="http://schemas.openxmlformats.org/officeDocument/2006/relationships/image" Target="../media/image12.jpeg"/><Relationship Id="rId1" Type="http://schemas.openxmlformats.org/officeDocument/2006/relationships/slideLayout" Target="../slideLayouts/slideLayout34.xml"/><Relationship Id="rId5" Type="http://schemas.openxmlformats.org/officeDocument/2006/relationships/image" Target="../media/image13.png"/><Relationship Id="rId4" Type="http://schemas.openxmlformats.org/officeDocument/2006/relationships/hyperlink" Target="https://unsplash.com/"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unsplash.com/photos/VlTJdP8ZY1c" TargetMode="External"/><Relationship Id="rId2" Type="http://schemas.openxmlformats.org/officeDocument/2006/relationships/image" Target="../media/image14.jpeg"/><Relationship Id="rId1" Type="http://schemas.openxmlformats.org/officeDocument/2006/relationships/slideLayout" Target="../slideLayouts/slideLayout39.xml"/><Relationship Id="rId5" Type="http://schemas.openxmlformats.org/officeDocument/2006/relationships/image" Target="../media/image13.png"/><Relationship Id="rId4" Type="http://schemas.openxmlformats.org/officeDocument/2006/relationships/hyperlink" Target="https://unsplash.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3" Type="http://schemas.openxmlformats.org/officeDocument/2006/relationships/hyperlink" Target="https://unsplash.com/@mikakor?utm_source=unsplash&amp;utm_medium=referral&amp;utm_content=creditCopyText" TargetMode="External"/><Relationship Id="rId2" Type="http://schemas.openxmlformats.org/officeDocument/2006/relationships/image" Target="../media/image17.jpeg"/><Relationship Id="rId1" Type="http://schemas.openxmlformats.org/officeDocument/2006/relationships/slideLayout" Target="../slideLayouts/slideLayout40.xml"/><Relationship Id="rId4" Type="http://schemas.openxmlformats.org/officeDocument/2006/relationships/hyperlink" Target="https://unsplash.com/s/photos/quick?utm_source=unsplash&amp;utm_medium=referral&amp;utm_content=creditCopyText"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95.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90.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90.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90.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90.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09.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04.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04.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2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1.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56.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56.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56.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0.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2.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jpeg"/><Relationship Id="rId2" Type="http://schemas.openxmlformats.org/officeDocument/2006/relationships/notesSlide" Target="../notesSlides/notesSlide26.xml"/><Relationship Id="rId1" Type="http://schemas.openxmlformats.org/officeDocument/2006/relationships/slideLayout" Target="../slideLayouts/slideLayout73.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3" Type="http://schemas.openxmlformats.org/officeDocument/2006/relationships/hyperlink" Target="https://unsplash.com/@taypaigey?utm_source=unsplash&amp;utm_medium=referral&amp;utm_content=creditCopyText" TargetMode="External"/><Relationship Id="rId2" Type="http://schemas.openxmlformats.org/officeDocument/2006/relationships/image" Target="../media/image41.jpeg"/><Relationship Id="rId1" Type="http://schemas.openxmlformats.org/officeDocument/2006/relationships/slideLayout" Target="../slideLayouts/slideLayout73.xml"/><Relationship Id="rId4" Type="http://schemas.openxmlformats.org/officeDocument/2006/relationships/hyperlink" Target="https://unsplash.com/s/photos/classroom?utm_source=unsplash&amp;utm_medium=referral&amp;utm_content=creditCopyText"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29.xml"/><Relationship Id="rId5" Type="http://schemas.openxmlformats.org/officeDocument/2006/relationships/hyperlink" Target="https://unsplash.com/s/photos/barren?utm_source=unsplash&amp;utm_medium=referral&amp;utm_content=creditCopyText" TargetMode="External"/><Relationship Id="rId4" Type="http://schemas.openxmlformats.org/officeDocument/2006/relationships/hyperlink" Target="https://unsplash.com/@joshua_j_woroniecki?utm_source=unsplash&amp;utm_medium=referral&amp;utm_content=creditCopyText"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5.jpeg"/><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6.jpeg"/><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9.xml"/></Relationships>
</file>

<file path=ppt/slides/_rels/slide5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60.xml.rels><?xml version="1.0" encoding="UTF-8" standalone="yes"?>
<Relationships xmlns="http://schemas.openxmlformats.org/package/2006/relationships"><Relationship Id="rId3" Type="http://schemas.openxmlformats.org/officeDocument/2006/relationships/hyperlink" Target="https://unsplash.com/@tangerinenewt?utm_source=unsplash&amp;utm_medium=referral&amp;utm_content=creditCopyText" TargetMode="External"/><Relationship Id="rId2" Type="http://schemas.openxmlformats.org/officeDocument/2006/relationships/image" Target="../media/image49.jpeg"/><Relationship Id="rId1" Type="http://schemas.openxmlformats.org/officeDocument/2006/relationships/slideLayout" Target="../slideLayouts/slideLayout29.xml"/><Relationship Id="rId4" Type="http://schemas.openxmlformats.org/officeDocument/2006/relationships/hyperlink" Target="https://unsplash.com/photos/w9QdAC1f8-0?utm_source=unsplash&amp;utm_medium=referral&amp;utm_content=creditCopyText"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0.xml"/><Relationship Id="rId1" Type="http://schemas.openxmlformats.org/officeDocument/2006/relationships/slideLayout" Target="../slideLayouts/slideLayout51.xml"/></Relationships>
</file>

<file path=ppt/slides/_rels/slide6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1.xml"/><Relationship Id="rId1" Type="http://schemas.openxmlformats.org/officeDocument/2006/relationships/slideLayout" Target="../slideLayouts/slideLayout51.xml"/></Relationships>
</file>

<file path=ppt/slides/_rels/slide6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51.xml"/></Relationships>
</file>

<file path=ppt/slides/_rels/slide6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3.xml"/><Relationship Id="rId1" Type="http://schemas.openxmlformats.org/officeDocument/2006/relationships/slideLayout" Target="../slideLayouts/slideLayout51.xml"/></Relationships>
</file>

<file path=ppt/slides/_rels/slide6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png"/><Relationship Id="rId1" Type="http://schemas.openxmlformats.org/officeDocument/2006/relationships/slideLayout" Target="../slideLayouts/slideLayout136.xml"/></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136.xml"/></Relationships>
</file>

<file path=ppt/slides/_rels/slide67.xml.rels><?xml version="1.0" encoding="UTF-8" standalone="yes"?>
<Relationships xmlns="http://schemas.openxmlformats.org/package/2006/relationships"><Relationship Id="rId3" Type="http://schemas.openxmlformats.org/officeDocument/2006/relationships/hyperlink" Target="https://unsplash.com/@noaa?utm_source=unsplash&amp;utm_medium=referral&amp;utm_content=creditCopyText" TargetMode="External"/><Relationship Id="rId2" Type="http://schemas.openxmlformats.org/officeDocument/2006/relationships/image" Target="../media/image57.jpeg"/><Relationship Id="rId1" Type="http://schemas.openxmlformats.org/officeDocument/2006/relationships/slideLayout" Target="../slideLayouts/slideLayout18.xml"/><Relationship Id="rId5" Type="http://schemas.openxmlformats.org/officeDocument/2006/relationships/hyperlink" Target="https://www.generationgenius.com/videolessons/introduction-to-weather-video-for-kids/" TargetMode="External"/><Relationship Id="rId4" Type="http://schemas.openxmlformats.org/officeDocument/2006/relationships/hyperlink" Target="https://unsplash.com/s/photos/weather?utm_source=unsplash&amp;utm_medium=referral&amp;utm_content=creditCopyText"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9.xml"/><Relationship Id="rId4" Type="http://schemas.openxmlformats.org/officeDocument/2006/relationships/image" Target="../media/image60.jpeg"/></Relationships>
</file>

<file path=ppt/slides/_rels/slide6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9.xml"/><Relationship Id="rId5" Type="http://schemas.openxmlformats.org/officeDocument/2006/relationships/image" Target="../media/image61.jpeg"/><Relationship Id="rId4" Type="http://schemas.openxmlformats.org/officeDocument/2006/relationships/image" Target="../media/image60.jpeg"/></Relationships>
</file>

<file path=ppt/slides/_rels/slide7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7.xml"/><Relationship Id="rId1" Type="http://schemas.openxmlformats.org/officeDocument/2006/relationships/slideLayout" Target="../slideLayouts/slideLayout84.xml"/></Relationships>
</file>

<file path=ppt/slides/_rels/slide7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47.xml"/></Relationships>
</file>

<file path=ppt/slides/_rels/slide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51.xml"/></Relationships>
</file>

<file path=ppt/slides/_rels/slide7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ign in front of a lake&#10;&#10;AI-generated content may be incorrect.">
            <a:extLst>
              <a:ext uri="{FF2B5EF4-FFF2-40B4-BE49-F238E27FC236}">
                <a16:creationId xmlns:a16="http://schemas.microsoft.com/office/drawing/2014/main" id="{F8A3AEFA-1AFE-8BF2-B907-8735A801446B}"/>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B56327E-1FC2-2BCC-94B5-C6088AC2CF97}"/>
              </a:ext>
            </a:extLst>
          </p:cNvPr>
          <p:cNvSpPr>
            <a:spLocks noGrp="1"/>
          </p:cNvSpPr>
          <p:nvPr>
            <p:ph type="ctrTitle"/>
          </p:nvPr>
        </p:nvSpPr>
        <p:spPr>
          <a:xfrm>
            <a:off x="833073" y="1057387"/>
            <a:ext cx="4023360" cy="3204134"/>
          </a:xfrm>
        </p:spPr>
        <p:txBody>
          <a:bodyPr anchor="b">
            <a:noAutofit/>
          </a:bodyPr>
          <a:lstStyle/>
          <a:p>
            <a:r>
              <a:rPr lang="en-US" sz="4000" b="1" kern="100" dirty="0">
                <a:solidFill>
                  <a:schemeClr val="bg1"/>
                </a:solidFill>
                <a:effectLst/>
                <a:latin typeface="Aptos" panose="020B0004020202020204" pitchFamily="34" charset="0"/>
                <a:ea typeface="Aptos" panose="020B0004020202020204" pitchFamily="34" charset="0"/>
                <a:cs typeface="Helvetica" pitchFamily="2" charset="0"/>
              </a:rPr>
              <a:t>What Works? Visible Learning and the Science(s) of Reading</a:t>
            </a:r>
            <a:br>
              <a:rPr lang="en-US" sz="40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br>
            <a:endParaRPr lang="en-US" sz="4000" dirty="0">
              <a:solidFill>
                <a:schemeClr val="bg1"/>
              </a:solidFill>
            </a:endParaRPr>
          </a:p>
        </p:txBody>
      </p:sp>
      <p:sp>
        <p:nvSpPr>
          <p:cNvPr id="3" name="Subtitle 2">
            <a:extLst>
              <a:ext uri="{FF2B5EF4-FFF2-40B4-BE49-F238E27FC236}">
                <a16:creationId xmlns:a16="http://schemas.microsoft.com/office/drawing/2014/main" id="{6B297E36-7F37-7411-0E39-8FB39EBE2F7D}"/>
              </a:ext>
            </a:extLst>
          </p:cNvPr>
          <p:cNvSpPr>
            <a:spLocks noGrp="1"/>
          </p:cNvSpPr>
          <p:nvPr>
            <p:ph type="subTitle" idx="1"/>
          </p:nvPr>
        </p:nvSpPr>
        <p:spPr>
          <a:xfrm>
            <a:off x="636835" y="4998089"/>
            <a:ext cx="6663600" cy="1208141"/>
          </a:xfrm>
        </p:spPr>
        <p:txBody>
          <a:bodyPr>
            <a:noAutofit/>
          </a:bodyPr>
          <a:lstStyle/>
          <a:p>
            <a:pPr algn="l"/>
            <a:r>
              <a:rPr lang="en-US" dirty="0">
                <a:solidFill>
                  <a:schemeClr val="bg1"/>
                </a:solidFill>
              </a:rPr>
              <a:t>Nancy Frey, PhD</a:t>
            </a:r>
          </a:p>
          <a:p>
            <a:pPr algn="l"/>
            <a:r>
              <a:rPr lang="en-US" dirty="0">
                <a:solidFill>
                  <a:schemeClr val="bg1"/>
                </a:solidFill>
              </a:rPr>
              <a:t>Alaska Science of Reading Symposium</a:t>
            </a:r>
          </a:p>
          <a:p>
            <a:pPr algn="l"/>
            <a:r>
              <a:rPr lang="en-US" dirty="0">
                <a:solidFill>
                  <a:schemeClr val="bg1"/>
                </a:solidFill>
              </a:rPr>
              <a:t>May 3, 2025</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F4EB3EA4-377C-D013-9306-654DDA18CDEB}"/>
              </a:ext>
            </a:extLst>
          </p:cNvPr>
          <p:cNvSpPr txBox="1"/>
          <p:nvPr/>
        </p:nvSpPr>
        <p:spPr>
          <a:xfrm>
            <a:off x="5162309" y="3666250"/>
            <a:ext cx="6316216" cy="523220"/>
          </a:xfrm>
          <a:prstGeom prst="rect">
            <a:avLst/>
          </a:prstGeom>
          <a:noFill/>
        </p:spPr>
        <p:txBody>
          <a:bodyPr wrap="none" rtlCol="0">
            <a:spAutoFit/>
          </a:bodyPr>
          <a:lstStyle/>
          <a:p>
            <a:r>
              <a:rPr lang="en-US" sz="2800" dirty="0">
                <a:solidFill>
                  <a:schemeClr val="bg1"/>
                </a:solidFill>
              </a:rPr>
              <a:t>PPT available at </a:t>
            </a:r>
            <a:r>
              <a:rPr lang="en-US" sz="2800" dirty="0" err="1">
                <a:solidFill>
                  <a:schemeClr val="bg1"/>
                </a:solidFill>
              </a:rPr>
              <a:t>www.fisherandfrey.com</a:t>
            </a:r>
            <a:endParaRPr lang="en-US" sz="2800" dirty="0">
              <a:solidFill>
                <a:schemeClr val="bg1"/>
              </a:solidFill>
            </a:endParaRPr>
          </a:p>
        </p:txBody>
      </p:sp>
      <p:sp>
        <p:nvSpPr>
          <p:cNvPr id="7" name="TextBox 6">
            <a:extLst>
              <a:ext uri="{FF2B5EF4-FFF2-40B4-BE49-F238E27FC236}">
                <a16:creationId xmlns:a16="http://schemas.microsoft.com/office/drawing/2014/main" id="{AEE027F0-D607-0438-ADB7-A97794DD39F1}"/>
              </a:ext>
            </a:extLst>
          </p:cNvPr>
          <p:cNvSpPr txBox="1"/>
          <p:nvPr/>
        </p:nvSpPr>
        <p:spPr>
          <a:xfrm>
            <a:off x="5344794" y="4189470"/>
            <a:ext cx="5951245" cy="523220"/>
          </a:xfrm>
          <a:prstGeom prst="rect">
            <a:avLst/>
          </a:prstGeom>
          <a:noFill/>
        </p:spPr>
        <p:txBody>
          <a:bodyPr wrap="none" rtlCol="0">
            <a:spAutoFit/>
          </a:bodyPr>
          <a:lstStyle/>
          <a:p>
            <a:r>
              <a:rPr lang="en-US" sz="2800" dirty="0">
                <a:solidFill>
                  <a:schemeClr val="bg1"/>
                </a:solidFill>
              </a:rPr>
              <a:t>Click on “Recordings and Resources”</a:t>
            </a:r>
          </a:p>
        </p:txBody>
      </p:sp>
      <p:sp>
        <p:nvSpPr>
          <p:cNvPr id="9" name="TextBox 8">
            <a:extLst>
              <a:ext uri="{FF2B5EF4-FFF2-40B4-BE49-F238E27FC236}">
                <a16:creationId xmlns:a16="http://schemas.microsoft.com/office/drawing/2014/main" id="{CED4A2B0-192A-85AF-8BEC-6B76AF137B36}"/>
              </a:ext>
            </a:extLst>
          </p:cNvPr>
          <p:cNvSpPr txBox="1"/>
          <p:nvPr/>
        </p:nvSpPr>
        <p:spPr>
          <a:xfrm>
            <a:off x="8980595" y="6300397"/>
            <a:ext cx="6098058" cy="253916"/>
          </a:xfrm>
          <a:prstGeom prst="rect">
            <a:avLst/>
          </a:prstGeom>
          <a:noFill/>
        </p:spPr>
        <p:txBody>
          <a:bodyPr wrap="square">
            <a:spAutoFit/>
          </a:bodyPr>
          <a:lstStyle/>
          <a:p>
            <a:r>
              <a:rPr lang="en-US" sz="1050" dirty="0">
                <a:solidFill>
                  <a:schemeClr val="bg1"/>
                </a:solidFill>
              </a:rPr>
              <a:t>Photo by </a:t>
            </a:r>
            <a:r>
              <a:rPr lang="en-US" sz="1050" dirty="0">
                <a:solidFill>
                  <a:schemeClr val="bg1"/>
                </a:solidFill>
                <a:hlinkClick r:id="rId3">
                  <a:extLst>
                    <a:ext uri="{A12FA001-AC4F-418D-AE19-62706E023703}">
                      <ahyp:hlinkClr xmlns:ahyp="http://schemas.microsoft.com/office/drawing/2018/hyperlinkcolor" val="tx"/>
                    </a:ext>
                  </a:extLst>
                </a:hlinkClick>
              </a:rPr>
              <a:t>Sheila C</a:t>
            </a:r>
            <a:r>
              <a:rPr lang="en-US" sz="1050" dirty="0">
                <a:solidFill>
                  <a:schemeClr val="bg1"/>
                </a:solidFill>
              </a:rPr>
              <a:t> on </a:t>
            </a:r>
            <a:r>
              <a:rPr lang="en-US" sz="1050" dirty="0">
                <a:solidFill>
                  <a:schemeClr val="bg1"/>
                </a:solidFill>
                <a:hlinkClick r:id="rId4">
                  <a:extLst>
                    <a:ext uri="{A12FA001-AC4F-418D-AE19-62706E023703}">
                      <ahyp:hlinkClr xmlns:ahyp="http://schemas.microsoft.com/office/drawing/2018/hyperlinkcolor" val="tx"/>
                    </a:ext>
                  </a:extLst>
                </a:hlinkClick>
              </a:rPr>
              <a:t>Unsplash</a:t>
            </a:r>
            <a:r>
              <a:rPr lang="en-US" sz="1050" dirty="0">
                <a:solidFill>
                  <a:schemeClr val="bg1"/>
                </a:solidFill>
              </a:rPr>
              <a:t> </a:t>
            </a:r>
          </a:p>
        </p:txBody>
      </p:sp>
    </p:spTree>
    <p:extLst>
      <p:ext uri="{BB962C8B-B14F-4D97-AF65-F5344CB8AC3E}">
        <p14:creationId xmlns:p14="http://schemas.microsoft.com/office/powerpoint/2010/main" val="644977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0021BD-8863-804D-A06E-257EDE27DB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8460" y="-158691"/>
            <a:ext cx="13208920" cy="7175382"/>
          </a:xfrm>
          <a:prstGeom prst="rect">
            <a:avLst/>
          </a:prstGeom>
        </p:spPr>
      </p:pic>
      <p:sp>
        <p:nvSpPr>
          <p:cNvPr id="3" name="Subtitle 2">
            <a:extLst>
              <a:ext uri="{FF2B5EF4-FFF2-40B4-BE49-F238E27FC236}">
                <a16:creationId xmlns:a16="http://schemas.microsoft.com/office/drawing/2014/main" id="{F7F1168D-2A73-B940-A9A2-464342F55A01}"/>
              </a:ext>
            </a:extLst>
          </p:cNvPr>
          <p:cNvSpPr>
            <a:spLocks noGrp="1"/>
          </p:cNvSpPr>
          <p:nvPr>
            <p:ph type="subTitle" idx="1"/>
          </p:nvPr>
        </p:nvSpPr>
        <p:spPr>
          <a:xfrm>
            <a:off x="509953" y="612180"/>
            <a:ext cx="5867401" cy="5633640"/>
          </a:xfrm>
        </p:spPr>
        <p:txBody>
          <a:bodyPr>
            <a:noAutofit/>
          </a:bodyPr>
          <a:lstStyle/>
          <a:p>
            <a:r>
              <a:rPr lang="en-US" sz="4400" dirty="0"/>
              <a:t>A meta-analysis </a:t>
            </a:r>
            <a:r>
              <a:rPr lang="en-US" sz="4400" dirty="0">
                <a:solidFill>
                  <a:srgbClr val="049B91"/>
                </a:solidFill>
              </a:rPr>
              <a:t>summarizes, integrates, and interprets </a:t>
            </a:r>
            <a:r>
              <a:rPr lang="en-US" sz="4400" dirty="0"/>
              <a:t>sets of research so that they can be </a:t>
            </a:r>
            <a:r>
              <a:rPr lang="en-US" sz="6600" dirty="0">
                <a:solidFill>
                  <a:srgbClr val="D63C29"/>
                </a:solidFill>
              </a:rPr>
              <a:t>meaningfully compared</a:t>
            </a:r>
            <a:r>
              <a:rPr lang="en-US" sz="4400" dirty="0">
                <a:solidFill>
                  <a:srgbClr val="D63C29"/>
                </a:solidFill>
              </a:rPr>
              <a:t> </a:t>
            </a:r>
            <a:r>
              <a:rPr lang="en-US" sz="4400" dirty="0"/>
              <a:t>to other sets of research.</a:t>
            </a:r>
          </a:p>
        </p:txBody>
      </p:sp>
      <p:sp>
        <p:nvSpPr>
          <p:cNvPr id="2" name="TextBox 1">
            <a:extLst>
              <a:ext uri="{FF2B5EF4-FFF2-40B4-BE49-F238E27FC236}">
                <a16:creationId xmlns:a16="http://schemas.microsoft.com/office/drawing/2014/main" id="{ED3213A9-F9F4-DD3B-94D5-695C7F360BE2}"/>
              </a:ext>
            </a:extLst>
          </p:cNvPr>
          <p:cNvSpPr txBox="1"/>
          <p:nvPr/>
        </p:nvSpPr>
        <p:spPr>
          <a:xfrm>
            <a:off x="10180917" y="6544188"/>
            <a:ext cx="331694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rPr>
              <a:t>Photo by </a:t>
            </a: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Beatriz Perez Moya  </a:t>
            </a: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rPr>
              <a:t>on </a:t>
            </a: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Unsplash</a:t>
            </a: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BBE3F84D-9083-FB94-D80E-7A62EE9BAEA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6578600"/>
            <a:ext cx="1028700" cy="279400"/>
          </a:xfrm>
          <a:prstGeom prst="rect">
            <a:avLst/>
          </a:prstGeom>
        </p:spPr>
      </p:pic>
      <p:sp>
        <p:nvSpPr>
          <p:cNvPr id="6" name="Rectangle 5">
            <a:extLst>
              <a:ext uri="{FF2B5EF4-FFF2-40B4-BE49-F238E27FC236}">
                <a16:creationId xmlns:a16="http://schemas.microsoft.com/office/drawing/2014/main" id="{F5A34C3A-3867-152D-A020-1D2A63668CC8}"/>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1205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E5D9706-7B04-BC45-AC99-7C5B4237B36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943942"/>
            <a:ext cx="12192000" cy="7930896"/>
          </a:xfrm>
          <a:prstGeom prst="rect">
            <a:avLst/>
          </a:prstGeom>
        </p:spPr>
      </p:pic>
      <p:sp>
        <p:nvSpPr>
          <p:cNvPr id="2" name="Title 1">
            <a:extLst>
              <a:ext uri="{FF2B5EF4-FFF2-40B4-BE49-F238E27FC236}">
                <a16:creationId xmlns:a16="http://schemas.microsoft.com/office/drawing/2014/main" id="{D410C7B4-529D-8247-856B-A64B9C43CF7A}"/>
              </a:ext>
            </a:extLst>
          </p:cNvPr>
          <p:cNvSpPr>
            <a:spLocks noGrp="1"/>
          </p:cNvSpPr>
          <p:nvPr>
            <p:ph type="title"/>
          </p:nvPr>
        </p:nvSpPr>
        <p:spPr>
          <a:xfrm>
            <a:off x="263769" y="902249"/>
            <a:ext cx="8071338" cy="1325563"/>
          </a:xfrm>
        </p:spPr>
        <p:txBody>
          <a:bodyPr>
            <a:normAutofit fontScale="90000"/>
          </a:bodyPr>
          <a:lstStyle/>
          <a:p>
            <a:r>
              <a:rPr lang="en-US" sz="6000" dirty="0">
                <a:solidFill>
                  <a:srgbClr val="41064A"/>
                </a:solidFill>
                <a:latin typeface="+mn-lt"/>
              </a:rPr>
              <a:t>Effect sizes </a:t>
            </a:r>
            <a:r>
              <a:rPr lang="en-US" dirty="0">
                <a:latin typeface="+mn-lt"/>
              </a:rPr>
              <a:t>help us understand the </a:t>
            </a:r>
            <a:r>
              <a:rPr lang="en-US" sz="6000" dirty="0">
                <a:solidFill>
                  <a:srgbClr val="41064A"/>
                </a:solidFill>
                <a:latin typeface="+mn-lt"/>
              </a:rPr>
              <a:t>impact of teaching </a:t>
            </a:r>
            <a:r>
              <a:rPr lang="en-US" dirty="0">
                <a:latin typeface="+mn-lt"/>
              </a:rPr>
              <a:t>in terms of growth.</a:t>
            </a:r>
          </a:p>
        </p:txBody>
      </p:sp>
      <p:sp>
        <p:nvSpPr>
          <p:cNvPr id="3" name="TextBox 2">
            <a:extLst>
              <a:ext uri="{FF2B5EF4-FFF2-40B4-BE49-F238E27FC236}">
                <a16:creationId xmlns:a16="http://schemas.microsoft.com/office/drawing/2014/main" id="{1252F441-E8B5-B25E-6FB9-90635866BF7D}"/>
              </a:ext>
            </a:extLst>
          </p:cNvPr>
          <p:cNvSpPr txBox="1"/>
          <p:nvPr/>
        </p:nvSpPr>
        <p:spPr>
          <a:xfrm>
            <a:off x="10180917" y="6544188"/>
            <a:ext cx="3316942"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rPr>
              <a:t>Photo by </a:t>
            </a: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Edward Howell  </a:t>
            </a: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rPr>
              <a:t>on </a:t>
            </a:r>
            <a:r>
              <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Unsplash</a:t>
            </a:r>
            <a:endParaRPr kumimoji="0" lang="en-US"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179CDCE6-4204-DCDC-83C5-C9A951FDBB1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6578600"/>
            <a:ext cx="1028700" cy="279400"/>
          </a:xfrm>
          <a:prstGeom prst="rect">
            <a:avLst/>
          </a:prstGeom>
        </p:spPr>
      </p:pic>
      <p:sp>
        <p:nvSpPr>
          <p:cNvPr id="6" name="Rectangle 5">
            <a:extLst>
              <a:ext uri="{FF2B5EF4-FFF2-40B4-BE49-F238E27FC236}">
                <a16:creationId xmlns:a16="http://schemas.microsoft.com/office/drawing/2014/main" id="{EDA1EB52-4692-C256-B2C6-4DE82133260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8031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book cover with a yellow bus and kids&#10;&#10;Description automatically generated">
            <a:extLst>
              <a:ext uri="{FF2B5EF4-FFF2-40B4-BE49-F238E27FC236}">
                <a16:creationId xmlns:a16="http://schemas.microsoft.com/office/drawing/2014/main" id="{7CDDCC96-3E56-BEE5-EB5D-3DA1E1B5FC6F}"/>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r="-2" b="-2"/>
          <a:stretch/>
        </p:blipFill>
        <p:spPr>
          <a:xfrm>
            <a:off x="9554978" y="2685327"/>
            <a:ext cx="2141415" cy="2591657"/>
          </a:xfrm>
          <a:prstGeom prst="rect">
            <a:avLst/>
          </a:prstGeom>
          <a:ln>
            <a:noFill/>
          </a:ln>
          <a:effectLst>
            <a:outerShdw blurRad="292100" dist="139700" dir="2700000" algn="tl" rotWithShape="0">
              <a:srgbClr val="333333">
                <a:alpha val="65000"/>
              </a:srgbClr>
            </a:outerShdw>
          </a:effectLst>
        </p:spPr>
      </p:pic>
      <p:pic>
        <p:nvPicPr>
          <p:cNvPr id="2" name="Picture 2" descr="Visible Learning: The Sequel: A ...">
            <a:extLst>
              <a:ext uri="{FF2B5EF4-FFF2-40B4-BE49-F238E27FC236}">
                <a16:creationId xmlns:a16="http://schemas.microsoft.com/office/drawing/2014/main" id="{425FB68A-974F-8149-6AE7-95E8341327E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71592" y="2553841"/>
            <a:ext cx="2014676" cy="28541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9978B72-91CC-9ECF-DD5A-FA1FDECD7C3A}"/>
              </a:ext>
            </a:extLst>
          </p:cNvPr>
          <p:cNvSpPr txBox="1"/>
          <p:nvPr/>
        </p:nvSpPr>
        <p:spPr>
          <a:xfrm>
            <a:off x="3222623" y="2028616"/>
            <a:ext cx="6096000" cy="2800767"/>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3366FF"/>
                </a:solidFill>
                <a:effectLst/>
                <a:uLnTx/>
                <a:uFillTx/>
                <a:latin typeface="Aptos" panose="020B0004020202020204" pitchFamily="34" charset="0"/>
                <a:ea typeface="ＭＳ Ｐゴシック"/>
                <a:cs typeface="ＭＳ Ｐゴシック"/>
                <a:sym typeface="Arial"/>
              </a:rPr>
              <a:t>322 influences on achievement.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dirty="0">
              <a:ln>
                <a:noFill/>
              </a:ln>
              <a:solidFill>
                <a:srgbClr val="3366FF"/>
              </a:solidFill>
              <a:effectLst/>
              <a:uLnTx/>
              <a:uFillTx/>
              <a:latin typeface="Aptos" panose="020B0004020202020204" pitchFamily="34" charset="0"/>
              <a:ea typeface="ＭＳ Ｐゴシック"/>
              <a:cs typeface="ＭＳ Ｐゴシック"/>
              <a:sym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3366FF"/>
                </a:solidFill>
                <a:effectLst/>
                <a:uLnTx/>
                <a:uFillTx/>
                <a:latin typeface="Aptos" panose="020B0004020202020204" pitchFamily="34" charset="0"/>
                <a:ea typeface="ＭＳ Ｐゴシック"/>
                <a:cs typeface="ＭＳ Ｐゴシック"/>
                <a:sym typeface="Arial"/>
              </a:rPr>
              <a:t>500 million students. </a:t>
            </a:r>
            <a:endParaRPr lang="en-US" dirty="0"/>
          </a:p>
        </p:txBody>
      </p:sp>
      <p:sp>
        <p:nvSpPr>
          <p:cNvPr id="7" name="TextBox 6">
            <a:extLst>
              <a:ext uri="{FF2B5EF4-FFF2-40B4-BE49-F238E27FC236}">
                <a16:creationId xmlns:a16="http://schemas.microsoft.com/office/drawing/2014/main" id="{FA2D4FDD-3DFF-2083-6530-B8AE7A7A42B8}"/>
              </a:ext>
            </a:extLst>
          </p:cNvPr>
          <p:cNvSpPr txBox="1"/>
          <p:nvPr/>
        </p:nvSpPr>
        <p:spPr>
          <a:xfrm>
            <a:off x="4179398" y="1021443"/>
            <a:ext cx="6099858" cy="76944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latin typeface="Aptos" panose="020B0004020202020204" pitchFamily="34" charset="0"/>
                <a:ea typeface="ＭＳ Ｐゴシック"/>
                <a:cs typeface="ＭＳ Ｐゴシック"/>
                <a:sym typeface="Arial"/>
              </a:rPr>
              <a:t>Visible Learning </a:t>
            </a:r>
          </a:p>
        </p:txBody>
      </p:sp>
      <p:sp>
        <p:nvSpPr>
          <p:cNvPr id="8" name="Rectangle 7">
            <a:extLst>
              <a:ext uri="{FF2B5EF4-FFF2-40B4-BE49-F238E27FC236}">
                <a16:creationId xmlns:a16="http://schemas.microsoft.com/office/drawing/2014/main" id="{90431E51-54D8-1915-BA01-D98458B3C6B8}"/>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AD0A0495-1F15-3E6B-6F82-9E8D67A28F09}"/>
              </a:ext>
            </a:extLst>
          </p:cNvPr>
          <p:cNvSpPr txBox="1"/>
          <p:nvPr/>
        </p:nvSpPr>
        <p:spPr>
          <a:xfrm>
            <a:off x="3424459" y="5424490"/>
            <a:ext cx="5692328" cy="584775"/>
          </a:xfrm>
          <a:prstGeom prst="rect">
            <a:avLst/>
          </a:prstGeom>
          <a:noFill/>
        </p:spPr>
        <p:txBody>
          <a:bodyPr wrap="none" rtlCol="0">
            <a:spAutoFit/>
          </a:bodyPr>
          <a:lstStyle/>
          <a:p>
            <a:r>
              <a:rPr lang="en-US" sz="3200" dirty="0" err="1"/>
              <a:t>www.visiblelearningmetax.com</a:t>
            </a:r>
            <a:endParaRPr lang="en-US" sz="3200" dirty="0"/>
          </a:p>
        </p:txBody>
      </p:sp>
    </p:spTree>
    <p:extLst>
      <p:ext uri="{BB962C8B-B14F-4D97-AF65-F5344CB8AC3E}">
        <p14:creationId xmlns:p14="http://schemas.microsoft.com/office/powerpoint/2010/main" val="1893442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is standing on a skateboard&#10;&#10;Description automatically generated with low confidence">
            <a:extLst>
              <a:ext uri="{FF2B5EF4-FFF2-40B4-BE49-F238E27FC236}">
                <a16:creationId xmlns:a16="http://schemas.microsoft.com/office/drawing/2014/main" id="{9EB567F6-8E13-0D4D-B5A7-6DB112BDA3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9095" y="-653143"/>
            <a:ext cx="12314768" cy="7800391"/>
          </a:xfrm>
          <a:prstGeom prst="rect">
            <a:avLst/>
          </a:prstGeom>
        </p:spPr>
      </p:pic>
      <p:sp>
        <p:nvSpPr>
          <p:cNvPr id="6" name="TextBox 5">
            <a:extLst>
              <a:ext uri="{FF2B5EF4-FFF2-40B4-BE49-F238E27FC236}">
                <a16:creationId xmlns:a16="http://schemas.microsoft.com/office/drawing/2014/main" id="{41CB3A1C-69E0-2142-8EC3-8E3BFC6D9A42}"/>
              </a:ext>
            </a:extLst>
          </p:cNvPr>
          <p:cNvSpPr txBox="1"/>
          <p:nvPr/>
        </p:nvSpPr>
        <p:spPr>
          <a:xfrm>
            <a:off x="849554" y="4322407"/>
            <a:ext cx="7922571" cy="126188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Arial"/>
                <a:sym typeface="Arial"/>
              </a:rPr>
              <a:t>The VL database helps us answer the question, </a:t>
            </a:r>
          </a:p>
          <a:p>
            <a:pPr marL="0" marR="0" lvl="0" indent="0" algn="ctr" defTabSz="457200" rtl="0" eaLnBrk="1" fontAlgn="auto" latinLnBrk="0" hangingPunct="1">
              <a:lnSpc>
                <a:spcPct val="100000"/>
              </a:lnSpc>
              <a:spcBef>
                <a:spcPts val="0"/>
              </a:spcBef>
              <a:spcAft>
                <a:spcPts val="0"/>
              </a:spcAft>
              <a:buClrTx/>
              <a:buSzTx/>
              <a:buFont typeface="Arial"/>
              <a:buNone/>
              <a:tabLst/>
              <a:defRPr/>
            </a:pPr>
            <a:r>
              <a:rPr kumimoji="0" lang="en-US" sz="4400" b="0" i="0" u="none" strike="noStrike" kern="1200" cap="none" spc="0" normalizeH="0" baseline="0" noProof="0" dirty="0">
                <a:ln>
                  <a:noFill/>
                </a:ln>
                <a:solidFill>
                  <a:prstClr val="black"/>
                </a:solidFill>
                <a:effectLst/>
                <a:uLnTx/>
                <a:uFillTx/>
                <a:latin typeface="Calibri" panose="020F0502020204030204"/>
                <a:ea typeface="+mn-ea"/>
                <a:cs typeface="Arial"/>
                <a:sym typeface="Arial"/>
              </a:rPr>
              <a:t>“What accelerates learning?” </a:t>
            </a:r>
          </a:p>
        </p:txBody>
      </p:sp>
      <p:sp>
        <p:nvSpPr>
          <p:cNvPr id="7" name="Rectangle 6">
            <a:extLst>
              <a:ext uri="{FF2B5EF4-FFF2-40B4-BE49-F238E27FC236}">
                <a16:creationId xmlns:a16="http://schemas.microsoft.com/office/drawing/2014/main" id="{4B34781C-EE21-7748-9931-7A63EEB06F82}"/>
              </a:ext>
            </a:extLst>
          </p:cNvPr>
          <p:cNvSpPr/>
          <p:nvPr/>
        </p:nvSpPr>
        <p:spPr>
          <a:xfrm>
            <a:off x="4803129" y="6225934"/>
            <a:ext cx="2570319" cy="276999"/>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a:sym typeface="Arial"/>
              </a:rPr>
              <a:t>Photo by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a:sym typeface="Arial"/>
                <a:hlinkClick r:id="rId3">
                  <a:extLst>
                    <a:ext uri="{A12FA001-AC4F-418D-AE19-62706E023703}">
                      <ahyp:hlinkClr xmlns:ahyp="http://schemas.microsoft.com/office/drawing/2018/hyperlinkcolor" val="tx"/>
                    </a:ext>
                  </a:extLst>
                </a:hlinkClick>
              </a:rPr>
              <a:t>Mika Korhonen</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on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a:sym typeface="Arial"/>
                <a:hlinkClick r:id="rId4">
                  <a:extLst>
                    <a:ext uri="{A12FA001-AC4F-418D-AE19-62706E023703}">
                      <ahyp:hlinkClr xmlns:ahyp="http://schemas.microsoft.com/office/drawing/2018/hyperlinkcolor" val="tx"/>
                    </a:ext>
                  </a:extLst>
                </a:hlinkClick>
              </a:rPr>
              <a:t>Unsplash</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Arial"/>
                <a:sym typeface="Arial"/>
              </a:rPr>
              <a:t> </a:t>
            </a:r>
          </a:p>
        </p:txBody>
      </p:sp>
      <p:sp>
        <p:nvSpPr>
          <p:cNvPr id="2" name="Rectangle 1">
            <a:extLst>
              <a:ext uri="{FF2B5EF4-FFF2-40B4-BE49-F238E27FC236}">
                <a16:creationId xmlns:a16="http://schemas.microsoft.com/office/drawing/2014/main" id="{F1E93AF1-99EE-F948-8DB4-1EC55AE05C0B}"/>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7814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ight Triangle 9">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56540" y="3359150"/>
            <a:ext cx="2468880" cy="24003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37E9D4B-7BFA-4D10-B666-547BAC499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05331" y="1324706"/>
            <a:ext cx="8178790" cy="420591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picture containing screenshot, colorfulness, circle&#10;&#10;Description automatically generated">
            <a:extLst>
              <a:ext uri="{FF2B5EF4-FFF2-40B4-BE49-F238E27FC236}">
                <a16:creationId xmlns:a16="http://schemas.microsoft.com/office/drawing/2014/main" id="{ECB8F558-1FDB-691B-5E9F-8BD144A687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5623" y="2614530"/>
            <a:ext cx="5810032" cy="1597760"/>
          </a:xfrm>
          <a:prstGeom prst="rect">
            <a:avLst/>
          </a:prstGeom>
        </p:spPr>
      </p:pic>
      <p:sp>
        <p:nvSpPr>
          <p:cNvPr id="14" name="TextBox 13">
            <a:extLst>
              <a:ext uri="{FF2B5EF4-FFF2-40B4-BE49-F238E27FC236}">
                <a16:creationId xmlns:a16="http://schemas.microsoft.com/office/drawing/2014/main" id="{86228968-03BC-BE28-C38A-F24132F6BC7F}"/>
              </a:ext>
            </a:extLst>
          </p:cNvPr>
          <p:cNvSpPr txBox="1"/>
          <p:nvPr/>
        </p:nvSpPr>
        <p:spPr>
          <a:xfrm>
            <a:off x="3160113" y="514760"/>
            <a:ext cx="5869227" cy="646331"/>
          </a:xfrm>
          <a:prstGeom prst="rect">
            <a:avLst/>
          </a:prstGeom>
          <a:noFill/>
        </p:spPr>
        <p:txBody>
          <a:bodyPr wrap="square">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Thermometer of Influence</a:t>
            </a:r>
          </a:p>
        </p:txBody>
      </p:sp>
      <p:sp>
        <p:nvSpPr>
          <p:cNvPr id="2" name="Rectangle 1">
            <a:extLst>
              <a:ext uri="{FF2B5EF4-FFF2-40B4-BE49-F238E27FC236}">
                <a16:creationId xmlns:a16="http://schemas.microsoft.com/office/drawing/2014/main" id="{3AABC34E-05D0-E526-8B2F-1C285C95C97B}"/>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695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ight Triangle 9">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56540" y="3359150"/>
            <a:ext cx="2468880" cy="24003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37E9D4B-7BFA-4D10-B666-547BAC499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05331" y="1324706"/>
            <a:ext cx="8178790" cy="420591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picture containing screenshot, colorfulness, circle&#10;&#10;Description automatically generated">
            <a:extLst>
              <a:ext uri="{FF2B5EF4-FFF2-40B4-BE49-F238E27FC236}">
                <a16:creationId xmlns:a16="http://schemas.microsoft.com/office/drawing/2014/main" id="{ECB8F558-1FDB-691B-5E9F-8BD144A687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5623" y="2614530"/>
            <a:ext cx="5810032" cy="1597760"/>
          </a:xfrm>
          <a:prstGeom prst="rect">
            <a:avLst/>
          </a:prstGeom>
        </p:spPr>
      </p:pic>
      <p:sp>
        <p:nvSpPr>
          <p:cNvPr id="6" name="Down Arrow Callout 5">
            <a:extLst>
              <a:ext uri="{FF2B5EF4-FFF2-40B4-BE49-F238E27FC236}">
                <a16:creationId xmlns:a16="http://schemas.microsoft.com/office/drawing/2014/main" id="{DC33C2DD-FFA4-86C4-115E-46ACF87C2BD4}"/>
              </a:ext>
            </a:extLst>
          </p:cNvPr>
          <p:cNvSpPr/>
          <p:nvPr/>
        </p:nvSpPr>
        <p:spPr>
          <a:xfrm>
            <a:off x="5305426" y="1833089"/>
            <a:ext cx="1816779" cy="1095427"/>
          </a:xfrm>
          <a:prstGeom prst="downArrowCallout">
            <a:avLst>
              <a:gd name="adj1" fmla="val 12919"/>
              <a:gd name="adj2" fmla="val 18880"/>
              <a:gd name="adj3" fmla="val 25000"/>
              <a:gd name="adj4" fmla="val 6497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Effect Size Scale</a:t>
            </a:r>
          </a:p>
        </p:txBody>
      </p:sp>
      <p:sp>
        <p:nvSpPr>
          <p:cNvPr id="13" name="Up Arrow Callout 12">
            <a:extLst>
              <a:ext uri="{FF2B5EF4-FFF2-40B4-BE49-F238E27FC236}">
                <a16:creationId xmlns:a16="http://schemas.microsoft.com/office/drawing/2014/main" id="{6C410231-490A-B9DA-E70D-7CFEC6912D81}"/>
              </a:ext>
            </a:extLst>
          </p:cNvPr>
          <p:cNvSpPr/>
          <p:nvPr/>
        </p:nvSpPr>
        <p:spPr>
          <a:xfrm>
            <a:off x="4283011" y="3756536"/>
            <a:ext cx="2317730" cy="2129915"/>
          </a:xfrm>
          <a:prstGeom prst="upArrowCallout">
            <a:avLst>
              <a:gd name="adj1" fmla="val 7827"/>
              <a:gd name="adj2" fmla="val 12059"/>
              <a:gd name="adj3" fmla="val 17941"/>
              <a:gd name="adj4" fmla="val 2448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Average Effect Size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ES = 0.42</a:t>
            </a:r>
          </a:p>
        </p:txBody>
      </p:sp>
      <p:sp>
        <p:nvSpPr>
          <p:cNvPr id="14" name="TextBox 13">
            <a:extLst>
              <a:ext uri="{FF2B5EF4-FFF2-40B4-BE49-F238E27FC236}">
                <a16:creationId xmlns:a16="http://schemas.microsoft.com/office/drawing/2014/main" id="{86228968-03BC-BE28-C38A-F24132F6BC7F}"/>
              </a:ext>
            </a:extLst>
          </p:cNvPr>
          <p:cNvSpPr txBox="1"/>
          <p:nvPr/>
        </p:nvSpPr>
        <p:spPr>
          <a:xfrm>
            <a:off x="3160113" y="514760"/>
            <a:ext cx="5869227" cy="646331"/>
          </a:xfrm>
          <a:prstGeom prst="rect">
            <a:avLst/>
          </a:prstGeom>
          <a:noFill/>
        </p:spPr>
        <p:txBody>
          <a:bodyPr wrap="square">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Thermometer of Influence</a:t>
            </a:r>
          </a:p>
        </p:txBody>
      </p:sp>
      <p:sp>
        <p:nvSpPr>
          <p:cNvPr id="2" name="Rectangle 1">
            <a:extLst>
              <a:ext uri="{FF2B5EF4-FFF2-40B4-BE49-F238E27FC236}">
                <a16:creationId xmlns:a16="http://schemas.microsoft.com/office/drawing/2014/main" id="{40E44E1E-70A0-BD50-AC9F-ADD16880D9CB}"/>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57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ight Triangle 9">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56540" y="3359150"/>
            <a:ext cx="2468880" cy="24003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37E9D4B-7BFA-4D10-B666-547BAC499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05331" y="1324706"/>
            <a:ext cx="8178790" cy="420591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picture containing screenshot, colorfulness, circle&#10;&#10;Description automatically generated">
            <a:extLst>
              <a:ext uri="{FF2B5EF4-FFF2-40B4-BE49-F238E27FC236}">
                <a16:creationId xmlns:a16="http://schemas.microsoft.com/office/drawing/2014/main" id="{ECB8F558-1FDB-691B-5E9F-8BD144A687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5623" y="2614530"/>
            <a:ext cx="5810032" cy="1597760"/>
          </a:xfrm>
          <a:prstGeom prst="rect">
            <a:avLst/>
          </a:prstGeom>
        </p:spPr>
      </p:pic>
      <p:sp>
        <p:nvSpPr>
          <p:cNvPr id="6" name="Down Arrow Callout 5">
            <a:extLst>
              <a:ext uri="{FF2B5EF4-FFF2-40B4-BE49-F238E27FC236}">
                <a16:creationId xmlns:a16="http://schemas.microsoft.com/office/drawing/2014/main" id="{DC33C2DD-FFA4-86C4-115E-46ACF87C2BD4}"/>
              </a:ext>
            </a:extLst>
          </p:cNvPr>
          <p:cNvSpPr/>
          <p:nvPr/>
        </p:nvSpPr>
        <p:spPr>
          <a:xfrm>
            <a:off x="5305426" y="1833089"/>
            <a:ext cx="1816779" cy="1095427"/>
          </a:xfrm>
          <a:prstGeom prst="downArrowCallout">
            <a:avLst>
              <a:gd name="adj1" fmla="val 12919"/>
              <a:gd name="adj2" fmla="val 18880"/>
              <a:gd name="adj3" fmla="val 25000"/>
              <a:gd name="adj4" fmla="val 6497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Effect Size Scale</a:t>
            </a:r>
          </a:p>
        </p:txBody>
      </p:sp>
      <p:sp>
        <p:nvSpPr>
          <p:cNvPr id="9" name="Up Arrow Callout 8">
            <a:extLst>
              <a:ext uri="{FF2B5EF4-FFF2-40B4-BE49-F238E27FC236}">
                <a16:creationId xmlns:a16="http://schemas.microsoft.com/office/drawing/2014/main" id="{201345F8-3D3B-BA5C-2EEE-90994B3B36A4}"/>
              </a:ext>
            </a:extLst>
          </p:cNvPr>
          <p:cNvSpPr/>
          <p:nvPr/>
        </p:nvSpPr>
        <p:spPr>
          <a:xfrm>
            <a:off x="2647951" y="3806964"/>
            <a:ext cx="1816779" cy="1039487"/>
          </a:xfrm>
          <a:prstGeom prst="upArrowCallout">
            <a:avLst>
              <a:gd name="adj1" fmla="val 14866"/>
              <a:gd name="adj2" fmla="val 19088"/>
              <a:gd name="adj3" fmla="val 25000"/>
              <a:gd name="adj4" fmla="val 64977"/>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“Cool Down” Learning</a:t>
            </a:r>
          </a:p>
        </p:txBody>
      </p:sp>
      <p:sp>
        <p:nvSpPr>
          <p:cNvPr id="13" name="Up Arrow Callout 12">
            <a:extLst>
              <a:ext uri="{FF2B5EF4-FFF2-40B4-BE49-F238E27FC236}">
                <a16:creationId xmlns:a16="http://schemas.microsoft.com/office/drawing/2014/main" id="{6C410231-490A-B9DA-E70D-7CFEC6912D81}"/>
              </a:ext>
            </a:extLst>
          </p:cNvPr>
          <p:cNvSpPr/>
          <p:nvPr/>
        </p:nvSpPr>
        <p:spPr>
          <a:xfrm>
            <a:off x="4283011" y="3756536"/>
            <a:ext cx="2317730" cy="2129915"/>
          </a:xfrm>
          <a:prstGeom prst="upArrowCallout">
            <a:avLst>
              <a:gd name="adj1" fmla="val 7827"/>
              <a:gd name="adj2" fmla="val 12059"/>
              <a:gd name="adj3" fmla="val 17941"/>
              <a:gd name="adj4" fmla="val 2448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Average Effect Size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ES = 0.42</a:t>
            </a:r>
          </a:p>
        </p:txBody>
      </p:sp>
      <p:sp>
        <p:nvSpPr>
          <p:cNvPr id="14" name="TextBox 13">
            <a:extLst>
              <a:ext uri="{FF2B5EF4-FFF2-40B4-BE49-F238E27FC236}">
                <a16:creationId xmlns:a16="http://schemas.microsoft.com/office/drawing/2014/main" id="{86228968-03BC-BE28-C38A-F24132F6BC7F}"/>
              </a:ext>
            </a:extLst>
          </p:cNvPr>
          <p:cNvSpPr txBox="1"/>
          <p:nvPr/>
        </p:nvSpPr>
        <p:spPr>
          <a:xfrm>
            <a:off x="3160113" y="514760"/>
            <a:ext cx="5869227" cy="646331"/>
          </a:xfrm>
          <a:prstGeom prst="rect">
            <a:avLst/>
          </a:prstGeom>
          <a:noFill/>
        </p:spPr>
        <p:txBody>
          <a:bodyPr wrap="square">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Thermometer of Influence</a:t>
            </a:r>
          </a:p>
        </p:txBody>
      </p:sp>
      <p:sp>
        <p:nvSpPr>
          <p:cNvPr id="2" name="Rectangle 1">
            <a:extLst>
              <a:ext uri="{FF2B5EF4-FFF2-40B4-BE49-F238E27FC236}">
                <a16:creationId xmlns:a16="http://schemas.microsoft.com/office/drawing/2014/main" id="{C2769946-6943-858F-564B-B0AB955292B9}"/>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0072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2F15A2D-2324-487D-A02A-BF46C5C580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000" y="857250"/>
            <a:ext cx="914400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ight Triangle 9">
            <a:extLst>
              <a:ext uri="{FF2B5EF4-FFF2-40B4-BE49-F238E27FC236}">
                <a16:creationId xmlns:a16="http://schemas.microsoft.com/office/drawing/2014/main" id="{2AEAFA59-923A-4F54-8B49-44C970BCC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56540" y="3359150"/>
            <a:ext cx="2468880" cy="24003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37E9D4B-7BFA-4D10-B666-547BAC4994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005331" y="1324706"/>
            <a:ext cx="8178790" cy="420591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picture containing screenshot, colorfulness, circle&#10;&#10;Description automatically generated">
            <a:extLst>
              <a:ext uri="{FF2B5EF4-FFF2-40B4-BE49-F238E27FC236}">
                <a16:creationId xmlns:a16="http://schemas.microsoft.com/office/drawing/2014/main" id="{ECB8F558-1FDB-691B-5E9F-8BD144A687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5623" y="2614530"/>
            <a:ext cx="5810032" cy="1597760"/>
          </a:xfrm>
          <a:prstGeom prst="rect">
            <a:avLst/>
          </a:prstGeom>
        </p:spPr>
      </p:pic>
      <p:sp>
        <p:nvSpPr>
          <p:cNvPr id="6" name="Down Arrow Callout 5">
            <a:extLst>
              <a:ext uri="{FF2B5EF4-FFF2-40B4-BE49-F238E27FC236}">
                <a16:creationId xmlns:a16="http://schemas.microsoft.com/office/drawing/2014/main" id="{DC33C2DD-FFA4-86C4-115E-46ACF87C2BD4}"/>
              </a:ext>
            </a:extLst>
          </p:cNvPr>
          <p:cNvSpPr/>
          <p:nvPr/>
        </p:nvSpPr>
        <p:spPr>
          <a:xfrm>
            <a:off x="5305426" y="1833089"/>
            <a:ext cx="1816779" cy="1095427"/>
          </a:xfrm>
          <a:prstGeom prst="downArrowCallout">
            <a:avLst>
              <a:gd name="adj1" fmla="val 12919"/>
              <a:gd name="adj2" fmla="val 18880"/>
              <a:gd name="adj3" fmla="val 25000"/>
              <a:gd name="adj4" fmla="val 6497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Effect Size Scale</a:t>
            </a:r>
          </a:p>
        </p:txBody>
      </p:sp>
      <p:sp>
        <p:nvSpPr>
          <p:cNvPr id="9" name="Up Arrow Callout 8">
            <a:extLst>
              <a:ext uri="{FF2B5EF4-FFF2-40B4-BE49-F238E27FC236}">
                <a16:creationId xmlns:a16="http://schemas.microsoft.com/office/drawing/2014/main" id="{201345F8-3D3B-BA5C-2EEE-90994B3B36A4}"/>
              </a:ext>
            </a:extLst>
          </p:cNvPr>
          <p:cNvSpPr/>
          <p:nvPr/>
        </p:nvSpPr>
        <p:spPr>
          <a:xfrm>
            <a:off x="2647951" y="3806964"/>
            <a:ext cx="1816779" cy="1039487"/>
          </a:xfrm>
          <a:prstGeom prst="upArrowCallout">
            <a:avLst>
              <a:gd name="adj1" fmla="val 14866"/>
              <a:gd name="adj2" fmla="val 19088"/>
              <a:gd name="adj3" fmla="val 25000"/>
              <a:gd name="adj4" fmla="val 64977"/>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“Cool Down” Learning</a:t>
            </a:r>
          </a:p>
        </p:txBody>
      </p:sp>
      <p:sp>
        <p:nvSpPr>
          <p:cNvPr id="11" name="Up Arrow Callout 10">
            <a:extLst>
              <a:ext uri="{FF2B5EF4-FFF2-40B4-BE49-F238E27FC236}">
                <a16:creationId xmlns:a16="http://schemas.microsoft.com/office/drawing/2014/main" id="{457DF8CA-4D6B-8CB5-7EC7-A876AAA59F5B}"/>
              </a:ext>
            </a:extLst>
          </p:cNvPr>
          <p:cNvSpPr/>
          <p:nvPr/>
        </p:nvSpPr>
        <p:spPr>
          <a:xfrm>
            <a:off x="5897182" y="3806964"/>
            <a:ext cx="1816779" cy="1039487"/>
          </a:xfrm>
          <a:prstGeom prst="upArrowCallout">
            <a:avLst>
              <a:gd name="adj1" fmla="val 14866"/>
              <a:gd name="adj2" fmla="val 19088"/>
              <a:gd name="adj3" fmla="val 25000"/>
              <a:gd name="adj4" fmla="val 6497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“Heat Up” Learning</a:t>
            </a:r>
          </a:p>
        </p:txBody>
      </p:sp>
      <p:sp>
        <p:nvSpPr>
          <p:cNvPr id="13" name="Up Arrow Callout 12">
            <a:extLst>
              <a:ext uri="{FF2B5EF4-FFF2-40B4-BE49-F238E27FC236}">
                <a16:creationId xmlns:a16="http://schemas.microsoft.com/office/drawing/2014/main" id="{6C410231-490A-B9DA-E70D-7CFEC6912D81}"/>
              </a:ext>
            </a:extLst>
          </p:cNvPr>
          <p:cNvSpPr/>
          <p:nvPr/>
        </p:nvSpPr>
        <p:spPr>
          <a:xfrm>
            <a:off x="4283011" y="3756536"/>
            <a:ext cx="2317730" cy="2129915"/>
          </a:xfrm>
          <a:prstGeom prst="upArrowCallout">
            <a:avLst>
              <a:gd name="adj1" fmla="val 7827"/>
              <a:gd name="adj2" fmla="val 12059"/>
              <a:gd name="adj3" fmla="val 17941"/>
              <a:gd name="adj4" fmla="val 24486"/>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Average Effect Size</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ES = 0.42</a:t>
            </a:r>
          </a:p>
        </p:txBody>
      </p:sp>
      <p:sp>
        <p:nvSpPr>
          <p:cNvPr id="14" name="TextBox 13">
            <a:extLst>
              <a:ext uri="{FF2B5EF4-FFF2-40B4-BE49-F238E27FC236}">
                <a16:creationId xmlns:a16="http://schemas.microsoft.com/office/drawing/2014/main" id="{86228968-03BC-BE28-C38A-F24132F6BC7F}"/>
              </a:ext>
            </a:extLst>
          </p:cNvPr>
          <p:cNvSpPr txBox="1"/>
          <p:nvPr/>
        </p:nvSpPr>
        <p:spPr>
          <a:xfrm>
            <a:off x="3160113" y="514760"/>
            <a:ext cx="5869227" cy="646331"/>
          </a:xfrm>
          <a:prstGeom prst="rect">
            <a:avLst/>
          </a:prstGeom>
          <a:noFill/>
        </p:spPr>
        <p:txBody>
          <a:bodyPr wrap="square">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Aptos" panose="020B0004020202020204" pitchFamily="34" charset="0"/>
              </a:rPr>
              <a:t>Thermometer of Influence</a:t>
            </a:r>
          </a:p>
        </p:txBody>
      </p:sp>
      <p:sp>
        <p:nvSpPr>
          <p:cNvPr id="2" name="Rectangle 1">
            <a:extLst>
              <a:ext uri="{FF2B5EF4-FFF2-40B4-BE49-F238E27FC236}">
                <a16:creationId xmlns:a16="http://schemas.microsoft.com/office/drawing/2014/main" id="{719CE88E-A048-7875-B65E-8A4259A04BB3}"/>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723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3D01C156-B307-7155-6411-851CBD4C8875}"/>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031B624A-6554-2274-3ECE-EEEDFFE2157C}"/>
              </a:ext>
            </a:extLst>
          </p:cNvPr>
          <p:cNvSpPr txBox="1"/>
          <p:nvPr/>
        </p:nvSpPr>
        <p:spPr>
          <a:xfrm>
            <a:off x="5096424" y="621065"/>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Mobility</a:t>
            </a:r>
          </a:p>
        </p:txBody>
      </p:sp>
      <p:sp>
        <p:nvSpPr>
          <p:cNvPr id="9" name="TextBox 8">
            <a:extLst>
              <a:ext uri="{FF2B5EF4-FFF2-40B4-BE49-F238E27FC236}">
                <a16:creationId xmlns:a16="http://schemas.microsoft.com/office/drawing/2014/main" id="{24071D82-2171-64E3-F5CC-15FA4083A448}"/>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EE1766C2-9697-50A8-7A52-62E2AF41154D}"/>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lang="en-US" sz="5400" b="1" dirty="0">
                <a:solidFill>
                  <a:prstClr val="white">
                    <a:lumMod val="95000"/>
                  </a:prstClr>
                </a:solidFill>
                <a:latin typeface="Aharoni" panose="02010803020104030203" pitchFamily="2" charset="-79"/>
                <a:cs typeface="Aharoni" panose="02010803020104030203" pitchFamily="2" charset="-79"/>
              </a:rPr>
              <a:t>3</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64A74CA3-4BCB-B0C3-91F4-CF2A9F274A8F}"/>
              </a:ext>
            </a:extLst>
          </p:cNvPr>
          <p:cNvSpPr/>
          <p:nvPr/>
        </p:nvSpPr>
        <p:spPr>
          <a:xfrm>
            <a:off x="1453587" y="310896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-0.38</a:t>
            </a:r>
          </a:p>
        </p:txBody>
      </p:sp>
      <p:sp>
        <p:nvSpPr>
          <p:cNvPr id="2" name="Rectangle 1">
            <a:extLst>
              <a:ext uri="{FF2B5EF4-FFF2-40B4-BE49-F238E27FC236}">
                <a16:creationId xmlns:a16="http://schemas.microsoft.com/office/drawing/2014/main" id="{574018E1-83AF-B692-8E50-86E878AA3466}"/>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0183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3D01C156-B307-7155-6411-851CBD4C8875}"/>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031B624A-6554-2274-3ECE-EEEDFFE2157C}"/>
              </a:ext>
            </a:extLst>
          </p:cNvPr>
          <p:cNvSpPr txBox="1"/>
          <p:nvPr/>
        </p:nvSpPr>
        <p:spPr>
          <a:xfrm>
            <a:off x="4888080" y="586341"/>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Screen Time</a:t>
            </a:r>
          </a:p>
        </p:txBody>
      </p:sp>
      <p:sp>
        <p:nvSpPr>
          <p:cNvPr id="9" name="TextBox 8">
            <a:extLst>
              <a:ext uri="{FF2B5EF4-FFF2-40B4-BE49-F238E27FC236}">
                <a16:creationId xmlns:a16="http://schemas.microsoft.com/office/drawing/2014/main" id="{24071D82-2171-64E3-F5CC-15FA4083A448}"/>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EE1766C2-9697-50A8-7A52-62E2AF41154D}"/>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lang="en-US" sz="5400" b="1" dirty="0">
                <a:solidFill>
                  <a:prstClr val="white">
                    <a:lumMod val="95000"/>
                  </a:prstClr>
                </a:solidFill>
                <a:latin typeface="Aharoni" panose="02010803020104030203" pitchFamily="2" charset="-79"/>
                <a:cs typeface="Aharoni" panose="02010803020104030203" pitchFamily="2" charset="-79"/>
              </a:rPr>
              <a:t>2</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64A74CA3-4BCB-B0C3-91F4-CF2A9F274A8F}"/>
              </a:ext>
            </a:extLst>
          </p:cNvPr>
          <p:cNvSpPr/>
          <p:nvPr/>
        </p:nvSpPr>
        <p:spPr>
          <a:xfrm>
            <a:off x="1981200"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-0.29</a:t>
            </a:r>
          </a:p>
        </p:txBody>
      </p:sp>
      <p:sp>
        <p:nvSpPr>
          <p:cNvPr id="2" name="Rectangle 1">
            <a:extLst>
              <a:ext uri="{FF2B5EF4-FFF2-40B4-BE49-F238E27FC236}">
                <a16:creationId xmlns:a16="http://schemas.microsoft.com/office/drawing/2014/main" id="{69B4F5FE-9E1B-8AEF-CFA6-9AE6705D0163}"/>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6223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rain animated.gif">
            <a:extLst>
              <a:ext uri="{FF2B5EF4-FFF2-40B4-BE49-F238E27FC236}">
                <a16:creationId xmlns:a16="http://schemas.microsoft.com/office/drawing/2014/main" id="{B67E7225-21C5-7F4D-A22A-57F7A13C49F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02960" y="908326"/>
            <a:ext cx="6425184" cy="5949674"/>
          </a:xfrm>
          <a:prstGeom prst="rect">
            <a:avLst/>
          </a:prstGeom>
        </p:spPr>
      </p:pic>
      <p:sp>
        <p:nvSpPr>
          <p:cNvPr id="4" name="TextBox 3">
            <a:extLst>
              <a:ext uri="{FF2B5EF4-FFF2-40B4-BE49-F238E27FC236}">
                <a16:creationId xmlns:a16="http://schemas.microsoft.com/office/drawing/2014/main" id="{BE78E661-FC15-FD4C-B79C-C851385310D1}"/>
              </a:ext>
            </a:extLst>
          </p:cNvPr>
          <p:cNvSpPr txBox="1"/>
          <p:nvPr/>
        </p:nvSpPr>
        <p:spPr>
          <a:xfrm>
            <a:off x="6780329" y="2436613"/>
            <a:ext cx="5093687" cy="1446550"/>
          </a:xfrm>
          <a:prstGeom prst="rect">
            <a:avLst/>
          </a:prstGeom>
          <a:noFill/>
        </p:spPr>
        <p:txBody>
          <a:bodyPr wrap="square" rtlCol="0">
            <a:spAutoFit/>
          </a:bodyPr>
          <a:lstStyle/>
          <a:p>
            <a:pPr algn="ctr" defTabSz="457200">
              <a:defRPr/>
            </a:pPr>
            <a:r>
              <a:rPr lang="en-US" sz="4400" dirty="0">
                <a:solidFill>
                  <a:prstClr val="black"/>
                </a:solidFill>
                <a:latin typeface="Aptos" panose="020B0004020202020204" pitchFamily="34" charset="0"/>
              </a:rPr>
              <a:t>Reading is an unnatural act. </a:t>
            </a:r>
          </a:p>
        </p:txBody>
      </p:sp>
      <p:sp>
        <p:nvSpPr>
          <p:cNvPr id="2" name="Rectangle 1">
            <a:extLst>
              <a:ext uri="{FF2B5EF4-FFF2-40B4-BE49-F238E27FC236}">
                <a16:creationId xmlns:a16="http://schemas.microsoft.com/office/drawing/2014/main" id="{C54806A8-9C4F-EA07-9D0F-9E177A1E0521}"/>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7368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3D01C156-B307-7155-6411-851CBD4C8875}"/>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031B624A-6554-2274-3ECE-EEEDFFE2157C}"/>
              </a:ext>
            </a:extLst>
          </p:cNvPr>
          <p:cNvSpPr txBox="1"/>
          <p:nvPr/>
        </p:nvSpPr>
        <p:spPr>
          <a:xfrm>
            <a:off x="2931958" y="632639"/>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Presence of Cell Phones</a:t>
            </a:r>
          </a:p>
        </p:txBody>
      </p:sp>
      <p:sp>
        <p:nvSpPr>
          <p:cNvPr id="9" name="TextBox 8">
            <a:extLst>
              <a:ext uri="{FF2B5EF4-FFF2-40B4-BE49-F238E27FC236}">
                <a16:creationId xmlns:a16="http://schemas.microsoft.com/office/drawing/2014/main" id="{24071D82-2171-64E3-F5CC-15FA4083A448}"/>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EE1766C2-9697-50A8-7A52-62E2AF41154D}"/>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kumimoji="0" lang="en-US" sz="5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3</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64A74CA3-4BCB-B0C3-91F4-CF2A9F274A8F}"/>
              </a:ext>
            </a:extLst>
          </p:cNvPr>
          <p:cNvSpPr/>
          <p:nvPr/>
        </p:nvSpPr>
        <p:spPr>
          <a:xfrm>
            <a:off x="2140296" y="310896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-0.24</a:t>
            </a:r>
          </a:p>
        </p:txBody>
      </p:sp>
      <p:sp>
        <p:nvSpPr>
          <p:cNvPr id="2" name="Rectangle 1">
            <a:extLst>
              <a:ext uri="{FF2B5EF4-FFF2-40B4-BE49-F238E27FC236}">
                <a16:creationId xmlns:a16="http://schemas.microsoft.com/office/drawing/2014/main" id="{4216B003-6941-FFE0-E6DA-A3C974E46E0A}"/>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3629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3D01C156-B307-7155-6411-851CBD4C8875}"/>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031B624A-6554-2274-3ECE-EEEDFFE2157C}"/>
              </a:ext>
            </a:extLst>
          </p:cNvPr>
          <p:cNvSpPr txBox="1"/>
          <p:nvPr/>
        </p:nvSpPr>
        <p:spPr>
          <a:xfrm>
            <a:off x="3244284" y="438880"/>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Exposure to Reading</a:t>
            </a:r>
          </a:p>
        </p:txBody>
      </p:sp>
      <p:sp>
        <p:nvSpPr>
          <p:cNvPr id="9" name="TextBox 8">
            <a:extLst>
              <a:ext uri="{FF2B5EF4-FFF2-40B4-BE49-F238E27FC236}">
                <a16:creationId xmlns:a16="http://schemas.microsoft.com/office/drawing/2014/main" id="{24071D82-2171-64E3-F5CC-15FA4083A448}"/>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EE1766C2-9697-50A8-7A52-62E2AF41154D}"/>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kumimoji="0" lang="en-US" sz="5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5</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64A74CA3-4BCB-B0C3-91F4-CF2A9F274A8F}"/>
              </a:ext>
            </a:extLst>
          </p:cNvPr>
          <p:cNvSpPr/>
          <p:nvPr/>
        </p:nvSpPr>
        <p:spPr>
          <a:xfrm>
            <a:off x="6367271"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0.48</a:t>
            </a:r>
          </a:p>
        </p:txBody>
      </p:sp>
      <p:sp>
        <p:nvSpPr>
          <p:cNvPr id="3" name="TextBox 2">
            <a:extLst>
              <a:ext uri="{FF2B5EF4-FFF2-40B4-BE49-F238E27FC236}">
                <a16:creationId xmlns:a16="http://schemas.microsoft.com/office/drawing/2014/main" id="{7689021D-2D15-ECD1-A22D-93CBCF5E5EE0}"/>
              </a:ext>
            </a:extLst>
          </p:cNvPr>
          <p:cNvSpPr txBox="1"/>
          <p:nvPr/>
        </p:nvSpPr>
        <p:spPr>
          <a:xfrm>
            <a:off x="381000" y="5094810"/>
            <a:ext cx="11286281" cy="138499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solidFill>
                  <a:srgbClr val="555555"/>
                </a:solidFill>
              </a:rPr>
              <a:t>E</a:t>
            </a:r>
            <a:r>
              <a:rPr lang="en-US" sz="2800" b="0" i="0" dirty="0">
                <a:solidFill>
                  <a:srgbClr val="555555"/>
                </a:solidFill>
                <a:effectLst/>
              </a:rPr>
              <a:t>xposure to reading a diverse variety of genres/styles, authors, concepts about print and stories both at home and at school. This encompasses reading for pleasure or other purposes.</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4" name="Rectangle 3">
            <a:extLst>
              <a:ext uri="{FF2B5EF4-FFF2-40B4-BE49-F238E27FC236}">
                <a16:creationId xmlns:a16="http://schemas.microsoft.com/office/drawing/2014/main" id="{922EDE9D-1E56-BE24-5A0D-C6771011379A}"/>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72111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F5AC0-FDB3-E383-8124-598F89720E29}"/>
            </a:ext>
          </a:extLst>
        </p:cNvPr>
        <p:cNvGrpSpPr/>
        <p:nvPr/>
      </p:nvGrpSpPr>
      <p:grpSpPr>
        <a:xfrm>
          <a:off x="0" y="0"/>
          <a:ext cx="0" cy="0"/>
          <a:chOff x="0" y="0"/>
          <a:chExt cx="0" cy="0"/>
        </a:xfrm>
      </p:grpSpPr>
      <p:pic>
        <p:nvPicPr>
          <p:cNvPr id="3" name="Picture 2" descr="A book in the air&#10;&#10;Description automatically generated">
            <a:extLst>
              <a:ext uri="{FF2B5EF4-FFF2-40B4-BE49-F238E27FC236}">
                <a16:creationId xmlns:a16="http://schemas.microsoft.com/office/drawing/2014/main" id="{41CB6639-5729-3CD1-9B55-0B26D95E357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282"/>
            <a:ext cx="12191980" cy="6856718"/>
          </a:xfrm>
          <a:prstGeom prst="rect">
            <a:avLst/>
          </a:prstGeom>
        </p:spPr>
      </p:pic>
      <p:sp>
        <p:nvSpPr>
          <p:cNvPr id="4" name="TextBox 3">
            <a:extLst>
              <a:ext uri="{FF2B5EF4-FFF2-40B4-BE49-F238E27FC236}">
                <a16:creationId xmlns:a16="http://schemas.microsoft.com/office/drawing/2014/main" id="{2BEE4A53-B283-C983-B649-783B7331999F}"/>
              </a:ext>
            </a:extLst>
          </p:cNvPr>
          <p:cNvSpPr txBox="1"/>
          <p:nvPr/>
        </p:nvSpPr>
        <p:spPr>
          <a:xfrm>
            <a:off x="470068" y="4412973"/>
            <a:ext cx="11251863"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We should be talking about the </a:t>
            </a:r>
            <a:r>
              <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rPr>
              <a:t>SCIENCES</a:t>
            </a: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 of reading. </a:t>
            </a:r>
          </a:p>
        </p:txBody>
      </p:sp>
      <p:sp>
        <p:nvSpPr>
          <p:cNvPr id="2" name="Rectangle 1">
            <a:extLst>
              <a:ext uri="{FF2B5EF4-FFF2-40B4-BE49-F238E27FC236}">
                <a16:creationId xmlns:a16="http://schemas.microsoft.com/office/drawing/2014/main" id="{94761B80-559A-AAB4-0A43-06C0818BA06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176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 person, laying&#10;&#10;Description automatically generated">
            <a:extLst>
              <a:ext uri="{FF2B5EF4-FFF2-40B4-BE49-F238E27FC236}">
                <a16:creationId xmlns:a16="http://schemas.microsoft.com/office/drawing/2014/main" id="{BAFC4377-26E4-2742-8A4C-AA4AD295233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523488" y="10"/>
            <a:ext cx="8668512" cy="6857990"/>
          </a:xfrm>
          <a:prstGeom prst="rect">
            <a:avLst/>
          </a:prstGeom>
        </p:spPr>
      </p:pic>
      <p:sp>
        <p:nvSpPr>
          <p:cNvPr id="26" name="Rectangle 25">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0BCF8C67-5E9C-E745-9032-D7E5716C0B97}"/>
              </a:ext>
            </a:extLst>
          </p:cNvPr>
          <p:cNvSpPr txBox="1"/>
          <p:nvPr/>
        </p:nvSpPr>
        <p:spPr>
          <a:xfrm>
            <a:off x="477981" y="1122363"/>
            <a:ext cx="4023360" cy="3204134"/>
          </a:xfrm>
          <a:prstGeom prst="rect">
            <a:avLst/>
          </a:prstGeom>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kumimoji="0" lang="en-US" sz="6000" b="0" i="0" u="none" strike="noStrike" cap="none" spc="0" normalizeH="0" baseline="0" noProof="0" dirty="0">
                <a:ln>
                  <a:noFill/>
                </a:ln>
                <a:solidFill>
                  <a:schemeClr val="bg1"/>
                </a:solidFill>
                <a:effectLst/>
                <a:uLnTx/>
                <a:uFillTx/>
                <a:latin typeface="Aptos" panose="020B0004020202020204" pitchFamily="34" charset="0"/>
                <a:ea typeface="+mj-ea"/>
                <a:cs typeface="+mj-cs"/>
              </a:rPr>
              <a:t>How Reading Develops</a:t>
            </a:r>
          </a:p>
        </p:txBody>
      </p:sp>
      <p:sp>
        <p:nvSpPr>
          <p:cNvPr id="28" name="Rectangle 2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0" name="Rectangle 2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7EE7DDD7-5F8F-C09B-462E-B1439FFC934E}"/>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88031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inking_Out_of_the_Box.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extBox 1"/>
          <p:cNvSpPr txBox="1"/>
          <p:nvPr/>
        </p:nvSpPr>
        <p:spPr>
          <a:xfrm>
            <a:off x="2057400" y="228600"/>
            <a:ext cx="8229600" cy="156966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8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ptos" panose="020B0004020202020204" pitchFamily="34" charset="0"/>
                <a:ea typeface="ＭＳ Ｐゴシック" charset="0"/>
                <a:cs typeface="ＭＳ Ｐゴシック" charset="0"/>
              </a:rPr>
              <a:t>Constrained and Unconstrained Reading Skills</a:t>
            </a:r>
          </a:p>
        </p:txBody>
      </p:sp>
      <p:sp>
        <p:nvSpPr>
          <p:cNvPr id="4" name="TextBox 3"/>
          <p:cNvSpPr txBox="1"/>
          <p:nvPr/>
        </p:nvSpPr>
        <p:spPr>
          <a:xfrm>
            <a:off x="2197902" y="5339333"/>
            <a:ext cx="7796197"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ptos" panose="020B0004020202020204" pitchFamily="34" charset="0"/>
                <a:ea typeface="ＭＳ Ｐゴシック"/>
                <a:cs typeface="ＭＳ Ｐゴシック"/>
              </a:rPr>
              <a:t>Paris, S. G. (2005). Reinterpreting the development of reading skills. </a:t>
            </a:r>
            <a:r>
              <a:rPr kumimoji="0" lang="en-US" sz="1800" b="0" i="1" u="none" strike="noStrike" kern="1200" cap="none" spc="0" normalizeH="0" baseline="0" noProof="0" dirty="0">
                <a:ln>
                  <a:noFill/>
                </a:ln>
                <a:solidFill>
                  <a:srgbClr val="FFFFFF"/>
                </a:solidFill>
                <a:effectLst/>
                <a:uLnTx/>
                <a:uFillTx/>
                <a:latin typeface="Aptos" panose="020B0004020202020204" pitchFamily="34" charset="0"/>
                <a:ea typeface="ＭＳ Ｐゴシック"/>
                <a:cs typeface="ＭＳ Ｐゴシック"/>
              </a:rPr>
              <a:t>Reading Research Quarterly, 40</a:t>
            </a:r>
            <a:r>
              <a:rPr kumimoji="0" lang="en-US" sz="1800" b="0" i="0" u="none" strike="noStrike" kern="1200" cap="none" spc="0" normalizeH="0" baseline="0" noProof="0" dirty="0">
                <a:ln>
                  <a:noFill/>
                </a:ln>
                <a:solidFill>
                  <a:srgbClr val="FFFFFF"/>
                </a:solidFill>
                <a:effectLst/>
                <a:uLnTx/>
                <a:uFillTx/>
                <a:latin typeface="Aptos" panose="020B0004020202020204" pitchFamily="34" charset="0"/>
                <a:ea typeface="ＭＳ Ｐゴシック"/>
                <a:cs typeface="ＭＳ Ｐゴシック"/>
              </a:rPr>
              <a:t>(2), 184-202.  </a:t>
            </a:r>
          </a:p>
        </p:txBody>
      </p:sp>
      <p:sp>
        <p:nvSpPr>
          <p:cNvPr id="5" name="TextBox 4">
            <a:extLst>
              <a:ext uri="{FF2B5EF4-FFF2-40B4-BE49-F238E27FC236}">
                <a16:creationId xmlns:a16="http://schemas.microsoft.com/office/drawing/2014/main" id="{937D2216-8A02-D842-85B8-1C0517D6F21F}"/>
              </a:ext>
            </a:extLst>
          </p:cNvPr>
          <p:cNvSpPr txBox="1"/>
          <p:nvPr/>
        </p:nvSpPr>
        <p:spPr>
          <a:xfrm>
            <a:off x="2660747" y="3337964"/>
            <a:ext cx="184731"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CEB96D50-779C-9D6F-E0B8-04E4A1315228}"/>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6886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69" name="Picture 2" descr="boy_smil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8355" name="Text Box 3"/>
          <p:cNvSpPr txBox="1">
            <a:spLocks noChangeArrowheads="1"/>
          </p:cNvSpPr>
          <p:nvPr/>
        </p:nvSpPr>
        <p:spPr bwMode="auto">
          <a:xfrm>
            <a:off x="2057401" y="304801"/>
            <a:ext cx="7635875" cy="830997"/>
          </a:xfrm>
          <a:prstGeom prst="rect">
            <a:avLst/>
          </a:prstGeom>
          <a:noFill/>
          <a:ln>
            <a:noFill/>
          </a:ln>
          <a:effectLst>
            <a:outerShdw blurRad="63500" dist="35921"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Calibri"/>
                <a:ea typeface="ＭＳ Ｐゴシック"/>
                <a:cs typeface="ＭＳ Ｐゴシック"/>
                <a:sym typeface="Arial"/>
              </a:rPr>
              <a:t>Constrained Skills</a:t>
            </a:r>
            <a:endParaRPr kumimoji="0" lang="en-US" sz="6000" b="1" i="0" u="none" strike="noStrike" kern="1200" cap="none" spc="0" normalizeH="0" baseline="0" noProof="0" dirty="0">
              <a:ln>
                <a:noFill/>
              </a:ln>
              <a:solidFill>
                <a:prstClr val="black"/>
              </a:solidFill>
              <a:effectLst/>
              <a:uLnTx/>
              <a:uFillTx/>
              <a:latin typeface="Calibri"/>
              <a:ea typeface="ＭＳ Ｐゴシック"/>
              <a:cs typeface="ＭＳ Ｐゴシック"/>
              <a:sym typeface="Arial"/>
            </a:endParaRPr>
          </a:p>
        </p:txBody>
      </p:sp>
      <p:sp>
        <p:nvSpPr>
          <p:cNvPr id="237571" name="Text Box 4"/>
          <p:cNvSpPr txBox="1">
            <a:spLocks noChangeArrowheads="1"/>
          </p:cNvSpPr>
          <p:nvPr/>
        </p:nvSpPr>
        <p:spPr bwMode="auto">
          <a:xfrm>
            <a:off x="7400267" y="920621"/>
            <a:ext cx="3542371" cy="501675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charset="0"/>
                <a:ea typeface="ＭＳ Ｐゴシック" charset="0"/>
                <a:sym typeface="Arial"/>
              </a:rPr>
              <a:t>Phonological Awareness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a:ln>
                <a:noFill/>
              </a:ln>
              <a:solidFill>
                <a:prstClr val="white"/>
              </a:solidFill>
              <a:effectLst/>
              <a:uLnTx/>
              <a:uFillTx/>
              <a:latin typeface="Arial" charset="0"/>
              <a:ea typeface="ＭＳ Ｐゴシック" charset="0"/>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white"/>
                </a:solidFill>
                <a:effectLst/>
                <a:uLnTx/>
                <a:uFillTx/>
                <a:latin typeface="Arial" charset="0"/>
                <a:ea typeface="ＭＳ Ｐゴシック" charset="0"/>
                <a:sym typeface="Arial"/>
              </a:rPr>
              <a:t>Alphabetics</a:t>
            </a:r>
            <a:endParaRPr kumimoji="0" lang="en-US" sz="4000" b="1" i="0" u="none" strike="noStrike" kern="1200" cap="none" spc="0" normalizeH="0" baseline="0" noProof="0" dirty="0">
              <a:ln>
                <a:noFill/>
              </a:ln>
              <a:solidFill>
                <a:prstClr val="white"/>
              </a:solidFill>
              <a:effectLst/>
              <a:uLnTx/>
              <a:uFillTx/>
              <a:latin typeface="Arial" charset="0"/>
              <a:ea typeface="ＭＳ Ｐゴシック" charset="0"/>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a:ln>
                <a:noFill/>
              </a:ln>
              <a:solidFill>
                <a:prstClr val="white"/>
              </a:solidFill>
              <a:effectLst/>
              <a:uLnTx/>
              <a:uFillTx/>
              <a:latin typeface="Arial" charset="0"/>
              <a:ea typeface="ＭＳ Ｐゴシック" charset="0"/>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charset="0"/>
                <a:ea typeface="ＭＳ Ｐゴシック" charset="0"/>
                <a:sym typeface="Arial"/>
              </a:rPr>
              <a:t>Phonics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a:ln>
                <a:noFill/>
              </a:ln>
              <a:solidFill>
                <a:prstClr val="white"/>
              </a:solidFill>
              <a:effectLst/>
              <a:uLnTx/>
              <a:uFillTx/>
              <a:latin typeface="Arial" charset="0"/>
              <a:ea typeface="ＭＳ Ｐゴシック" charset="0"/>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rial" charset="0"/>
                <a:ea typeface="ＭＳ Ｐゴシック" charset="0"/>
                <a:sym typeface="Arial"/>
              </a:rPr>
              <a:t>Fluency</a:t>
            </a:r>
            <a:endParaRPr kumimoji="0" lang="en-US" sz="4000" b="1" i="0" u="none" strike="noStrike" kern="1200" cap="none" spc="0" normalizeH="0" baseline="0" noProof="0" dirty="0">
              <a:ln>
                <a:noFill/>
              </a:ln>
              <a:solidFill>
                <a:srgbClr val="C0504D"/>
              </a:solidFill>
              <a:effectLst/>
              <a:uLnTx/>
              <a:uFillTx/>
              <a:latin typeface="Arial" charset="0"/>
              <a:ea typeface="ＭＳ Ｐゴシック" charset="0"/>
              <a:sym typeface="Arial"/>
            </a:endParaRPr>
          </a:p>
        </p:txBody>
      </p:sp>
      <p:sp>
        <p:nvSpPr>
          <p:cNvPr id="2" name="Rectangle 1">
            <a:extLst>
              <a:ext uri="{FF2B5EF4-FFF2-40B4-BE49-F238E27FC236}">
                <a16:creationId xmlns:a16="http://schemas.microsoft.com/office/drawing/2014/main" id="{2A4E6D1C-1E8D-C41C-A430-12D3CF7F0D2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0499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C3DAB-1041-F6DD-77E0-992578BCB67A}"/>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874091AF-476A-70C8-9347-C1B82E756EFC}"/>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01204B6D-BCA9-67E9-7204-E7536ED66804}"/>
              </a:ext>
            </a:extLst>
          </p:cNvPr>
          <p:cNvSpPr txBox="1"/>
          <p:nvPr/>
        </p:nvSpPr>
        <p:spPr>
          <a:xfrm>
            <a:off x="3244284" y="438880"/>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Phonemic Awareness</a:t>
            </a:r>
          </a:p>
        </p:txBody>
      </p:sp>
      <p:sp>
        <p:nvSpPr>
          <p:cNvPr id="9" name="TextBox 8">
            <a:extLst>
              <a:ext uri="{FF2B5EF4-FFF2-40B4-BE49-F238E27FC236}">
                <a16:creationId xmlns:a16="http://schemas.microsoft.com/office/drawing/2014/main" id="{CC409DF5-24AC-8B5A-59A1-38973099491A}"/>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65AFBA90-116E-9F53-0148-B8F40F081F9F}"/>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lang="en-US" sz="5400" b="1" dirty="0">
                <a:solidFill>
                  <a:prstClr val="white">
                    <a:lumMod val="95000"/>
                  </a:prstClr>
                </a:solidFill>
                <a:latin typeface="Aharoni" panose="02010803020104030203" pitchFamily="2" charset="-79"/>
                <a:cs typeface="Aharoni" panose="02010803020104030203" pitchFamily="2" charset="-79"/>
              </a:rPr>
              <a:t>3</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F4F84DF8-7C2C-A681-7E02-569286085C70}"/>
              </a:ext>
            </a:extLst>
          </p:cNvPr>
          <p:cNvSpPr/>
          <p:nvPr/>
        </p:nvSpPr>
        <p:spPr>
          <a:xfrm>
            <a:off x="7223797"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0.64</a:t>
            </a:r>
          </a:p>
        </p:txBody>
      </p:sp>
      <p:sp>
        <p:nvSpPr>
          <p:cNvPr id="2" name="Rectangle 1">
            <a:extLst>
              <a:ext uri="{FF2B5EF4-FFF2-40B4-BE49-F238E27FC236}">
                <a16:creationId xmlns:a16="http://schemas.microsoft.com/office/drawing/2014/main" id="{0D32BF0C-BEB6-13C9-12CB-41D7E1CEFD05}"/>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673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956C7-1C31-50C8-EE03-84EB4E282378}"/>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8E19C133-97CF-B1C6-21F2-40FB645608C5}"/>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0D296521-4DFD-D12C-2286-598288001CF9}"/>
              </a:ext>
            </a:extLst>
          </p:cNvPr>
          <p:cNvSpPr txBox="1"/>
          <p:nvPr/>
        </p:nvSpPr>
        <p:spPr>
          <a:xfrm>
            <a:off x="3244284" y="438880"/>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Phonics Instruction</a:t>
            </a:r>
          </a:p>
        </p:txBody>
      </p:sp>
      <p:sp>
        <p:nvSpPr>
          <p:cNvPr id="9" name="TextBox 8">
            <a:extLst>
              <a:ext uri="{FF2B5EF4-FFF2-40B4-BE49-F238E27FC236}">
                <a16:creationId xmlns:a16="http://schemas.microsoft.com/office/drawing/2014/main" id="{B4DFF903-DA8F-AC03-E0FF-1EE670353CE3}"/>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CD4BCCF8-9F6D-A88B-AAC8-9C19AA7365DC}"/>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kumimoji="0" lang="en-US" sz="5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4</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FB5DDABC-0F6F-7E35-1F16-80E89862CB05}"/>
              </a:ext>
            </a:extLst>
          </p:cNvPr>
          <p:cNvSpPr/>
          <p:nvPr/>
        </p:nvSpPr>
        <p:spPr>
          <a:xfrm>
            <a:off x="9191493"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0.97</a:t>
            </a:r>
          </a:p>
        </p:txBody>
      </p:sp>
      <p:sp>
        <p:nvSpPr>
          <p:cNvPr id="3" name="TextBox 2">
            <a:extLst>
              <a:ext uri="{FF2B5EF4-FFF2-40B4-BE49-F238E27FC236}">
                <a16:creationId xmlns:a16="http://schemas.microsoft.com/office/drawing/2014/main" id="{87979786-F8E4-FB9E-29E6-F4650C3198A3}"/>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12F2C054-282A-DB4D-C48C-604FD342A592}"/>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5821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3050B-C07F-515F-3F5A-AFB817F2443E}"/>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5F136375-251B-52DF-3512-CBD896947A4A}"/>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8C4F9AB3-886F-8D87-466F-7689C8B70B22}"/>
              </a:ext>
            </a:extLst>
          </p:cNvPr>
          <p:cNvSpPr txBox="1"/>
          <p:nvPr/>
        </p:nvSpPr>
        <p:spPr>
          <a:xfrm>
            <a:off x="1500753" y="666427"/>
            <a:ext cx="9190494" cy="830997"/>
          </a:xfrm>
          <a:prstGeom prst="rect">
            <a:avLst/>
          </a:prstGeom>
          <a:noFill/>
        </p:spPr>
        <p:txBody>
          <a:bodyPr wrap="square" rtlCol="0">
            <a:spAutoFit/>
          </a:bodyPr>
          <a:lstStyle/>
          <a:p>
            <a:pPr algn="ctr"/>
            <a:r>
              <a:rPr lang="en-US" sz="4800" dirty="0">
                <a:latin typeface="Aptos" panose="020B0004020202020204" pitchFamily="34" charset="0"/>
              </a:rPr>
              <a:t>Phonics Threshold Hypothesis</a:t>
            </a:r>
          </a:p>
        </p:txBody>
      </p:sp>
      <p:pic>
        <p:nvPicPr>
          <p:cNvPr id="5" name="Picture 4" descr="A graph showing growth and stagnant&#10;&#10;AI-generated content may be incorrect.">
            <a:extLst>
              <a:ext uri="{FF2B5EF4-FFF2-40B4-BE49-F238E27FC236}">
                <a16:creationId xmlns:a16="http://schemas.microsoft.com/office/drawing/2014/main" id="{D7F51C7C-047D-BD14-8E0C-1ACFD2BF74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1926" y="1497424"/>
            <a:ext cx="5138826" cy="4698355"/>
          </a:xfrm>
          <a:prstGeom prst="rect">
            <a:avLst/>
          </a:prstGeom>
        </p:spPr>
      </p:pic>
      <p:sp>
        <p:nvSpPr>
          <p:cNvPr id="7" name="TextBox 6">
            <a:extLst>
              <a:ext uri="{FF2B5EF4-FFF2-40B4-BE49-F238E27FC236}">
                <a16:creationId xmlns:a16="http://schemas.microsoft.com/office/drawing/2014/main" id="{9B72F06B-C98A-B32F-ED64-471FFF7A83E8}"/>
              </a:ext>
            </a:extLst>
          </p:cNvPr>
          <p:cNvSpPr txBox="1"/>
          <p:nvPr/>
        </p:nvSpPr>
        <p:spPr>
          <a:xfrm>
            <a:off x="5607234" y="1843418"/>
            <a:ext cx="6106332" cy="3046988"/>
          </a:xfrm>
          <a:prstGeom prst="rect">
            <a:avLst/>
          </a:prstGeom>
          <a:noFill/>
        </p:spPr>
        <p:txBody>
          <a:bodyPr wrap="square">
            <a:spAutoFit/>
          </a:bodyPr>
          <a:lstStyle/>
          <a:p>
            <a:pPr algn="ctr"/>
            <a:r>
              <a:rPr lang="en-US" sz="3200" dirty="0">
                <a:solidFill>
                  <a:srgbClr val="141413"/>
                </a:solidFill>
                <a:latin typeface="Aptos" panose="020B0004020202020204" pitchFamily="34" charset="0"/>
              </a:rPr>
              <a:t>F</a:t>
            </a:r>
            <a:r>
              <a:rPr lang="en-US" sz="3200" dirty="0">
                <a:solidFill>
                  <a:srgbClr val="141413"/>
                </a:solidFill>
                <a:effectLst/>
                <a:latin typeface="Aptos" panose="020B0004020202020204" pitchFamily="34" charset="0"/>
              </a:rPr>
              <a:t>or older readers below the decoding threshold, reading comprehension gains were nil over multiple years, </a:t>
            </a:r>
            <a:r>
              <a:rPr lang="en-US" sz="3200" i="1" dirty="0">
                <a:solidFill>
                  <a:srgbClr val="141413"/>
                </a:solidFill>
                <a:effectLst/>
                <a:latin typeface="Aptos" panose="020B0004020202020204" pitchFamily="34" charset="0"/>
              </a:rPr>
              <a:t>even though their</a:t>
            </a:r>
            <a:r>
              <a:rPr lang="en-US" sz="3200" i="1" dirty="0">
                <a:solidFill>
                  <a:srgbClr val="141413"/>
                </a:solidFill>
                <a:latin typeface="Aptos" panose="020B0004020202020204" pitchFamily="34" charset="0"/>
              </a:rPr>
              <a:t> t</a:t>
            </a:r>
            <a:r>
              <a:rPr lang="en-US" sz="3200" i="1" dirty="0">
                <a:solidFill>
                  <a:srgbClr val="141413"/>
                </a:solidFill>
                <a:effectLst/>
                <a:latin typeface="Aptos" panose="020B0004020202020204" pitchFamily="34" charset="0"/>
              </a:rPr>
              <a:t>eachers taught toward comprehension</a:t>
            </a:r>
            <a:r>
              <a:rPr lang="en-US" sz="3200" dirty="0">
                <a:solidFill>
                  <a:srgbClr val="141413"/>
                </a:solidFill>
                <a:effectLst/>
                <a:latin typeface="Aptos" panose="020B0004020202020204" pitchFamily="34" charset="0"/>
              </a:rPr>
              <a:t>. </a:t>
            </a:r>
          </a:p>
        </p:txBody>
      </p:sp>
      <p:sp>
        <p:nvSpPr>
          <p:cNvPr id="9" name="TextBox 8">
            <a:extLst>
              <a:ext uri="{FF2B5EF4-FFF2-40B4-BE49-F238E27FC236}">
                <a16:creationId xmlns:a16="http://schemas.microsoft.com/office/drawing/2014/main" id="{175E60C8-848E-D3B8-6D74-95E0524FE27D}"/>
              </a:ext>
            </a:extLst>
          </p:cNvPr>
          <p:cNvSpPr txBox="1"/>
          <p:nvPr/>
        </p:nvSpPr>
        <p:spPr>
          <a:xfrm>
            <a:off x="7328115" y="4890406"/>
            <a:ext cx="6106332" cy="523220"/>
          </a:xfrm>
          <a:prstGeom prst="rect">
            <a:avLst/>
          </a:prstGeom>
          <a:noFill/>
        </p:spPr>
        <p:txBody>
          <a:bodyPr wrap="square">
            <a:spAutoFit/>
          </a:bodyPr>
          <a:lstStyle/>
          <a:p>
            <a:r>
              <a:rPr lang="en-US" sz="2800" dirty="0">
                <a:solidFill>
                  <a:srgbClr val="141413"/>
                </a:solidFill>
                <a:effectLst/>
                <a:latin typeface="Aptos" panose="020B0004020202020204" pitchFamily="34" charset="0"/>
              </a:rPr>
              <a:t>Wang et al., 2019</a:t>
            </a:r>
            <a:endParaRPr lang="en-US" sz="2800" dirty="0"/>
          </a:p>
        </p:txBody>
      </p:sp>
    </p:spTree>
    <p:extLst>
      <p:ext uri="{BB962C8B-B14F-4D97-AF65-F5344CB8AC3E}">
        <p14:creationId xmlns:p14="http://schemas.microsoft.com/office/powerpoint/2010/main" val="124285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5B7F1-64CD-A0DD-9302-CF8F9EC63FE3}"/>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776342BE-9DF7-D27A-410F-A546DE7EF1B6}"/>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descr="A graph of a number of individuals&#10;&#10;AI-generated content may be incorrect.">
            <a:extLst>
              <a:ext uri="{FF2B5EF4-FFF2-40B4-BE49-F238E27FC236}">
                <a16:creationId xmlns:a16="http://schemas.microsoft.com/office/drawing/2014/main" id="{254BE2CD-96FD-4830-8F75-D3564D56D74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93825" y="325828"/>
            <a:ext cx="6588911" cy="5560011"/>
          </a:xfrm>
          <a:prstGeom prst="rect">
            <a:avLst/>
          </a:prstGeom>
        </p:spPr>
      </p:pic>
      <p:sp>
        <p:nvSpPr>
          <p:cNvPr id="7" name="TextBox 6">
            <a:extLst>
              <a:ext uri="{FF2B5EF4-FFF2-40B4-BE49-F238E27FC236}">
                <a16:creationId xmlns:a16="http://schemas.microsoft.com/office/drawing/2014/main" id="{9F23DCAC-D3A3-9067-7DBE-0D729456BE59}"/>
              </a:ext>
            </a:extLst>
          </p:cNvPr>
          <p:cNvSpPr txBox="1"/>
          <p:nvPr/>
        </p:nvSpPr>
        <p:spPr>
          <a:xfrm>
            <a:off x="434715" y="5885840"/>
            <a:ext cx="11437495" cy="646331"/>
          </a:xfrm>
          <a:prstGeom prst="rect">
            <a:avLst/>
          </a:prstGeom>
          <a:noFill/>
        </p:spPr>
        <p:txBody>
          <a:bodyPr wrap="square">
            <a:spAutoFit/>
          </a:bodyPr>
          <a:lstStyle/>
          <a:p>
            <a:pPr algn="ctr"/>
            <a:r>
              <a:rPr lang="en-US" dirty="0">
                <a:solidFill>
                  <a:srgbClr val="141413"/>
                </a:solidFill>
                <a:effectLst/>
                <a:latin typeface="Helvetica" pitchFamily="2" charset="0"/>
              </a:rPr>
              <a:t>Lovett et al. (2022). </a:t>
            </a:r>
            <a:r>
              <a:rPr lang="en-US" i="1" dirty="0">
                <a:solidFill>
                  <a:srgbClr val="141413"/>
                </a:solidFill>
                <a:effectLst/>
                <a:latin typeface="Helvetica" pitchFamily="2" charset="0"/>
              </a:rPr>
              <a:t>Interpreting</a:t>
            </a:r>
            <a:r>
              <a:rPr lang="en-US" i="1" dirty="0">
                <a:solidFill>
                  <a:srgbClr val="141413"/>
                </a:solidFill>
                <a:latin typeface="Helvetica" pitchFamily="2" charset="0"/>
              </a:rPr>
              <a:t> </a:t>
            </a:r>
            <a:r>
              <a:rPr lang="en-US" i="1" dirty="0">
                <a:solidFill>
                  <a:srgbClr val="141413"/>
                </a:solidFill>
                <a:effectLst/>
                <a:latin typeface="Helvetica" pitchFamily="2" charset="0"/>
              </a:rPr>
              <a:t>comprehension outcomes after multiple-component reading intervention for children and adolescents with reading disabilities. </a:t>
            </a:r>
            <a:endParaRPr lang="en-US" dirty="0">
              <a:solidFill>
                <a:srgbClr val="141413"/>
              </a:solidFill>
              <a:effectLst/>
              <a:latin typeface="Helvetica" pitchFamily="2" charset="0"/>
            </a:endParaRPr>
          </a:p>
        </p:txBody>
      </p:sp>
    </p:spTree>
    <p:extLst>
      <p:ext uri="{BB962C8B-B14F-4D97-AF65-F5344CB8AC3E}">
        <p14:creationId xmlns:p14="http://schemas.microsoft.com/office/powerpoint/2010/main" val="125685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 name="Rectangle 1053">
            <a:extLst>
              <a:ext uri="{FF2B5EF4-FFF2-40B4-BE49-F238E27FC236}">
                <a16:creationId xmlns:a16="http://schemas.microsoft.com/office/drawing/2014/main" id="{D99D2C73-08B0-4F6B-A8E9-4651E6BDBE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6" name="Rectangle 1055">
            <a:extLst>
              <a:ext uri="{FF2B5EF4-FFF2-40B4-BE49-F238E27FC236}">
                <a16:creationId xmlns:a16="http://schemas.microsoft.com/office/drawing/2014/main" id="{968DB88C-7EF2-487C-85D1-848F61F13E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ow to Screw into Wood Without a Drill (8 EASY Ways)">
            <a:extLst>
              <a:ext uri="{FF2B5EF4-FFF2-40B4-BE49-F238E27FC236}">
                <a16:creationId xmlns:a16="http://schemas.microsoft.com/office/drawing/2014/main" id="{5DAC1FD1-2E00-7673-3978-0676354F9191}"/>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096000" y="643467"/>
            <a:ext cx="5372099" cy="557106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endel Images – Browse 1,329 Stock Photos, Vectors, and Video | Adobe Stock">
            <a:extLst>
              <a:ext uri="{FF2B5EF4-FFF2-40B4-BE49-F238E27FC236}">
                <a16:creationId xmlns:a16="http://schemas.microsoft.com/office/drawing/2014/main" id="{16D4DDB3-B42A-2AF2-691E-CD91C23B7C29}"/>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00456" y="643467"/>
            <a:ext cx="5372100"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41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1BE3F-18BC-0A49-42A8-A710B1EEB1B4}"/>
            </a:ext>
          </a:extLst>
        </p:cNvPr>
        <p:cNvGrpSpPr/>
        <p:nvPr/>
      </p:nvGrpSpPr>
      <p:grpSpPr>
        <a:xfrm>
          <a:off x="0" y="0"/>
          <a:ext cx="0" cy="0"/>
          <a:chOff x="0" y="0"/>
          <a:chExt cx="0" cy="0"/>
        </a:xfrm>
      </p:grpSpPr>
      <p:sp>
        <p:nvSpPr>
          <p:cNvPr id="4" name="Frame 3">
            <a:extLst>
              <a:ext uri="{FF2B5EF4-FFF2-40B4-BE49-F238E27FC236}">
                <a16:creationId xmlns:a16="http://schemas.microsoft.com/office/drawing/2014/main" id="{DC867D18-9B88-AB89-7FAE-BE78FA5BD53C}"/>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descr="A graph of a number of individuals&#10;&#10;AI-generated content may be incorrect.">
            <a:extLst>
              <a:ext uri="{FF2B5EF4-FFF2-40B4-BE49-F238E27FC236}">
                <a16:creationId xmlns:a16="http://schemas.microsoft.com/office/drawing/2014/main" id="{5ADE127D-8F6E-EFD8-D0BF-A041C4CAD7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4359" y="808190"/>
            <a:ext cx="4161425" cy="3511592"/>
          </a:xfrm>
          <a:prstGeom prst="rect">
            <a:avLst/>
          </a:prstGeom>
        </p:spPr>
      </p:pic>
      <p:sp>
        <p:nvSpPr>
          <p:cNvPr id="7" name="TextBox 6">
            <a:extLst>
              <a:ext uri="{FF2B5EF4-FFF2-40B4-BE49-F238E27FC236}">
                <a16:creationId xmlns:a16="http://schemas.microsoft.com/office/drawing/2014/main" id="{F5FDCE15-4896-DBEF-4DCD-BF48DCDBC328}"/>
              </a:ext>
            </a:extLst>
          </p:cNvPr>
          <p:cNvSpPr txBox="1"/>
          <p:nvPr/>
        </p:nvSpPr>
        <p:spPr>
          <a:xfrm>
            <a:off x="434715" y="5885840"/>
            <a:ext cx="11437495" cy="646331"/>
          </a:xfrm>
          <a:prstGeom prst="rect">
            <a:avLst/>
          </a:prstGeom>
          <a:noFill/>
        </p:spPr>
        <p:txBody>
          <a:bodyPr wrap="square">
            <a:spAutoFit/>
          </a:bodyPr>
          <a:lstStyle/>
          <a:p>
            <a:pPr algn="ctr"/>
            <a:r>
              <a:rPr lang="en-US" dirty="0">
                <a:solidFill>
                  <a:srgbClr val="141413"/>
                </a:solidFill>
                <a:effectLst/>
                <a:latin typeface="Helvetica" pitchFamily="2" charset="0"/>
              </a:rPr>
              <a:t>Lovett et al. (2022). </a:t>
            </a:r>
            <a:r>
              <a:rPr lang="en-US" i="1" dirty="0">
                <a:solidFill>
                  <a:srgbClr val="141413"/>
                </a:solidFill>
                <a:effectLst/>
                <a:latin typeface="Helvetica" pitchFamily="2" charset="0"/>
              </a:rPr>
              <a:t>Interpreting</a:t>
            </a:r>
            <a:r>
              <a:rPr lang="en-US" i="1" dirty="0">
                <a:solidFill>
                  <a:srgbClr val="141413"/>
                </a:solidFill>
                <a:latin typeface="Helvetica" pitchFamily="2" charset="0"/>
              </a:rPr>
              <a:t> </a:t>
            </a:r>
            <a:r>
              <a:rPr lang="en-US" i="1" dirty="0">
                <a:solidFill>
                  <a:srgbClr val="141413"/>
                </a:solidFill>
                <a:effectLst/>
                <a:latin typeface="Helvetica" pitchFamily="2" charset="0"/>
              </a:rPr>
              <a:t>comprehension outcomes after multiple-component reading intervention for children and adolescents with reading disabilities. </a:t>
            </a:r>
            <a:endParaRPr lang="en-US" dirty="0">
              <a:solidFill>
                <a:srgbClr val="141413"/>
              </a:solidFill>
              <a:effectLst/>
              <a:latin typeface="Helvetica" pitchFamily="2" charset="0"/>
            </a:endParaRPr>
          </a:p>
        </p:txBody>
      </p:sp>
      <p:sp>
        <p:nvSpPr>
          <p:cNvPr id="2" name="TextBox 1">
            <a:extLst>
              <a:ext uri="{FF2B5EF4-FFF2-40B4-BE49-F238E27FC236}">
                <a16:creationId xmlns:a16="http://schemas.microsoft.com/office/drawing/2014/main" id="{057AE749-BC14-5A85-F906-3BB595993252}"/>
              </a:ext>
            </a:extLst>
          </p:cNvPr>
          <p:cNvSpPr txBox="1"/>
          <p:nvPr/>
        </p:nvSpPr>
        <p:spPr>
          <a:xfrm>
            <a:off x="5561351" y="808190"/>
            <a:ext cx="5656290" cy="4524315"/>
          </a:xfrm>
          <a:prstGeom prst="rect">
            <a:avLst/>
          </a:prstGeom>
          <a:noFill/>
        </p:spPr>
        <p:txBody>
          <a:bodyPr wrap="square" rtlCol="0">
            <a:spAutoFit/>
          </a:bodyPr>
          <a:lstStyle/>
          <a:p>
            <a:pPr algn="ctr"/>
            <a:r>
              <a:rPr lang="en-US" sz="3200" dirty="0">
                <a:latin typeface="Aptos" panose="020B0004020202020204" pitchFamily="34" charset="0"/>
              </a:rPr>
              <a:t>Do not misinterpret this as meaning that multicomponent reading interventions are a waste of time. </a:t>
            </a:r>
          </a:p>
          <a:p>
            <a:pPr algn="ctr"/>
            <a:endParaRPr lang="en-US" sz="3200" dirty="0">
              <a:latin typeface="Aptos" panose="020B0004020202020204" pitchFamily="34" charset="0"/>
            </a:endParaRPr>
          </a:p>
          <a:p>
            <a:pPr algn="ctr"/>
            <a:r>
              <a:rPr lang="en-US" sz="3200" dirty="0">
                <a:latin typeface="Aptos" panose="020B0004020202020204" pitchFamily="34" charset="0"/>
              </a:rPr>
              <a:t>They are of great value, but not sufficient if they stand alone and apart from quality Tier 1 instruction. </a:t>
            </a:r>
          </a:p>
        </p:txBody>
      </p:sp>
    </p:spTree>
    <p:extLst>
      <p:ext uri="{BB962C8B-B14F-4D97-AF65-F5344CB8AC3E}">
        <p14:creationId xmlns:p14="http://schemas.microsoft.com/office/powerpoint/2010/main" val="310511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9624" name="Rectangle 239623">
            <a:extLst>
              <a:ext uri="{FF2B5EF4-FFF2-40B4-BE49-F238E27FC236}">
                <a16:creationId xmlns:a16="http://schemas.microsoft.com/office/drawing/2014/main" id="{9AA72BD9-2C5A-4EDC-931F-5AA08EACA0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9617" name="Picture 2" descr="Teen-girl-reading-420x0"/>
          <p:cNvPicPr>
            <a:picLocks noChangeAspect="1" noChangeArrowheads="1"/>
          </p:cNvPicPr>
          <p:nvPr/>
        </p:nvPicPr>
        <p:blipFill>
          <a:blip r:embed="rId3" cstate="email">
            <a:extLst>
              <a:ext uri="{28A0092B-C50C-407E-A947-70E740481C1C}">
                <a14:useLocalDpi xmlns:a14="http://schemas.microsoft.com/office/drawing/2010/main"/>
              </a:ext>
            </a:extLst>
          </a:blip>
          <a:srcRect r="-1" b="-1"/>
          <a:stretch/>
        </p:blipFill>
        <p:spPr bwMode="auto">
          <a:xfrm>
            <a:off x="3522468" y="10"/>
            <a:ext cx="8669532" cy="685799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9626" name="Rectangle 239625">
            <a:extLst>
              <a:ext uri="{FF2B5EF4-FFF2-40B4-BE49-F238E27FC236}">
                <a16:creationId xmlns:a16="http://schemas.microsoft.com/office/drawing/2014/main" id="{DD3981AC-7B61-4947-BCF3-F7AA7FA38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tx1"/>
              </a:gs>
              <a:gs pos="35000">
                <a:schemeClr val="tx1">
                  <a:alpha val="78000"/>
                </a:schemeClr>
              </a:gs>
              <a:gs pos="19000">
                <a:schemeClr val="tx1">
                  <a:alpha val="38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403" name="Text Box 3"/>
          <p:cNvSpPr txBox="1">
            <a:spLocks noChangeArrowheads="1"/>
          </p:cNvSpPr>
          <p:nvPr/>
        </p:nvSpPr>
        <p:spPr bwMode="auto">
          <a:xfrm>
            <a:off x="371093" y="1161288"/>
            <a:ext cx="4930111" cy="1124712"/>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lIns="91440" tIns="45720" rIns="91440" bIns="45720" rtlCol="0" anchor="b">
            <a:noAutofit/>
          </a:bodyPr>
          <a:lstStyle/>
          <a:p>
            <a:pPr>
              <a:lnSpc>
                <a:spcPct val="90000"/>
              </a:lnSpc>
              <a:spcBef>
                <a:spcPct val="0"/>
              </a:spcBef>
              <a:spcAft>
                <a:spcPts val="600"/>
              </a:spcAft>
              <a:defRPr/>
            </a:pPr>
            <a:r>
              <a:rPr lang="en-US" sz="4000" b="1" dirty="0">
                <a:solidFill>
                  <a:schemeClr val="bg1"/>
                </a:solidFill>
                <a:latin typeface="+mj-lt"/>
                <a:ea typeface="+mj-ea"/>
                <a:cs typeface="+mj-cs"/>
              </a:rPr>
              <a:t>Unconstrained Skills</a:t>
            </a:r>
          </a:p>
        </p:txBody>
      </p:sp>
      <p:sp>
        <p:nvSpPr>
          <p:cNvPr id="239628" name="Rectangle 239627">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9630" name="Rectangle 239629">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9619" name="Text Box 4"/>
          <p:cNvSpPr txBox="1">
            <a:spLocks noChangeArrowheads="1"/>
          </p:cNvSpPr>
          <p:nvPr/>
        </p:nvSpPr>
        <p:spPr bwMode="auto">
          <a:xfrm>
            <a:off x="371094" y="2718054"/>
            <a:ext cx="4930110" cy="3207258"/>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lIns="91440" tIns="45720" rIns="91440" bIns="45720" rtlCol="0" anchor="t">
            <a:norm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indent="-228600">
              <a:lnSpc>
                <a:spcPct val="90000"/>
              </a:lnSpc>
              <a:spcAft>
                <a:spcPts val="600"/>
              </a:spcAft>
              <a:buFont typeface="Arial" panose="020B0604020202020204" pitchFamily="34" charset="0"/>
              <a:buChar char="•"/>
              <a:defRPr/>
            </a:pPr>
            <a:r>
              <a:rPr lang="en-US" sz="4000" b="1" dirty="0">
                <a:solidFill>
                  <a:schemeClr val="bg1"/>
                </a:solidFill>
                <a:latin typeface="+mn-lt"/>
                <a:ea typeface="+mn-ea"/>
                <a:cs typeface="+mn-cs"/>
              </a:rPr>
              <a:t>Comprehension</a:t>
            </a:r>
          </a:p>
          <a:p>
            <a:pPr indent="-228600">
              <a:lnSpc>
                <a:spcPct val="90000"/>
              </a:lnSpc>
              <a:spcAft>
                <a:spcPts val="600"/>
              </a:spcAft>
              <a:buFont typeface="Arial" panose="020B0604020202020204" pitchFamily="34" charset="0"/>
              <a:buChar char="•"/>
              <a:defRPr/>
            </a:pPr>
            <a:endParaRPr lang="en-US" sz="4000" b="1" dirty="0">
              <a:solidFill>
                <a:schemeClr val="bg1"/>
              </a:solidFill>
              <a:latin typeface="+mn-lt"/>
              <a:ea typeface="+mn-ea"/>
              <a:cs typeface="+mn-cs"/>
            </a:endParaRPr>
          </a:p>
          <a:p>
            <a:pPr indent="-228600">
              <a:lnSpc>
                <a:spcPct val="90000"/>
              </a:lnSpc>
              <a:spcAft>
                <a:spcPts val="600"/>
              </a:spcAft>
              <a:buFont typeface="Arial" panose="020B0604020202020204" pitchFamily="34" charset="0"/>
              <a:buChar char="•"/>
              <a:defRPr/>
            </a:pPr>
            <a:r>
              <a:rPr lang="en-US" sz="4000" b="1" dirty="0">
                <a:solidFill>
                  <a:schemeClr val="bg1"/>
                </a:solidFill>
                <a:latin typeface="+mn-lt"/>
                <a:ea typeface="+mn-ea"/>
                <a:cs typeface="+mn-cs"/>
              </a:rPr>
              <a:t>Vocabulary</a:t>
            </a:r>
          </a:p>
        </p:txBody>
      </p:sp>
      <p:sp>
        <p:nvSpPr>
          <p:cNvPr id="2" name="Rectangle 1">
            <a:extLst>
              <a:ext uri="{FF2B5EF4-FFF2-40B4-BE49-F238E27FC236}">
                <a16:creationId xmlns:a16="http://schemas.microsoft.com/office/drawing/2014/main" id="{1020DD97-EA06-B5B0-175B-3BD1A2EBDD4B}"/>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8959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487B53-BC50-B540-B0C2-7B00BD4D9F97}"/>
              </a:ext>
            </a:extLst>
          </p:cNvPr>
          <p:cNvSpPr txBox="1"/>
          <p:nvPr/>
        </p:nvSpPr>
        <p:spPr>
          <a:xfrm>
            <a:off x="2968487" y="1603515"/>
            <a:ext cx="6546574" cy="313932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Century Gothic" panose="020B0502020202020204" pitchFamily="34" charset="0"/>
                <a:ea typeface="ＭＳ Ｐゴシック"/>
              </a:rPr>
              <a:t>“The size slowly tapers off through the day today but best spots will still see sets rolling in that push a foot or two overhead.”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ＭＳ Ｐゴシック"/>
            </a:endParaRPr>
          </a:p>
        </p:txBody>
      </p:sp>
    </p:spTree>
    <p:extLst>
      <p:ext uri="{BB962C8B-B14F-4D97-AF65-F5344CB8AC3E}">
        <p14:creationId xmlns:p14="http://schemas.microsoft.com/office/powerpoint/2010/main" val="1153204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041563C-CAC6-1545-9143-4856B5EFD3A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extBox 1">
            <a:extLst>
              <a:ext uri="{FF2B5EF4-FFF2-40B4-BE49-F238E27FC236}">
                <a16:creationId xmlns:a16="http://schemas.microsoft.com/office/drawing/2014/main" id="{71487B53-BC50-B540-B0C2-7B00BD4D9F97}"/>
              </a:ext>
            </a:extLst>
          </p:cNvPr>
          <p:cNvSpPr txBox="1"/>
          <p:nvPr/>
        </p:nvSpPr>
        <p:spPr>
          <a:xfrm>
            <a:off x="2968487" y="1603515"/>
            <a:ext cx="6546574" cy="3139321"/>
          </a:xfrm>
          <a:prstGeom prst="rect">
            <a:avLst/>
          </a:prstGeom>
          <a:solidFill>
            <a:srgbClr val="002060">
              <a:alpha val="17000"/>
            </a:srgb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Century Gothic" panose="020B0502020202020204" pitchFamily="34" charset="0"/>
                <a:ea typeface="ＭＳ Ｐゴシック"/>
              </a:rPr>
              <a:t>“The size slowly tapers off through the day today but best spots will still see sets rolling in that push a foot or two overhead.”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ＭＳ Ｐゴシック"/>
            </a:endParaRPr>
          </a:p>
        </p:txBody>
      </p:sp>
      <p:sp>
        <p:nvSpPr>
          <p:cNvPr id="3" name="TextBox 2">
            <a:extLst>
              <a:ext uri="{FF2B5EF4-FFF2-40B4-BE49-F238E27FC236}">
                <a16:creationId xmlns:a16="http://schemas.microsoft.com/office/drawing/2014/main" id="{E7CB0B35-216A-CB4F-88B8-76524FDC61A2}"/>
              </a:ext>
            </a:extLst>
          </p:cNvPr>
          <p:cNvSpPr txBox="1"/>
          <p:nvPr/>
        </p:nvSpPr>
        <p:spPr>
          <a:xfrm>
            <a:off x="4866289" y="5735280"/>
            <a:ext cx="3073598"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Calibri" panose="020F0502020204030204" pitchFamily="34" charset="0"/>
                <a:ea typeface="ＭＳ Ｐゴシック"/>
                <a:cs typeface="Calibri" panose="020F0502020204030204" pitchFamily="34" charset="0"/>
              </a:rPr>
              <a:t>KPBS Daily Surf Report</a:t>
            </a:r>
          </a:p>
        </p:txBody>
      </p:sp>
      <p:sp>
        <p:nvSpPr>
          <p:cNvPr id="5" name="Rectangle 4">
            <a:extLst>
              <a:ext uri="{FF2B5EF4-FFF2-40B4-BE49-F238E27FC236}">
                <a16:creationId xmlns:a16="http://schemas.microsoft.com/office/drawing/2014/main" id="{2E5D0036-9077-A5E7-208F-9BBC3B721A8B}"/>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8734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C0C721-9567-8F5E-A2D2-12FDD123482C}"/>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6D8DC46F-B1B7-C4E7-2D3C-4BFD5F943D9A}"/>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1CD509F4-0B90-7B1D-825E-8659E5BF9D69}"/>
              </a:ext>
            </a:extLst>
          </p:cNvPr>
          <p:cNvSpPr txBox="1"/>
          <p:nvPr/>
        </p:nvSpPr>
        <p:spPr>
          <a:xfrm>
            <a:off x="2560320" y="470529"/>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Vocabulary Instruction</a:t>
            </a:r>
          </a:p>
        </p:txBody>
      </p:sp>
      <p:sp>
        <p:nvSpPr>
          <p:cNvPr id="9" name="TextBox 8">
            <a:extLst>
              <a:ext uri="{FF2B5EF4-FFF2-40B4-BE49-F238E27FC236}">
                <a16:creationId xmlns:a16="http://schemas.microsoft.com/office/drawing/2014/main" id="{35A85208-CD72-5506-CCC1-A28B14C1B472}"/>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814D75D1-8CED-3BC7-2B1A-0515DA6AECF8}"/>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lang="en-US" sz="5400" b="1" dirty="0">
                <a:solidFill>
                  <a:prstClr val="white">
                    <a:lumMod val="95000"/>
                  </a:prstClr>
                </a:solidFill>
                <a:latin typeface="Aharoni" panose="02010803020104030203" pitchFamily="2" charset="-79"/>
                <a:cs typeface="Aharoni" panose="02010803020104030203" pitchFamily="2" charset="-79"/>
              </a:rPr>
              <a:t>4</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8570D95F-702C-7E0A-B3B7-57301D99263E}"/>
              </a:ext>
            </a:extLst>
          </p:cNvPr>
          <p:cNvSpPr/>
          <p:nvPr/>
        </p:nvSpPr>
        <p:spPr>
          <a:xfrm>
            <a:off x="7142774" y="310896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0.62</a:t>
            </a:r>
          </a:p>
        </p:txBody>
      </p:sp>
      <p:sp>
        <p:nvSpPr>
          <p:cNvPr id="3" name="TextBox 2">
            <a:extLst>
              <a:ext uri="{FF2B5EF4-FFF2-40B4-BE49-F238E27FC236}">
                <a16:creationId xmlns:a16="http://schemas.microsoft.com/office/drawing/2014/main" id="{5268E61C-EA36-1312-64A9-D3434D078A25}"/>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46416777-D059-BA17-AF60-2A6B87302E77}"/>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952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23647-5DBC-7FA5-BAD1-8EA5547358F3}"/>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08F285E9-ED02-7BC6-2C37-9CA17C349059}"/>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1E7BEE91-D963-13C0-8B6D-E79D1B69C294}"/>
              </a:ext>
            </a:extLst>
          </p:cNvPr>
          <p:cNvSpPr txBox="1"/>
          <p:nvPr/>
        </p:nvSpPr>
        <p:spPr>
          <a:xfrm>
            <a:off x="1369186" y="551006"/>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Reading Comprehension Programs</a:t>
            </a:r>
          </a:p>
        </p:txBody>
      </p:sp>
      <p:sp>
        <p:nvSpPr>
          <p:cNvPr id="9" name="TextBox 8">
            <a:extLst>
              <a:ext uri="{FF2B5EF4-FFF2-40B4-BE49-F238E27FC236}">
                <a16:creationId xmlns:a16="http://schemas.microsoft.com/office/drawing/2014/main" id="{5CF0B1A0-43E2-31ED-60AA-F1C679EECF74}"/>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C4B2BFFA-4FA6-DE76-91B7-6297DD71514A}"/>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kumimoji="0" lang="en-US" sz="5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5</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F1EC8595-90C2-2FE1-6F3A-04892F45FA4A}"/>
              </a:ext>
            </a:extLst>
          </p:cNvPr>
          <p:cNvSpPr/>
          <p:nvPr/>
        </p:nvSpPr>
        <p:spPr>
          <a:xfrm>
            <a:off x="6517741" y="310896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0.50</a:t>
            </a:r>
          </a:p>
        </p:txBody>
      </p:sp>
      <p:sp>
        <p:nvSpPr>
          <p:cNvPr id="3" name="TextBox 2">
            <a:extLst>
              <a:ext uri="{FF2B5EF4-FFF2-40B4-BE49-F238E27FC236}">
                <a16:creationId xmlns:a16="http://schemas.microsoft.com/office/drawing/2014/main" id="{B88F966A-2000-55A3-1D3D-BF5B9D1D8716}"/>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82A1D680-8780-A055-9129-D093ACA95983}"/>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17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DAA6C16-BF9B-4A3E-BC70-EE6015D4F9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Teen-girl-reading-420x0">
            <a:extLst>
              <a:ext uri="{FF2B5EF4-FFF2-40B4-BE49-F238E27FC236}">
                <a16:creationId xmlns:a16="http://schemas.microsoft.com/office/drawing/2014/main" id="{242AB0F8-F179-6F30-7AFD-46EF2A14156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 y="-1"/>
            <a:ext cx="6000749" cy="3911828"/>
          </a:xfrm>
          <a:custGeom>
            <a:avLst/>
            <a:gdLst/>
            <a:ahLst/>
            <a:cxnLst/>
            <a:rect l="l" t="t" r="r" b="b"/>
            <a:pathLst>
              <a:path w="6000749" h="3911828">
                <a:moveTo>
                  <a:pt x="0" y="0"/>
                </a:moveTo>
                <a:lnTo>
                  <a:pt x="6000749" y="0"/>
                </a:lnTo>
                <a:lnTo>
                  <a:pt x="6000749" y="3767827"/>
                </a:lnTo>
                <a:lnTo>
                  <a:pt x="5572124" y="3740378"/>
                </a:lnTo>
                <a:lnTo>
                  <a:pt x="0" y="3911828"/>
                </a:lnTo>
                <a:close/>
              </a:path>
            </a:pathLst>
          </a:cu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descr="boy_smiling"/>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6191245" y="-1"/>
            <a:ext cx="6000750" cy="3988028"/>
          </a:xfrm>
          <a:custGeom>
            <a:avLst/>
            <a:gdLst/>
            <a:ahLst/>
            <a:cxnLst/>
            <a:rect l="l" t="t" r="r" b="b"/>
            <a:pathLst>
              <a:path w="6000750" h="3988028">
                <a:moveTo>
                  <a:pt x="0" y="0"/>
                </a:moveTo>
                <a:lnTo>
                  <a:pt x="6000750" y="0"/>
                </a:lnTo>
                <a:lnTo>
                  <a:pt x="6000750" y="797153"/>
                </a:lnTo>
                <a:lnTo>
                  <a:pt x="6000750" y="2634343"/>
                </a:lnTo>
                <a:lnTo>
                  <a:pt x="6000750" y="3911828"/>
                </a:lnTo>
                <a:lnTo>
                  <a:pt x="3248025" y="3988028"/>
                </a:lnTo>
                <a:lnTo>
                  <a:pt x="0" y="3780026"/>
                </a:lnTo>
                <a:close/>
              </a:path>
            </a:pathLst>
          </a:cu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2" name="Group 11">
            <a:extLst>
              <a:ext uri="{FF2B5EF4-FFF2-40B4-BE49-F238E27FC236}">
                <a16:creationId xmlns:a16="http://schemas.microsoft.com/office/drawing/2014/main" id="{A4AE1828-51FD-4AD7-BCF6-9AF5C696CE5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13" name="Freeform: Shape 12">
              <a:extLst>
                <a:ext uri="{FF2B5EF4-FFF2-40B4-BE49-F238E27FC236}">
                  <a16:creationId xmlns:a16="http://schemas.microsoft.com/office/drawing/2014/main" id="{8542C7CD-02BE-4ADE-8D2F-DFB759D71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840A04EE-8E37-4C28-B09B-A9593A4AA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5">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2" name="TextBox 1"/>
          <p:cNvSpPr txBox="1"/>
          <p:nvPr/>
        </p:nvSpPr>
        <p:spPr>
          <a:xfrm>
            <a:off x="1143578" y="4453138"/>
            <a:ext cx="10095334" cy="1077411"/>
          </a:xfrm>
          <a:prstGeom prst="rect">
            <a:avLst/>
          </a:prstGeom>
        </p:spPr>
        <p:txBody>
          <a:bodyPr vert="horz" lIns="91440" tIns="45720" rIns="91440" bIns="45720" rtlCol="0">
            <a:noAutofit/>
          </a:bodyPr>
          <a:lstStyle/>
          <a:p>
            <a:pPr algn="ctr">
              <a:lnSpc>
                <a:spcPct val="90000"/>
              </a:lnSpc>
              <a:spcAft>
                <a:spcPts val="600"/>
              </a:spcAft>
              <a:defRPr/>
            </a:pPr>
            <a:r>
              <a:rPr lang="en-US" sz="4000" dirty="0">
                <a:solidFill>
                  <a:schemeClr val="bg1">
                    <a:alpha val="80000"/>
                  </a:schemeClr>
                </a:solidFill>
              </a:rPr>
              <a:t>Basic and higher-order skills develop </a:t>
            </a:r>
            <a:r>
              <a:rPr lang="en-US" sz="4400" dirty="0">
                <a:solidFill>
                  <a:schemeClr val="bg1">
                    <a:alpha val="80000"/>
                  </a:schemeClr>
                </a:solidFill>
              </a:rPr>
              <a:t>simultaneously</a:t>
            </a:r>
            <a:r>
              <a:rPr lang="en-US" sz="4000" dirty="0">
                <a:solidFill>
                  <a:schemeClr val="bg1">
                    <a:alpha val="80000"/>
                  </a:schemeClr>
                </a:solidFill>
              </a:rPr>
              <a:t> and </a:t>
            </a:r>
            <a:r>
              <a:rPr lang="en-US" sz="4400" dirty="0">
                <a:solidFill>
                  <a:schemeClr val="bg1">
                    <a:alpha val="80000"/>
                  </a:schemeClr>
                </a:solidFill>
              </a:rPr>
              <a:t>independently. </a:t>
            </a:r>
          </a:p>
        </p:txBody>
      </p:sp>
      <p:sp>
        <p:nvSpPr>
          <p:cNvPr id="7" name="TextBox 6">
            <a:extLst>
              <a:ext uri="{FF2B5EF4-FFF2-40B4-BE49-F238E27FC236}">
                <a16:creationId xmlns:a16="http://schemas.microsoft.com/office/drawing/2014/main" id="{E931DCB1-316C-5C7D-2660-8598EAED5111}"/>
              </a:ext>
            </a:extLst>
          </p:cNvPr>
          <p:cNvSpPr txBox="1"/>
          <p:nvPr/>
        </p:nvSpPr>
        <p:spPr>
          <a:xfrm>
            <a:off x="542799" y="6070555"/>
            <a:ext cx="11296891" cy="523220"/>
          </a:xfrm>
          <a:prstGeom prst="rect">
            <a:avLst/>
          </a:prstGeom>
          <a:noFill/>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bg1"/>
                </a:solidFill>
                <a:effectLst/>
                <a:latin typeface="+mn-lt"/>
                <a:ea typeface="+mn-ea"/>
                <a:cs typeface="+mn-cs"/>
              </a:rPr>
              <a:t>David N. Rapp , Paul van den Broek , Kristen L. McMaster , Panayiota </a:t>
            </a:r>
            <a:r>
              <a:rPr lang="en-US" sz="1400" kern="1200" dirty="0" err="1">
                <a:solidFill>
                  <a:schemeClr val="bg1"/>
                </a:solidFill>
                <a:effectLst/>
                <a:latin typeface="+mn-lt"/>
                <a:ea typeface="+mn-ea"/>
                <a:cs typeface="+mn-cs"/>
              </a:rPr>
              <a:t>Kendeou</a:t>
            </a:r>
            <a:r>
              <a:rPr lang="en-US" sz="1400" kern="1200" dirty="0">
                <a:solidFill>
                  <a:schemeClr val="bg1"/>
                </a:solidFill>
                <a:effectLst/>
                <a:latin typeface="+mn-lt"/>
                <a:ea typeface="+mn-ea"/>
                <a:cs typeface="+mn-cs"/>
              </a:rPr>
              <a:t> &amp; Christine A. Espin (2007) Higher-Order Comprehension Processes in Struggling Readers: A Perspective for Research and Intervention, Scientific Studies of Reading, 11:4, 289-31.</a:t>
            </a:r>
          </a:p>
        </p:txBody>
      </p:sp>
      <p:sp>
        <p:nvSpPr>
          <p:cNvPr id="8" name="Rectangle 7">
            <a:extLst>
              <a:ext uri="{FF2B5EF4-FFF2-40B4-BE49-F238E27FC236}">
                <a16:creationId xmlns:a16="http://schemas.microsoft.com/office/drawing/2014/main" id="{9A1FC78D-5D30-D96D-6F5E-ABABA997EF27}"/>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8025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69" name="Picture 2" descr="boy_smil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12315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8355" name="Text Box 3"/>
          <p:cNvSpPr txBox="1">
            <a:spLocks noChangeArrowheads="1"/>
          </p:cNvSpPr>
          <p:nvPr/>
        </p:nvSpPr>
        <p:spPr bwMode="auto">
          <a:xfrm>
            <a:off x="798653" y="304800"/>
            <a:ext cx="10532962" cy="1569660"/>
          </a:xfrm>
          <a:prstGeom prst="rect">
            <a:avLst/>
          </a:prstGeom>
          <a:noFill/>
          <a:ln>
            <a:noFill/>
          </a:ln>
          <a:effectLst>
            <a:outerShdw blurRad="63500" dist="35921" dir="2700000" algn="ctr" rotWithShape="0">
              <a:srgbClr val="000000">
                <a:alpha val="74998"/>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white"/>
                </a:solidFill>
                <a:effectLst/>
                <a:uLnTx/>
                <a:uFillTx/>
                <a:latin typeface="Calibri"/>
                <a:ea typeface="ＭＳ Ｐゴシック"/>
                <a:cs typeface="ＭＳ Ｐゴシック"/>
                <a:sym typeface="Arial"/>
              </a:rPr>
              <a:t>Engineered texts are </a:t>
            </a:r>
            <a:r>
              <a:rPr lang="en-US" sz="4800" b="1" dirty="0">
                <a:solidFill>
                  <a:prstClr val="white"/>
                </a:solidFill>
                <a:latin typeface="Calibri"/>
                <a:ea typeface="ＭＳ Ｐゴシック"/>
                <a:cs typeface="ＭＳ Ｐゴシック"/>
                <a:sym typeface="Arial"/>
              </a:rPr>
              <a:t>useful </a:t>
            </a:r>
            <a:r>
              <a:rPr kumimoji="0" lang="en-US" sz="4800" b="1" i="0" u="none" strike="noStrike" kern="1200" cap="none" spc="0" normalizeH="0" baseline="0" noProof="0" dirty="0">
                <a:ln>
                  <a:noFill/>
                </a:ln>
                <a:solidFill>
                  <a:prstClr val="white"/>
                </a:solidFill>
                <a:effectLst/>
                <a:uLnTx/>
                <a:uFillTx/>
                <a:latin typeface="Calibri"/>
                <a:ea typeface="ＭＳ Ｐゴシック"/>
                <a:cs typeface="ＭＳ Ｐゴシック"/>
                <a:sym typeface="Arial"/>
              </a:rPr>
              <a:t>for early teaching of constrained skills.</a:t>
            </a:r>
            <a:endParaRPr kumimoji="0" lang="en-US" sz="6000" b="1" i="0" u="none" strike="noStrike" kern="1200" cap="none" spc="0" normalizeH="0" baseline="0" noProof="0" dirty="0">
              <a:ln>
                <a:noFill/>
              </a:ln>
              <a:solidFill>
                <a:prstClr val="black"/>
              </a:solidFill>
              <a:effectLst/>
              <a:uLnTx/>
              <a:uFillTx/>
              <a:latin typeface="Calibri"/>
              <a:ea typeface="ＭＳ Ｐゴシック"/>
              <a:cs typeface="ＭＳ Ｐゴシック"/>
              <a:sym typeface="Arial"/>
            </a:endParaRPr>
          </a:p>
        </p:txBody>
      </p:sp>
      <p:sp>
        <p:nvSpPr>
          <p:cNvPr id="237571" name="Text Box 4"/>
          <p:cNvSpPr txBox="1">
            <a:spLocks noChangeArrowheads="1"/>
          </p:cNvSpPr>
          <p:nvPr/>
        </p:nvSpPr>
        <p:spPr bwMode="auto">
          <a:xfrm>
            <a:off x="7519686" y="2091159"/>
            <a:ext cx="3352800" cy="353943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charset="0"/>
                <a:ea typeface="ＭＳ Ｐゴシック" charset="0"/>
                <a:sym typeface="Arial"/>
              </a:rPr>
              <a:t>Phonemic Awareness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uLnTx/>
              <a:uFillTx/>
              <a:latin typeface="Arial" charset="0"/>
              <a:ea typeface="ＭＳ Ｐゴシック" charset="0"/>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charset="0"/>
                <a:ea typeface="ＭＳ Ｐゴシック" charset="0"/>
                <a:sym typeface="Arial"/>
              </a:rPr>
              <a:t>Alphabetics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uLnTx/>
              <a:uFillTx/>
              <a:latin typeface="Arial" charset="0"/>
              <a:ea typeface="ＭＳ Ｐゴシック" charset="0"/>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charset="0"/>
                <a:ea typeface="ＭＳ Ｐゴシック" charset="0"/>
                <a:sym typeface="Arial"/>
              </a:rPr>
              <a:t>Phonics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uLnTx/>
              <a:uFillTx/>
              <a:latin typeface="Arial" charset="0"/>
              <a:ea typeface="ＭＳ Ｐゴシック" charset="0"/>
              <a:sym typeface="Aria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Arial" charset="0"/>
                <a:ea typeface="ＭＳ Ｐゴシック" charset="0"/>
                <a:sym typeface="Arial"/>
              </a:rPr>
              <a:t>Fluency</a:t>
            </a:r>
            <a:endParaRPr kumimoji="0" lang="en-US" sz="2800" b="1" i="0" u="none" strike="noStrike" kern="1200" cap="none" spc="0" normalizeH="0" baseline="0" noProof="0" dirty="0">
              <a:ln>
                <a:noFill/>
              </a:ln>
              <a:solidFill>
                <a:srgbClr val="C0504D"/>
              </a:solidFill>
              <a:effectLst/>
              <a:uLnTx/>
              <a:uFillTx/>
              <a:latin typeface="Arial" charset="0"/>
              <a:ea typeface="ＭＳ Ｐゴシック" charset="0"/>
              <a:sym typeface="Arial"/>
            </a:endParaRPr>
          </a:p>
        </p:txBody>
      </p:sp>
      <p:sp>
        <p:nvSpPr>
          <p:cNvPr id="2" name="Rectangle 1">
            <a:extLst>
              <a:ext uri="{FF2B5EF4-FFF2-40B4-BE49-F238E27FC236}">
                <a16:creationId xmlns:a16="http://schemas.microsoft.com/office/drawing/2014/main" id="{16ACA015-D9EF-CAB4-F68C-24B72FF0D4DD}"/>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950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ame 3">
            <a:extLst>
              <a:ext uri="{FF2B5EF4-FFF2-40B4-BE49-F238E27FC236}">
                <a16:creationId xmlns:a16="http://schemas.microsoft.com/office/drawing/2014/main" id="{FD3ADA17-04C0-92D5-FB17-8A5F0E69EA1D}"/>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FBEE808E-7ACC-57AD-FBAB-9ACA1AA05A25}"/>
              </a:ext>
            </a:extLst>
          </p:cNvPr>
          <p:cNvSpPr/>
          <p:nvPr/>
        </p:nvSpPr>
        <p:spPr>
          <a:xfrm>
            <a:off x="619432" y="707923"/>
            <a:ext cx="4748981" cy="5368412"/>
          </a:xfrm>
          <a:prstGeom prst="rect">
            <a:avLst/>
          </a:prstGeom>
          <a:solidFill>
            <a:srgbClr val="B3C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Struggle is  </a:t>
            </a:r>
            <a:r>
              <a:rPr kumimoji="0" lang="en-US" sz="66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situational. </a:t>
            </a:r>
            <a:r>
              <a:rPr kumimoji="0" lang="en-US" sz="48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It is not</a:t>
            </a:r>
            <a:r>
              <a:rPr kumimoji="0" lang="en-US" sz="66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 identity. </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10" name="Picture 9">
            <a:extLst>
              <a:ext uri="{FF2B5EF4-FFF2-40B4-BE49-F238E27FC236}">
                <a16:creationId xmlns:a16="http://schemas.microsoft.com/office/drawing/2014/main" id="{5B2CECF9-00C2-B87E-D554-08B363ADFB36}"/>
              </a:ext>
            </a:extLst>
          </p:cNvPr>
          <p:cNvPicPr>
            <a:picLocks noChangeAspect="1"/>
          </p:cNvPicPr>
          <p:nvPr/>
        </p:nvPicPr>
        <p:blipFill>
          <a:blip r:embed="rId2"/>
          <a:stretch>
            <a:fillRect/>
          </a:stretch>
        </p:blipFill>
        <p:spPr>
          <a:xfrm>
            <a:off x="5987845" y="472917"/>
            <a:ext cx="5187746" cy="5551799"/>
          </a:xfrm>
          <a:prstGeom prst="rect">
            <a:avLst/>
          </a:prstGeom>
        </p:spPr>
      </p:pic>
      <p:sp>
        <p:nvSpPr>
          <p:cNvPr id="11" name="TextBox 10">
            <a:extLst>
              <a:ext uri="{FF2B5EF4-FFF2-40B4-BE49-F238E27FC236}">
                <a16:creationId xmlns:a16="http://schemas.microsoft.com/office/drawing/2014/main" id="{771D33F9-BD13-BFD7-CCDB-839640B539E6}"/>
              </a:ext>
            </a:extLst>
          </p:cNvPr>
          <p:cNvSpPr txBox="1"/>
          <p:nvPr/>
        </p:nvSpPr>
        <p:spPr>
          <a:xfrm rot="21344825">
            <a:off x="7820419" y="3941044"/>
            <a:ext cx="3506430"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black"/>
                </a:solidFill>
                <a:effectLst/>
                <a:uLnTx/>
                <a:uFillTx/>
                <a:latin typeface="Dreaming Outloud Pro" panose="03050502040302030504" pitchFamily="66" charset="77"/>
                <a:ea typeface="+mn-ea"/>
                <a:cs typeface="Dreaming Outloud Pro" panose="03050502040302030504" pitchFamily="66" charset="77"/>
              </a:rPr>
              <a:t>CAUTION</a:t>
            </a:r>
          </a:p>
        </p:txBody>
      </p:sp>
    </p:spTree>
    <p:extLst>
      <p:ext uri="{BB962C8B-B14F-4D97-AF65-F5344CB8AC3E}">
        <p14:creationId xmlns:p14="http://schemas.microsoft.com/office/powerpoint/2010/main" val="223692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5-17-12TennDepression.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86114"/>
            <a:ext cx="4476751" cy="6722465"/>
          </a:xfrm>
          <a:prstGeom prst="rect">
            <a:avLst/>
          </a:prstGeom>
          <a:ln>
            <a:noFill/>
          </a:ln>
          <a:effectLst>
            <a:softEdge rad="112500"/>
          </a:effectLst>
        </p:spPr>
      </p:pic>
      <p:sp>
        <p:nvSpPr>
          <p:cNvPr id="3" name="TextBox 2"/>
          <p:cNvSpPr txBox="1"/>
          <p:nvPr/>
        </p:nvSpPr>
        <p:spPr>
          <a:xfrm>
            <a:off x="6848715" y="1505433"/>
            <a:ext cx="4644945" cy="3293209"/>
          </a:xfrm>
          <a:prstGeom prst="rect">
            <a:avLst/>
          </a:prstGeom>
          <a:noFill/>
        </p:spPr>
        <p:txBody>
          <a:bodyPr wrap="square" rtlCol="0">
            <a:spAutoFit/>
          </a:bodyPr>
          <a:lstStyle/>
          <a:p>
            <a:pPr algn="ctr" defTabSz="457200">
              <a:defRPr/>
            </a:pPr>
            <a:r>
              <a:rPr lang="en-US" sz="4800" dirty="0">
                <a:solidFill>
                  <a:srgbClr val="FFFFFF"/>
                </a:solidFill>
                <a:latin typeface="Aptos" panose="020B0004020202020204" pitchFamily="34" charset="0"/>
                <a:ea typeface="ＭＳ Ｐゴシック"/>
                <a:cs typeface="ＭＳ Ｐゴシック"/>
              </a:rPr>
              <a:t>Leveled texts </a:t>
            </a:r>
          </a:p>
          <a:p>
            <a:pPr algn="ctr" defTabSz="457200">
              <a:defRPr/>
            </a:pPr>
            <a:r>
              <a:rPr lang="en-US" sz="4800" dirty="0">
                <a:solidFill>
                  <a:srgbClr val="FFFFFF"/>
                </a:solidFill>
                <a:latin typeface="Aptos" panose="020B0004020202020204" pitchFamily="34" charset="0"/>
                <a:ea typeface="ＭＳ Ｐゴシック"/>
                <a:cs typeface="ＭＳ Ｐゴシック"/>
              </a:rPr>
              <a:t>lead to </a:t>
            </a:r>
          </a:p>
          <a:p>
            <a:pPr algn="ctr" defTabSz="457200">
              <a:defRPr/>
            </a:pPr>
            <a:r>
              <a:rPr lang="en-US" sz="4800" dirty="0">
                <a:solidFill>
                  <a:srgbClr val="FFFFFF"/>
                </a:solidFill>
                <a:latin typeface="Aptos" panose="020B0004020202020204" pitchFamily="34" charset="0"/>
                <a:ea typeface="ＭＳ Ｐゴシック"/>
                <a:cs typeface="ＭＳ Ｐゴシック"/>
              </a:rPr>
              <a:t>leveled lives.</a:t>
            </a:r>
          </a:p>
          <a:p>
            <a:pPr defTabSz="457200">
              <a:defRPr/>
            </a:pPr>
            <a:endParaRPr lang="en-US" sz="3200" dirty="0">
              <a:solidFill>
                <a:srgbClr val="FFFFFF"/>
              </a:solidFill>
              <a:latin typeface="Arial"/>
              <a:ea typeface="ＭＳ Ｐゴシック"/>
              <a:cs typeface="ＭＳ Ｐゴシック"/>
            </a:endParaRPr>
          </a:p>
          <a:p>
            <a:pPr algn="r" defTabSz="457200">
              <a:defRPr/>
            </a:pPr>
            <a:r>
              <a:rPr lang="en-US" sz="3200" dirty="0">
                <a:solidFill>
                  <a:srgbClr val="FFFFFF"/>
                </a:solidFill>
                <a:latin typeface="Arial"/>
                <a:ea typeface="ＭＳ Ｐゴシック"/>
                <a:cs typeface="ＭＳ Ｐゴシック"/>
              </a:rPr>
              <a:t>	</a:t>
            </a:r>
            <a:r>
              <a:rPr lang="en-US" sz="3200" dirty="0">
                <a:solidFill>
                  <a:srgbClr val="FFFFFF"/>
                </a:solidFill>
                <a:latin typeface="Aptos" panose="020B0004020202020204" pitchFamily="34" charset="0"/>
                <a:ea typeface="ＭＳ Ｐゴシック"/>
                <a:cs typeface="ＭＳ Ｐゴシック"/>
              </a:rPr>
              <a:t>~Al Tatum</a:t>
            </a:r>
          </a:p>
        </p:txBody>
      </p:sp>
      <p:sp>
        <p:nvSpPr>
          <p:cNvPr id="4" name="Rectangle 3">
            <a:extLst>
              <a:ext uri="{FF2B5EF4-FFF2-40B4-BE49-F238E27FC236}">
                <a16:creationId xmlns:a16="http://schemas.microsoft.com/office/drawing/2014/main" id="{30C3239E-B61D-6BC1-9CA6-E0AE9513FC88}"/>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2624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E90EB45-EEE9-4563-8179-65EF62AE09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55181AE9-22CD-ACE5-C8CD-B584369F5B3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76433" y="2347865"/>
            <a:ext cx="5372100" cy="2162270"/>
          </a:xfrm>
          <a:prstGeom prst="rect">
            <a:avLst/>
          </a:prstGeom>
        </p:spPr>
      </p:pic>
      <p:sp>
        <p:nvSpPr>
          <p:cNvPr id="10" name="Rectangle 9">
            <a:extLst>
              <a:ext uri="{FF2B5EF4-FFF2-40B4-BE49-F238E27FC236}">
                <a16:creationId xmlns:a16="http://schemas.microsoft.com/office/drawing/2014/main" id="{23D0EF74-AD1E-4FD9-914D-8EC9058EBB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C87B69E-554A-CD42-1321-715717BCE9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3596" y="643467"/>
            <a:ext cx="4651839" cy="5571066"/>
          </a:xfrm>
          <a:prstGeom prst="rect">
            <a:avLst/>
          </a:prstGeom>
        </p:spPr>
      </p:pic>
    </p:spTree>
    <p:extLst>
      <p:ext uri="{BB962C8B-B14F-4D97-AF65-F5344CB8AC3E}">
        <p14:creationId xmlns:p14="http://schemas.microsoft.com/office/powerpoint/2010/main" val="2774548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7DFE793-06DF-334E-236C-350A4071459E}"/>
            </a:ext>
          </a:extLst>
        </p:cNvPr>
        <p:cNvGrpSpPr/>
        <p:nvPr/>
      </p:nvGrpSpPr>
      <p:grpSpPr>
        <a:xfrm>
          <a:off x="0" y="0"/>
          <a:ext cx="0" cy="0"/>
          <a:chOff x="0" y="0"/>
          <a:chExt cx="0" cy="0"/>
        </a:xfrm>
      </p:grpSpPr>
      <p:sp useBgFill="1">
        <p:nvSpPr>
          <p:cNvPr id="239624" name="Rectangle 239623">
            <a:extLst>
              <a:ext uri="{FF2B5EF4-FFF2-40B4-BE49-F238E27FC236}">
                <a16:creationId xmlns:a16="http://schemas.microsoft.com/office/drawing/2014/main" id="{87551042-7855-5E5B-F3CC-68CA4C11F7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39617" name="Picture 2" descr="Teen-girl-reading-420x0">
            <a:extLst>
              <a:ext uri="{FF2B5EF4-FFF2-40B4-BE49-F238E27FC236}">
                <a16:creationId xmlns:a16="http://schemas.microsoft.com/office/drawing/2014/main" id="{90C49177-0ECA-E888-582A-26D45D928F3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r="-1" b="-1"/>
          <a:stretch/>
        </p:blipFill>
        <p:spPr bwMode="auto">
          <a:xfrm>
            <a:off x="3522468" y="10"/>
            <a:ext cx="8669532" cy="685799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9626" name="Rectangle 239625">
            <a:extLst>
              <a:ext uri="{FF2B5EF4-FFF2-40B4-BE49-F238E27FC236}">
                <a16:creationId xmlns:a16="http://schemas.microsoft.com/office/drawing/2014/main" id="{3B84A6CC-5F64-8645-0112-88851CD073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tx1"/>
              </a:gs>
              <a:gs pos="35000">
                <a:schemeClr val="tx1">
                  <a:alpha val="78000"/>
                </a:schemeClr>
              </a:gs>
              <a:gs pos="19000">
                <a:schemeClr val="tx1">
                  <a:alpha val="38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30403" name="Text Box 3">
            <a:extLst>
              <a:ext uri="{FF2B5EF4-FFF2-40B4-BE49-F238E27FC236}">
                <a16:creationId xmlns:a16="http://schemas.microsoft.com/office/drawing/2014/main" id="{7A74DA32-E344-187E-71A9-750784BECACA}"/>
              </a:ext>
            </a:extLst>
          </p:cNvPr>
          <p:cNvSpPr txBox="1">
            <a:spLocks noChangeArrowheads="1"/>
          </p:cNvSpPr>
          <p:nvPr/>
        </p:nvSpPr>
        <p:spPr bwMode="auto">
          <a:xfrm>
            <a:off x="556288" y="4045956"/>
            <a:ext cx="4930111" cy="1124712"/>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lIns="91440" tIns="45720" rIns="91440" bIns="45720" rtlCol="0" anchor="b">
            <a:no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Aptos Display" panose="02110004020202020204"/>
                <a:ea typeface="+mn-ea"/>
                <a:cs typeface="+mn-cs"/>
              </a:rPr>
              <a:t>Unconstrained skills won’t develop in the absence of more complex texts. </a:t>
            </a:r>
          </a:p>
        </p:txBody>
      </p:sp>
      <p:sp>
        <p:nvSpPr>
          <p:cNvPr id="239628" name="Rectangle 239627">
            <a:extLst>
              <a:ext uri="{FF2B5EF4-FFF2-40B4-BE49-F238E27FC236}">
                <a16:creationId xmlns:a16="http://schemas.microsoft.com/office/drawing/2014/main" id="{B4F87471-B886-777F-A21A-C7ABBD0F46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9630" name="Rectangle 239629">
            <a:extLst>
              <a:ext uri="{FF2B5EF4-FFF2-40B4-BE49-F238E27FC236}">
                <a16:creationId xmlns:a16="http://schemas.microsoft.com/office/drawing/2014/main" id="{03AF4BD4-EF2B-19C0-8371-A517F1D92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9619" name="Text Box 4">
            <a:extLst>
              <a:ext uri="{FF2B5EF4-FFF2-40B4-BE49-F238E27FC236}">
                <a16:creationId xmlns:a16="http://schemas.microsoft.com/office/drawing/2014/main" id="{FA732BCB-C73B-165B-AC53-DAA4572FA2E3}"/>
              </a:ext>
            </a:extLst>
          </p:cNvPr>
          <p:cNvSpPr txBox="1">
            <a:spLocks noChangeArrowheads="1"/>
          </p:cNvSpPr>
          <p:nvPr/>
        </p:nvSpPr>
        <p:spPr bwMode="auto">
          <a:xfrm>
            <a:off x="371094" y="2718054"/>
            <a:ext cx="4930110" cy="3207258"/>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lIns="91440" tIns="45720" rIns="91440" bIns="45720" rtlCol="0" anchor="t">
            <a:norm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4000" b="1" i="0" u="none" strike="noStrike" kern="1200" cap="none" spc="0" normalizeH="0" baseline="0" noProof="0" dirty="0">
              <a:ln>
                <a:noFill/>
              </a:ln>
              <a:solidFill>
                <a:prstClr val="white"/>
              </a:solidFill>
              <a:effectLst/>
              <a:uLnTx/>
              <a:uFillTx/>
              <a:latin typeface="Aptos" panose="02110004020202020204"/>
              <a:ea typeface="ＭＳ Ｐゴシック" charset="0"/>
              <a:cs typeface="+mn-cs"/>
            </a:endParaRPr>
          </a:p>
        </p:txBody>
      </p:sp>
      <p:sp>
        <p:nvSpPr>
          <p:cNvPr id="2" name="Rectangle 1">
            <a:extLst>
              <a:ext uri="{FF2B5EF4-FFF2-40B4-BE49-F238E27FC236}">
                <a16:creationId xmlns:a16="http://schemas.microsoft.com/office/drawing/2014/main" id="{2D7C7946-1C41-BFAC-A0C1-370EB89B995A}"/>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353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a:extLst>
            <a:ext uri="{FF2B5EF4-FFF2-40B4-BE49-F238E27FC236}">
              <a16:creationId xmlns:a16="http://schemas.microsoft.com/office/drawing/2014/main" id="{78C60A58-82E9-7027-3067-53C36C15AC5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BCFCE5B-2388-CB07-429E-49304C9937DC}"/>
              </a:ext>
            </a:extLst>
          </p:cNvPr>
          <p:cNvSpPr txBox="1"/>
          <p:nvPr/>
        </p:nvSpPr>
        <p:spPr>
          <a:xfrm>
            <a:off x="1948761" y="1454793"/>
            <a:ext cx="8574937" cy="433965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white"/>
                </a:solidFill>
                <a:effectLst/>
                <a:uLnTx/>
                <a:uFillTx/>
                <a:latin typeface="Century Gothic"/>
                <a:ea typeface="ＭＳ Ｐゴシック"/>
                <a:cs typeface="Century Gothic"/>
                <a:sym typeface="Arial"/>
              </a:rPr>
              <a:t>Read</a:t>
            </a:r>
            <a:r>
              <a:rPr kumimoji="0" lang="en-US" sz="4800" b="0" i="0" u="none" strike="noStrike" kern="1200" cap="none" spc="0" normalizeH="0" baseline="0" noProof="0" dirty="0">
                <a:ln>
                  <a:noFill/>
                </a:ln>
                <a:solidFill>
                  <a:prstClr val="white"/>
                </a:solidFill>
                <a:effectLst/>
                <a:uLnTx/>
                <a:uFillTx/>
                <a:latin typeface="Century Gothic"/>
                <a:ea typeface="ＭＳ Ｐゴシック"/>
                <a:cs typeface="Century Gothic"/>
                <a:sym typeface="Arial"/>
              </a:rPr>
              <a:t> complex texts.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white"/>
                </a:solidFill>
                <a:effectLst/>
                <a:uLnTx/>
                <a:uFillTx/>
                <a:latin typeface="Century Gothic"/>
                <a:ea typeface="ＭＳ Ｐゴシック"/>
                <a:cs typeface="Century Gothic"/>
                <a:sym typeface="Arial"/>
              </a:rPr>
              <a:t>Discuss</a:t>
            </a:r>
            <a:r>
              <a:rPr kumimoji="0" lang="en-US" sz="4800" b="0" i="0" u="none" strike="noStrike" kern="1200" cap="none" spc="0" normalizeH="0" baseline="0" noProof="0" dirty="0">
                <a:ln>
                  <a:noFill/>
                </a:ln>
                <a:solidFill>
                  <a:prstClr val="white"/>
                </a:solidFill>
                <a:effectLst/>
                <a:uLnTx/>
                <a:uFillTx/>
                <a:latin typeface="Century Gothic"/>
                <a:ea typeface="ＭＳ Ｐゴシック"/>
                <a:cs typeface="Century Gothic"/>
                <a:sym typeface="Arial"/>
              </a:rPr>
              <a:t> complex texts.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prstClr val="white"/>
                </a:solidFill>
                <a:effectLst/>
                <a:uLnTx/>
                <a:uFillTx/>
                <a:latin typeface="Century Gothic"/>
                <a:ea typeface="ＭＳ Ｐゴシック"/>
                <a:cs typeface="Century Gothic"/>
                <a:sym typeface="Arial"/>
              </a:rPr>
              <a:t>Compose </a:t>
            </a:r>
            <a:r>
              <a:rPr kumimoji="0" lang="en-US" sz="4800" b="0" i="0" u="none" strike="noStrike" kern="1200" cap="none" spc="0" normalizeH="0" baseline="0" noProof="0" dirty="0">
                <a:ln>
                  <a:noFill/>
                </a:ln>
                <a:solidFill>
                  <a:prstClr val="white"/>
                </a:solidFill>
                <a:effectLst/>
                <a:uLnTx/>
                <a:uFillTx/>
                <a:latin typeface="Century Gothic"/>
                <a:ea typeface="ＭＳ Ｐゴシック"/>
                <a:cs typeface="Century Gothic"/>
                <a:sym typeface="Arial"/>
              </a:rPr>
              <a:t>complex texts</a:t>
            </a:r>
            <a:r>
              <a:rPr kumimoji="0" lang="en-US" sz="4800" b="0" i="0" u="none" strike="noStrike" kern="1200" cap="none" spc="0" normalizeH="0" baseline="0" noProof="0" dirty="0">
                <a:ln>
                  <a:noFill/>
                </a:ln>
                <a:solidFill>
                  <a:srgbClr val="000000"/>
                </a:solidFill>
                <a:effectLst/>
                <a:uLnTx/>
                <a:uFillTx/>
                <a:latin typeface="Century Gothic"/>
                <a:ea typeface="ＭＳ Ｐゴシック"/>
                <a:cs typeface="Century Gothic"/>
                <a:sym typeface="Arial"/>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Century Gothic"/>
                <a:ea typeface="ＭＳ Ｐゴシック"/>
                <a:cs typeface="Century Gothic"/>
                <a:sym typeface="Arial"/>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000000"/>
                </a:solidFill>
                <a:effectLst/>
                <a:uLnTx/>
                <a:uFillTx/>
                <a:latin typeface="Century Gothic"/>
                <a:ea typeface="ＭＳ Ｐゴシック"/>
                <a:cs typeface="Century Gothic"/>
                <a:sym typeface="Arial"/>
              </a:rPr>
              <a:t> </a:t>
            </a:r>
          </a:p>
        </p:txBody>
      </p:sp>
      <p:sp>
        <p:nvSpPr>
          <p:cNvPr id="3" name="TextBox 2">
            <a:extLst>
              <a:ext uri="{FF2B5EF4-FFF2-40B4-BE49-F238E27FC236}">
                <a16:creationId xmlns:a16="http://schemas.microsoft.com/office/drawing/2014/main" id="{FB490D2B-93E3-2BB6-93AF-34145E491F0F}"/>
              </a:ext>
            </a:extLst>
          </p:cNvPr>
          <p:cNvSpPr txBox="1"/>
          <p:nvPr/>
        </p:nvSpPr>
        <p:spPr>
          <a:xfrm>
            <a:off x="3462959" y="5403207"/>
            <a:ext cx="5727209"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prstClr val="white"/>
                </a:solidFill>
                <a:effectLst/>
                <a:uLnTx/>
                <a:uFillTx/>
                <a:latin typeface="Aptos" panose="020B0004020202020204" pitchFamily="34" charset="0"/>
              </a:rPr>
              <a:t>The goals of literacy instruction </a:t>
            </a:r>
          </a:p>
        </p:txBody>
      </p:sp>
    </p:spTree>
    <p:extLst>
      <p:ext uri="{BB962C8B-B14F-4D97-AF65-F5344CB8AC3E}">
        <p14:creationId xmlns:p14="http://schemas.microsoft.com/office/powerpoint/2010/main" val="187928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6FD48-0691-B05C-FCB6-F6291B7BB912}"/>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D213BBE1-A46D-EC90-8C8D-599F07A3DB38}"/>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E12EE2F9-A7F3-EA6D-77E8-A925DD8502CE}"/>
              </a:ext>
            </a:extLst>
          </p:cNvPr>
          <p:cNvSpPr txBox="1"/>
          <p:nvPr/>
        </p:nvSpPr>
        <p:spPr>
          <a:xfrm>
            <a:off x="3046457" y="628151"/>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Extended Discussion </a:t>
            </a:r>
          </a:p>
        </p:txBody>
      </p:sp>
      <p:sp>
        <p:nvSpPr>
          <p:cNvPr id="9" name="TextBox 8">
            <a:extLst>
              <a:ext uri="{FF2B5EF4-FFF2-40B4-BE49-F238E27FC236}">
                <a16:creationId xmlns:a16="http://schemas.microsoft.com/office/drawing/2014/main" id="{D210F6FE-B8AE-35F8-365C-F2CD6A127FFF}"/>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EC588B53-9D43-CA0B-B10B-FFF8D37144F0}"/>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lang="en-US" sz="5400" b="1" dirty="0">
                <a:solidFill>
                  <a:prstClr val="white">
                    <a:lumMod val="95000"/>
                  </a:prstClr>
                </a:solidFill>
                <a:latin typeface="Aharoni" panose="02010803020104030203" pitchFamily="2" charset="-79"/>
                <a:cs typeface="Aharoni" panose="02010803020104030203" pitchFamily="2" charset="-79"/>
              </a:rPr>
              <a:t>4</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50032238-64D9-0E4F-8678-FFC11A3F8CC2}"/>
              </a:ext>
            </a:extLst>
          </p:cNvPr>
          <p:cNvSpPr/>
          <p:nvPr/>
        </p:nvSpPr>
        <p:spPr>
          <a:xfrm>
            <a:off x="8288668" y="310896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0.82</a:t>
            </a:r>
          </a:p>
        </p:txBody>
      </p:sp>
      <p:sp>
        <p:nvSpPr>
          <p:cNvPr id="3" name="TextBox 2">
            <a:extLst>
              <a:ext uri="{FF2B5EF4-FFF2-40B4-BE49-F238E27FC236}">
                <a16:creationId xmlns:a16="http://schemas.microsoft.com/office/drawing/2014/main" id="{0927566D-449E-3113-5EB6-999552281940}"/>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0235A341-C45C-A51A-0481-96CA57A8970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012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2D1DC-29BF-0D9E-1AEC-CC9731AE7DBE}"/>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0E3F520F-A553-FF1D-FF2D-CF8ECB1F7DDF}"/>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3A3E0076-06E6-1167-EE26-7EB2ED3F9737}"/>
              </a:ext>
            </a:extLst>
          </p:cNvPr>
          <p:cNvSpPr txBox="1"/>
          <p:nvPr/>
        </p:nvSpPr>
        <p:spPr>
          <a:xfrm>
            <a:off x="3405272" y="470529"/>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Writing Programs</a:t>
            </a:r>
          </a:p>
        </p:txBody>
      </p:sp>
      <p:sp>
        <p:nvSpPr>
          <p:cNvPr id="9" name="TextBox 8">
            <a:extLst>
              <a:ext uri="{FF2B5EF4-FFF2-40B4-BE49-F238E27FC236}">
                <a16:creationId xmlns:a16="http://schemas.microsoft.com/office/drawing/2014/main" id="{973804B7-542E-27BF-9CAF-4D33E3AB97CB}"/>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6E7D622F-7BA2-588F-BB7E-BC20A6D7B922}"/>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kumimoji="0" lang="en-US" sz="5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5</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DBB4924C-E449-99CE-61C9-15CD9A5A182B}"/>
              </a:ext>
            </a:extLst>
          </p:cNvPr>
          <p:cNvSpPr/>
          <p:nvPr/>
        </p:nvSpPr>
        <p:spPr>
          <a:xfrm>
            <a:off x="6575615"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0.50</a:t>
            </a:r>
          </a:p>
        </p:txBody>
      </p:sp>
      <p:sp>
        <p:nvSpPr>
          <p:cNvPr id="3" name="TextBox 2">
            <a:extLst>
              <a:ext uri="{FF2B5EF4-FFF2-40B4-BE49-F238E27FC236}">
                <a16:creationId xmlns:a16="http://schemas.microsoft.com/office/drawing/2014/main" id="{4A27C18F-777F-5887-B679-CBF2B937BBE6}"/>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A8D807E6-7633-DD8A-DCBC-01777C5EDDB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12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1C257-1181-5707-1569-705517B3CA6B}"/>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C04C3A4A-7C4C-47D9-189C-BC15F422DDB2}"/>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E4CB685F-893B-45B1-6437-E8EFBD3FAA64}"/>
              </a:ext>
            </a:extLst>
          </p:cNvPr>
          <p:cNvSpPr txBox="1"/>
          <p:nvPr/>
        </p:nvSpPr>
        <p:spPr>
          <a:xfrm>
            <a:off x="3312674" y="470529"/>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Technology in Writing</a:t>
            </a:r>
          </a:p>
        </p:txBody>
      </p:sp>
      <p:sp>
        <p:nvSpPr>
          <p:cNvPr id="9" name="TextBox 8">
            <a:extLst>
              <a:ext uri="{FF2B5EF4-FFF2-40B4-BE49-F238E27FC236}">
                <a16:creationId xmlns:a16="http://schemas.microsoft.com/office/drawing/2014/main" id="{7FA11627-0A4A-7DDF-5EC3-4F8DC31954F9}"/>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B76D1F40-FB94-8E6F-FBE5-A89324BB1861}"/>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lang="en-US" sz="5400" b="1" dirty="0">
                <a:solidFill>
                  <a:prstClr val="white">
                    <a:lumMod val="95000"/>
                  </a:prstClr>
                </a:solidFill>
                <a:latin typeface="Aharoni" panose="02010803020104030203" pitchFamily="2" charset="-79"/>
                <a:cs typeface="Aharoni" panose="02010803020104030203" pitchFamily="2" charset="-79"/>
              </a:rPr>
              <a:t>3</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463DD5CC-EB4E-8503-7535-2A52CE6BE20B}"/>
              </a:ext>
            </a:extLst>
          </p:cNvPr>
          <p:cNvSpPr/>
          <p:nvPr/>
        </p:nvSpPr>
        <p:spPr>
          <a:xfrm>
            <a:off x="7721508"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0.71</a:t>
            </a:r>
          </a:p>
        </p:txBody>
      </p:sp>
      <p:sp>
        <p:nvSpPr>
          <p:cNvPr id="3" name="TextBox 2">
            <a:extLst>
              <a:ext uri="{FF2B5EF4-FFF2-40B4-BE49-F238E27FC236}">
                <a16:creationId xmlns:a16="http://schemas.microsoft.com/office/drawing/2014/main" id="{349F66C1-FE06-103F-4D0F-050A7F5AAC5B}"/>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3ECA543C-2545-6882-5BB5-254152857233}"/>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196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90662BA-8C7B-4F54-A0B4-0D101DE24E27}"/>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FD6FE073-150B-369A-A59D-8DE212E5A3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person skating on a ramp&#10;&#10;AI-generated content may be incorrect.">
            <a:extLst>
              <a:ext uri="{FF2B5EF4-FFF2-40B4-BE49-F238E27FC236}">
                <a16:creationId xmlns:a16="http://schemas.microsoft.com/office/drawing/2014/main" id="{E6FEA4B1-92F8-9192-D26E-A1B9B75D5C45}"/>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522468" y="10"/>
            <a:ext cx="8669532" cy="6857990"/>
          </a:xfrm>
          <a:prstGeom prst="rect">
            <a:avLst/>
          </a:prstGeom>
        </p:spPr>
      </p:pic>
      <p:sp>
        <p:nvSpPr>
          <p:cNvPr id="16" name="Rectangle 15">
            <a:extLst>
              <a:ext uri="{FF2B5EF4-FFF2-40B4-BE49-F238E27FC236}">
                <a16:creationId xmlns:a16="http://schemas.microsoft.com/office/drawing/2014/main" id="{D19904BF-3F04-9F71-6328-F731327042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tx1"/>
              </a:gs>
              <a:gs pos="35000">
                <a:schemeClr val="tx1">
                  <a:alpha val="78000"/>
                </a:schemeClr>
              </a:gs>
              <a:gs pos="19000">
                <a:schemeClr val="tx1">
                  <a:alpha val="38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BEEB5299-9972-27AC-FC65-01DAC0F462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5EBDF6EB-F563-BED4-0FF2-9AFC3C0C0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B9280BE0-F70D-72E1-110C-EF9F59C4C147}"/>
              </a:ext>
            </a:extLst>
          </p:cNvPr>
          <p:cNvSpPr txBox="1"/>
          <p:nvPr/>
        </p:nvSpPr>
        <p:spPr>
          <a:xfrm>
            <a:off x="371094" y="2718054"/>
            <a:ext cx="6622830" cy="3207258"/>
          </a:xfrm>
          <a:prstGeom prst="rect">
            <a:avLst/>
          </a:prstGeom>
        </p:spPr>
        <p:txBody>
          <a:bodyPr vert="horz" lIns="91440" tIns="45720" rIns="91440" bIns="45720" rtlCol="0" anchor="t">
            <a:no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54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Accelerate Student Learning</a:t>
            </a:r>
            <a:br>
              <a:rPr kumimoji="0" lang="en-US" sz="54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br>
            <a:r>
              <a:rPr kumimoji="0" lang="en-US" sz="5400" b="0"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by Focusing on What Works Best</a:t>
            </a:r>
          </a:p>
        </p:txBody>
      </p:sp>
      <p:sp>
        <p:nvSpPr>
          <p:cNvPr id="2" name="Rectangle 1">
            <a:extLst>
              <a:ext uri="{FF2B5EF4-FFF2-40B4-BE49-F238E27FC236}">
                <a16:creationId xmlns:a16="http://schemas.microsoft.com/office/drawing/2014/main" id="{0EF521F2-FE73-EE38-3F69-090620204937}"/>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6988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lightning and clouds&#10;&#10;Description automatically generated">
            <a:extLst>
              <a:ext uri="{FF2B5EF4-FFF2-40B4-BE49-F238E27FC236}">
                <a16:creationId xmlns:a16="http://schemas.microsoft.com/office/drawing/2014/main" id="{7505B46C-28F0-8EB1-C650-24226E9CFB7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29171"/>
            <a:ext cx="12140578" cy="6887171"/>
          </a:xfrm>
          <a:prstGeom prst="rect">
            <a:avLst/>
          </a:prstGeom>
        </p:spPr>
      </p:pic>
      <p:sp>
        <p:nvSpPr>
          <p:cNvPr id="2" name="TextBox 1">
            <a:extLst>
              <a:ext uri="{FF2B5EF4-FFF2-40B4-BE49-F238E27FC236}">
                <a16:creationId xmlns:a16="http://schemas.microsoft.com/office/drawing/2014/main" id="{29D5B608-29DF-FBBD-E9D5-96EA3F06AA5F}"/>
              </a:ext>
            </a:extLst>
          </p:cNvPr>
          <p:cNvSpPr txBox="1"/>
          <p:nvPr/>
        </p:nvSpPr>
        <p:spPr>
          <a:xfrm>
            <a:off x="5613160" y="274242"/>
            <a:ext cx="605165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Expectations drive learning. </a:t>
            </a:r>
          </a:p>
        </p:txBody>
      </p:sp>
      <p:sp>
        <p:nvSpPr>
          <p:cNvPr id="4" name="Rectangle 3">
            <a:extLst>
              <a:ext uri="{FF2B5EF4-FFF2-40B4-BE49-F238E27FC236}">
                <a16:creationId xmlns:a16="http://schemas.microsoft.com/office/drawing/2014/main" id="{AC9A9724-0155-C1EC-7384-FF77D82CB72B}"/>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1434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3D01C156-B307-7155-6411-851CBD4C8875}"/>
              </a:ext>
            </a:extLst>
          </p:cNvPr>
          <p:cNvPicPr>
            <a:picLocks noChangeAspect="1"/>
          </p:cNvPicPr>
          <p:nvPr/>
        </p:nvPicPr>
        <p:blipFill>
          <a:blip r:embed="rId2"/>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031B624A-6554-2274-3ECE-EEEDFFE2157C}"/>
              </a:ext>
            </a:extLst>
          </p:cNvPr>
          <p:cNvSpPr txBox="1"/>
          <p:nvPr/>
        </p:nvSpPr>
        <p:spPr>
          <a:xfrm>
            <a:off x="1346886" y="277243"/>
            <a:ext cx="987304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solidFill>
                  <a:prstClr val="black"/>
                </a:solidFill>
                <a:latin typeface="Arial" panose="020B0604020202020204" pitchFamily="34" charset="0"/>
                <a:cs typeface="Arial" panose="020B0604020202020204" pitchFamily="34" charset="0"/>
              </a:rPr>
              <a:t>Difference Between High and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solidFill>
                  <a:prstClr val="black"/>
                </a:solidFill>
                <a:latin typeface="Arial" panose="020B0604020202020204" pitchFamily="34" charset="0"/>
                <a:cs typeface="Arial" panose="020B0604020202020204" pitchFamily="34" charset="0"/>
              </a:rPr>
              <a:t>Low </a:t>
            </a:r>
            <a:r>
              <a:rPr kumimoji="0" lang="en-US" sz="3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Teacher Expectations</a:t>
            </a:r>
          </a:p>
        </p:txBody>
      </p:sp>
      <p:sp>
        <p:nvSpPr>
          <p:cNvPr id="11" name="Oval 10">
            <a:extLst>
              <a:ext uri="{FF2B5EF4-FFF2-40B4-BE49-F238E27FC236}">
                <a16:creationId xmlns:a16="http://schemas.microsoft.com/office/drawing/2014/main" id="{64A74CA3-4BCB-B0C3-91F4-CF2A9F274A8F}"/>
              </a:ext>
            </a:extLst>
          </p:cNvPr>
          <p:cNvSpPr/>
          <p:nvPr/>
        </p:nvSpPr>
        <p:spPr>
          <a:xfrm>
            <a:off x="8840055" y="3108960"/>
            <a:ext cx="1219200"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0.92</a:t>
            </a:r>
          </a:p>
        </p:txBody>
      </p:sp>
      <p:sp>
        <p:nvSpPr>
          <p:cNvPr id="2" name="TextBox 1">
            <a:extLst>
              <a:ext uri="{FF2B5EF4-FFF2-40B4-BE49-F238E27FC236}">
                <a16:creationId xmlns:a16="http://schemas.microsoft.com/office/drawing/2014/main" id="{E74EB428-D0B7-4395-2750-B1FE16989545}"/>
              </a:ext>
            </a:extLst>
          </p:cNvPr>
          <p:cNvSpPr txBox="1"/>
          <p:nvPr/>
        </p:nvSpPr>
        <p:spPr>
          <a:xfrm>
            <a:off x="1346886" y="5424616"/>
            <a:ext cx="10293179" cy="646331"/>
          </a:xfrm>
          <a:prstGeom prst="rect">
            <a:avLst/>
          </a:prstGeom>
          <a:noFill/>
        </p:spPr>
        <p:txBody>
          <a:bodyPr wrap="square" rtlCol="0">
            <a:spAutoFit/>
          </a:bodyPr>
          <a:lstStyle/>
          <a:p>
            <a:r>
              <a:rPr lang="en-US" dirty="0"/>
              <a:t>Rubie-Davies, C.M., &amp; Hattie, J.A. (2024). The powerful impact of teacher expectations: A narrative review. </a:t>
            </a:r>
            <a:r>
              <a:rPr lang="en-US" i="1" dirty="0"/>
              <a:t>Journal of the Royal Society of New Zealand. </a:t>
            </a:r>
            <a:endParaRPr lang="en-US" dirty="0"/>
          </a:p>
        </p:txBody>
      </p:sp>
      <p:sp>
        <p:nvSpPr>
          <p:cNvPr id="3" name="Rectangle 2">
            <a:extLst>
              <a:ext uri="{FF2B5EF4-FFF2-40B4-BE49-F238E27FC236}">
                <a16:creationId xmlns:a16="http://schemas.microsoft.com/office/drawing/2014/main" id="{2E1FEC18-29E3-85D4-8023-0E01CACE756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0116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group of white mugs&#10;&#10;AI-generated content may be incorrect.">
            <a:extLst>
              <a:ext uri="{FF2B5EF4-FFF2-40B4-BE49-F238E27FC236}">
                <a16:creationId xmlns:a16="http://schemas.microsoft.com/office/drawing/2014/main" id="{E484DECD-8234-0221-25D0-D8DAD2831B9D}"/>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0" name="Rectangle 9">
            <a:extLst>
              <a:ext uri="{FF2B5EF4-FFF2-40B4-BE49-F238E27FC236}">
                <a16:creationId xmlns:a16="http://schemas.microsoft.com/office/drawing/2014/main" id="{216BB327-7AA9-4EC5-815F-9D8E6BC53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B99CCFF5-C8D0-E712-45CD-D458958AD3AB}"/>
              </a:ext>
            </a:extLst>
          </p:cNvPr>
          <p:cNvSpPr txBox="1"/>
          <p:nvPr/>
        </p:nvSpPr>
        <p:spPr>
          <a:xfrm>
            <a:off x="4722340" y="1680518"/>
            <a:ext cx="2747319" cy="30469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FF0000"/>
                </a:solidFill>
                <a:effectLst/>
                <a:uLnTx/>
                <a:uFillTx/>
                <a:latin typeface="Bai Jamjuree" pitchFamily="2" charset="-34"/>
                <a:ea typeface="+mn-ea"/>
                <a:cs typeface="Bai Jamjuree" pitchFamily="2" charset="-34"/>
              </a:rPr>
              <a:t>All children can learn. </a:t>
            </a:r>
          </a:p>
        </p:txBody>
      </p:sp>
    </p:spTree>
    <p:extLst>
      <p:ext uri="{BB962C8B-B14F-4D97-AF65-F5344CB8AC3E}">
        <p14:creationId xmlns:p14="http://schemas.microsoft.com/office/powerpoint/2010/main" val="3135225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4797950" y="312969"/>
            <a:ext cx="7056736" cy="6298103"/>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TextBox 5"/>
            <p:cNvSpPr txBox="1"/>
            <p:nvPr/>
          </p:nvSpPr>
          <p:spPr>
            <a:xfrm>
              <a:off x="0" y="-9525"/>
              <a:ext cx="4819745" cy="4311124"/>
            </a:xfrm>
            <a:prstGeom prst="rect">
              <a:avLst/>
            </a:prstGeom>
          </p:spPr>
          <p:txBody>
            <a:bodyPr lIns="0" tIns="0" rIns="0" bIns="0" rtlCol="0" anchor="ctr"/>
            <a:lstStyle/>
            <a:p>
              <a:pPr marL="0" marR="0" lvl="0" indent="0" algn="ctr" defTabSz="609630"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6" name="Group 6"/>
          <p:cNvGrpSpPr/>
          <p:nvPr/>
        </p:nvGrpSpPr>
        <p:grpSpPr>
          <a:xfrm>
            <a:off x="337314" y="790636"/>
            <a:ext cx="4263363" cy="5212802"/>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8"/>
            <p:cNvSpPr txBox="1"/>
            <p:nvPr/>
          </p:nvSpPr>
          <p:spPr>
            <a:xfrm>
              <a:off x="0" y="-9525"/>
              <a:ext cx="2327098" cy="3108141"/>
            </a:xfrm>
            <a:prstGeom prst="rect">
              <a:avLst/>
            </a:prstGeom>
          </p:spPr>
          <p:txBody>
            <a:bodyPr lIns="0" tIns="0" rIns="0" bIns="0" rtlCol="0" anchor="ctr"/>
            <a:lstStyle/>
            <a:p>
              <a:pPr marL="0" marR="0" lvl="0" indent="0" algn="ctr" defTabSz="609630" rtl="0" eaLnBrk="1" fontAlgn="auto" latinLnBrk="0" hangingPunct="1">
                <a:lnSpc>
                  <a:spcPts val="46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9" name="Freeform 9"/>
          <p:cNvSpPr/>
          <p:nvPr/>
        </p:nvSpPr>
        <p:spPr>
          <a:xfrm>
            <a:off x="3928218" y="942616"/>
            <a:ext cx="489558" cy="122389"/>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Freeform 14"/>
          <p:cNvSpPr/>
          <p:nvPr/>
        </p:nvSpPr>
        <p:spPr>
          <a:xfrm>
            <a:off x="744583" y="2714644"/>
            <a:ext cx="584618"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15"/>
          <p:cNvSpPr/>
          <p:nvPr/>
        </p:nvSpPr>
        <p:spPr>
          <a:xfrm>
            <a:off x="744583" y="3796284"/>
            <a:ext cx="584618"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16"/>
          <p:cNvSpPr/>
          <p:nvPr/>
        </p:nvSpPr>
        <p:spPr>
          <a:xfrm>
            <a:off x="744583" y="4920640"/>
            <a:ext cx="584618" cy="507023"/>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p:cNvSpPr/>
          <p:nvPr/>
        </p:nvSpPr>
        <p:spPr>
          <a:xfrm>
            <a:off x="10947481" y="539300"/>
            <a:ext cx="608388" cy="152097"/>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21" name="TextBox 21"/>
          <p:cNvSpPr txBox="1"/>
          <p:nvPr/>
        </p:nvSpPr>
        <p:spPr>
          <a:xfrm>
            <a:off x="502899" y="1003810"/>
            <a:ext cx="3914877" cy="1651093"/>
          </a:xfrm>
          <a:prstGeom prst="rect">
            <a:avLst/>
          </a:prstGeom>
        </p:spPr>
        <p:txBody>
          <a:bodyPr wrap="square" lIns="0" tIns="0" rIns="0" bIns="0" rtlCol="0" anchor="t">
            <a:spAutoFit/>
          </a:bodyPr>
          <a:lstStyle/>
          <a:p>
            <a:pPr marL="0" marR="0" lvl="0" indent="0" algn="ctr" defTabSz="609630" rtl="0" eaLnBrk="1" fontAlgn="auto" latinLnBrk="0" hangingPunct="1">
              <a:lnSpc>
                <a:spcPts val="4446"/>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ptos" panose="020B0004020202020204" pitchFamily="34" charset="0"/>
                <a:ea typeface="Repo Bold Bold"/>
                <a:cs typeface="Repo Bold Bold"/>
                <a:sym typeface="Repo Bold Bold"/>
              </a:rPr>
              <a:t>High expectations teaching are telegraphed through…</a:t>
            </a:r>
          </a:p>
        </p:txBody>
      </p:sp>
      <p:sp>
        <p:nvSpPr>
          <p:cNvPr id="22" name="TextBox 22"/>
          <p:cNvSpPr txBox="1"/>
          <p:nvPr/>
        </p:nvSpPr>
        <p:spPr>
          <a:xfrm>
            <a:off x="842150" y="2717154"/>
            <a:ext cx="389483" cy="385105"/>
          </a:xfrm>
          <a:prstGeom prst="rect">
            <a:avLst/>
          </a:prstGeom>
        </p:spPr>
        <p:txBody>
          <a:bodyPr lIns="0" tIns="0" rIns="0" bIns="0" rtlCol="0" anchor="t">
            <a:spAutoFit/>
          </a:bodyPr>
          <a:lstStyle/>
          <a:p>
            <a:pPr marL="0" marR="0" lvl="0" indent="0" algn="ctr" defTabSz="609630" rtl="0" eaLnBrk="1" fontAlgn="auto" latinLnBrk="0" hangingPunct="1">
              <a:lnSpc>
                <a:spcPts val="3197"/>
              </a:lnSpc>
              <a:spcBef>
                <a:spcPct val="0"/>
              </a:spcBef>
              <a:spcAft>
                <a:spcPts val="0"/>
              </a:spcAft>
              <a:buClrTx/>
              <a:buSzTx/>
              <a:buFontTx/>
              <a:buNone/>
              <a:tabLst/>
              <a:defRPr/>
            </a:pPr>
            <a:r>
              <a:rPr kumimoji="0" lang="en-US" sz="2284" b="0"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01</a:t>
            </a:r>
          </a:p>
        </p:txBody>
      </p:sp>
      <p:sp>
        <p:nvSpPr>
          <p:cNvPr id="23" name="TextBox 23"/>
          <p:cNvSpPr txBox="1"/>
          <p:nvPr/>
        </p:nvSpPr>
        <p:spPr>
          <a:xfrm>
            <a:off x="842150" y="3798795"/>
            <a:ext cx="389483" cy="385105"/>
          </a:xfrm>
          <a:prstGeom prst="rect">
            <a:avLst/>
          </a:prstGeom>
        </p:spPr>
        <p:txBody>
          <a:bodyPr lIns="0" tIns="0" rIns="0" bIns="0" rtlCol="0" anchor="t">
            <a:spAutoFit/>
          </a:bodyPr>
          <a:lstStyle/>
          <a:p>
            <a:pPr marL="0" marR="0" lvl="0" indent="0" algn="ctr" defTabSz="609630" rtl="0" eaLnBrk="1" fontAlgn="auto" latinLnBrk="0" hangingPunct="1">
              <a:lnSpc>
                <a:spcPts val="3197"/>
              </a:lnSpc>
              <a:spcBef>
                <a:spcPct val="0"/>
              </a:spcBef>
              <a:spcAft>
                <a:spcPts val="0"/>
              </a:spcAft>
              <a:buClrTx/>
              <a:buSzTx/>
              <a:buFontTx/>
              <a:buNone/>
              <a:tabLst/>
              <a:defRPr/>
            </a:pPr>
            <a:r>
              <a:rPr kumimoji="0" lang="en-US" sz="2284" b="0"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02</a:t>
            </a:r>
          </a:p>
        </p:txBody>
      </p:sp>
      <p:sp>
        <p:nvSpPr>
          <p:cNvPr id="24" name="TextBox 24"/>
          <p:cNvSpPr txBox="1"/>
          <p:nvPr/>
        </p:nvSpPr>
        <p:spPr>
          <a:xfrm>
            <a:off x="842150" y="4923150"/>
            <a:ext cx="389483" cy="385105"/>
          </a:xfrm>
          <a:prstGeom prst="rect">
            <a:avLst/>
          </a:prstGeom>
        </p:spPr>
        <p:txBody>
          <a:bodyPr lIns="0" tIns="0" rIns="0" bIns="0" rtlCol="0" anchor="t">
            <a:spAutoFit/>
          </a:bodyPr>
          <a:lstStyle/>
          <a:p>
            <a:pPr marL="0" marR="0" lvl="0" indent="0" algn="ctr" defTabSz="609630" rtl="0" eaLnBrk="1" fontAlgn="auto" latinLnBrk="0" hangingPunct="1">
              <a:lnSpc>
                <a:spcPts val="3197"/>
              </a:lnSpc>
              <a:spcBef>
                <a:spcPct val="0"/>
              </a:spcBef>
              <a:spcAft>
                <a:spcPts val="0"/>
              </a:spcAft>
              <a:buClrTx/>
              <a:buSzTx/>
              <a:buFontTx/>
              <a:buNone/>
              <a:tabLst/>
              <a:defRPr/>
            </a:pPr>
            <a:r>
              <a:rPr kumimoji="0" lang="en-US" sz="2284" b="0" i="0" u="none" strike="noStrike" kern="1200" cap="none" spc="0" normalizeH="0" baseline="0" noProof="0" dirty="0">
                <a:ln>
                  <a:noFill/>
                </a:ln>
                <a:solidFill>
                  <a:srgbClr val="000000"/>
                </a:solidFill>
                <a:effectLst/>
                <a:uLnTx/>
                <a:uFillTx/>
                <a:latin typeface="Tw Cen MT" panose="020B0602020104020603" pitchFamily="34" charset="77"/>
                <a:ea typeface="Repo Bold Bold"/>
                <a:cs typeface="Repo Bold Bold"/>
                <a:sym typeface="Repo Bold Bold"/>
              </a:rPr>
              <a:t>03</a:t>
            </a:r>
          </a:p>
        </p:txBody>
      </p:sp>
      <p:sp>
        <p:nvSpPr>
          <p:cNvPr id="25" name="TextBox 25"/>
          <p:cNvSpPr txBox="1"/>
          <p:nvPr/>
        </p:nvSpPr>
        <p:spPr>
          <a:xfrm>
            <a:off x="1426768" y="2750573"/>
            <a:ext cx="2876001" cy="369332"/>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w Cen MT" panose="020B0602020104020603" pitchFamily="34" charset="77"/>
                <a:ea typeface="+mn-ea"/>
                <a:cs typeface="+mn-cs"/>
              </a:rPr>
              <a:t>the language we </a:t>
            </a:r>
            <a:r>
              <a:rPr lang="en-US" sz="2400" dirty="0">
                <a:solidFill>
                  <a:prstClr val="black"/>
                </a:solidFill>
                <a:latin typeface="Tw Cen MT" panose="020B0602020104020603" pitchFamily="34" charset="77"/>
              </a:rPr>
              <a:t>use</a:t>
            </a:r>
            <a:endParaRPr kumimoji="0" lang="en-US" sz="2400" b="0" i="0" u="none" strike="noStrike" kern="1200" cap="none" spc="0" normalizeH="0" baseline="0" noProof="0" dirty="0">
              <a:ln>
                <a:noFill/>
              </a:ln>
              <a:solidFill>
                <a:prstClr val="black"/>
              </a:solidFill>
              <a:effectLst/>
              <a:uLnTx/>
              <a:uFillTx/>
              <a:latin typeface="Tw Cen MT" panose="020B0602020104020603" pitchFamily="34" charset="77"/>
              <a:ea typeface="+mn-ea"/>
              <a:cs typeface="+mn-cs"/>
            </a:endParaRPr>
          </a:p>
        </p:txBody>
      </p:sp>
      <p:sp>
        <p:nvSpPr>
          <p:cNvPr id="26" name="TextBox 26"/>
          <p:cNvSpPr txBox="1"/>
          <p:nvPr/>
        </p:nvSpPr>
        <p:spPr>
          <a:xfrm>
            <a:off x="1381503" y="3815548"/>
            <a:ext cx="2799779" cy="369332"/>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w Cen MT" panose="020B0602020104020603" pitchFamily="34" charset="77"/>
                <a:ea typeface="+mn-ea"/>
                <a:cs typeface="+mn-cs"/>
              </a:rPr>
              <a:t>the decisions we make</a:t>
            </a:r>
          </a:p>
        </p:txBody>
      </p:sp>
      <p:sp>
        <p:nvSpPr>
          <p:cNvPr id="27" name="TextBox 27"/>
          <p:cNvSpPr txBox="1"/>
          <p:nvPr/>
        </p:nvSpPr>
        <p:spPr>
          <a:xfrm>
            <a:off x="1381503" y="4989485"/>
            <a:ext cx="2921265" cy="369332"/>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Tw Cen MT" panose="020B0602020104020603" pitchFamily="34" charset="77"/>
                <a:ea typeface="+mn-ea"/>
                <a:cs typeface="+mn-cs"/>
              </a:rPr>
              <a:t>the actions we take </a:t>
            </a:r>
          </a:p>
        </p:txBody>
      </p:sp>
      <p:sp>
        <p:nvSpPr>
          <p:cNvPr id="40" name="TextBox 39">
            <a:extLst>
              <a:ext uri="{FF2B5EF4-FFF2-40B4-BE49-F238E27FC236}">
                <a16:creationId xmlns:a16="http://schemas.microsoft.com/office/drawing/2014/main" id="{838D7318-EBE4-08A9-21F8-05D3F6E5265D}"/>
              </a:ext>
            </a:extLst>
          </p:cNvPr>
          <p:cNvSpPr txBox="1"/>
          <p:nvPr/>
        </p:nvSpPr>
        <p:spPr>
          <a:xfrm>
            <a:off x="3297041" y="5731079"/>
            <a:ext cx="1362513"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Tw Cen MT" panose="020B0602020104020603" pitchFamily="34" charset="77"/>
                <a:ea typeface="Times New Roman" panose="02020603050405020304" pitchFamily="18" charset="0"/>
                <a:cs typeface="+mn-cs"/>
              </a:rPr>
              <a:t>Rubie-Davies (2015) </a:t>
            </a:r>
            <a:endParaRPr kumimoji="0" lang="en-US" sz="1000" b="0" i="0" u="none" strike="noStrike" kern="1200" cap="none" spc="0" normalizeH="0" baseline="0" noProof="0" dirty="0">
              <a:ln>
                <a:noFill/>
              </a:ln>
              <a:solidFill>
                <a:prstClr val="black"/>
              </a:solidFill>
              <a:effectLst/>
              <a:uLnTx/>
              <a:uFillTx/>
              <a:latin typeface="Tw Cen MT" panose="020B0602020104020603" pitchFamily="34" charset="77"/>
              <a:ea typeface="+mn-ea"/>
              <a:cs typeface="+mn-cs"/>
            </a:endParaRPr>
          </a:p>
        </p:txBody>
      </p:sp>
      <p:pic>
        <p:nvPicPr>
          <p:cNvPr id="1026" name="Picture 2" descr="The Telegraph, Internet's Grandpa: the ...">
            <a:extLst>
              <a:ext uri="{FF2B5EF4-FFF2-40B4-BE49-F238E27FC236}">
                <a16:creationId xmlns:a16="http://schemas.microsoft.com/office/drawing/2014/main" id="{D1FE12DA-1C61-71FC-B451-16C9C95BECA1}"/>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981003" y="1431519"/>
            <a:ext cx="6708098" cy="454578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ECD21A4-9C42-CE2C-79D6-D28F24B9DED6}"/>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3131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0CA69DFA-1297-4044-AF23-8BAD3DFEBCB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70240" y="97808"/>
            <a:ext cx="9550769" cy="6621044"/>
          </a:xfrm>
          <a:prstGeom prst="rect">
            <a:avLst/>
          </a:prstGeom>
        </p:spPr>
      </p:pic>
      <p:sp>
        <p:nvSpPr>
          <p:cNvPr id="2" name="TextBox 1">
            <a:extLst>
              <a:ext uri="{FF2B5EF4-FFF2-40B4-BE49-F238E27FC236}">
                <a16:creationId xmlns:a16="http://schemas.microsoft.com/office/drawing/2014/main" id="{F57CA9F8-4DFF-174C-8DD3-26B12F67AEA6}"/>
              </a:ext>
            </a:extLst>
          </p:cNvPr>
          <p:cNvSpPr txBox="1"/>
          <p:nvPr/>
        </p:nvSpPr>
        <p:spPr>
          <a:xfrm>
            <a:off x="600231" y="139148"/>
            <a:ext cx="1741519" cy="369332"/>
          </a:xfrm>
          <a:prstGeom prst="rect">
            <a:avLst/>
          </a:prstGeom>
          <a:solidFill>
            <a:schemeClr val="bg1"/>
          </a:solidFill>
        </p:spPr>
        <p:txBody>
          <a:bodyPr wrap="square" rtlCol="0">
            <a:spAutoFit/>
          </a:bodyPr>
          <a:lstStyle/>
          <a:p>
            <a:pPr defTabSz="457200">
              <a:defRPr/>
            </a:pPr>
            <a:endParaRPr lang="en-US" dirty="0">
              <a:solidFill>
                <a:prstClr val="black"/>
              </a:solidFill>
              <a:latin typeface="Calibri" panose="020F0502020204030204"/>
            </a:endParaRPr>
          </a:p>
        </p:txBody>
      </p:sp>
      <p:cxnSp>
        <p:nvCxnSpPr>
          <p:cNvPr id="4" name="Straight Arrow Connector 3">
            <a:extLst>
              <a:ext uri="{FF2B5EF4-FFF2-40B4-BE49-F238E27FC236}">
                <a16:creationId xmlns:a16="http://schemas.microsoft.com/office/drawing/2014/main" id="{17551F12-E865-5F4A-8008-259DE693D2DA}"/>
              </a:ext>
            </a:extLst>
          </p:cNvPr>
          <p:cNvCxnSpPr>
            <a:cxnSpLocks/>
          </p:cNvCxnSpPr>
          <p:nvPr/>
        </p:nvCxnSpPr>
        <p:spPr>
          <a:xfrm flipV="1">
            <a:off x="4380987" y="5848162"/>
            <a:ext cx="5339255" cy="1"/>
          </a:xfrm>
          <a:prstGeom prst="straightConnector1">
            <a:avLst/>
          </a:prstGeom>
          <a:ln w="76200">
            <a:tailEnd type="triangle"/>
          </a:ln>
        </p:spPr>
        <p:style>
          <a:lnRef idx="1">
            <a:schemeClr val="accent5"/>
          </a:lnRef>
          <a:fillRef idx="0">
            <a:schemeClr val="accent5"/>
          </a:fillRef>
          <a:effectRef idx="0">
            <a:schemeClr val="accent5"/>
          </a:effectRef>
          <a:fontRef idx="minor">
            <a:schemeClr val="tx1"/>
          </a:fontRef>
        </p:style>
      </p:cxnSp>
      <p:sp>
        <p:nvSpPr>
          <p:cNvPr id="6" name="TextBox 5">
            <a:extLst>
              <a:ext uri="{FF2B5EF4-FFF2-40B4-BE49-F238E27FC236}">
                <a16:creationId xmlns:a16="http://schemas.microsoft.com/office/drawing/2014/main" id="{A4A8C830-2582-B84D-A879-7DEE8B22D844}"/>
              </a:ext>
            </a:extLst>
          </p:cNvPr>
          <p:cNvSpPr txBox="1"/>
          <p:nvPr/>
        </p:nvSpPr>
        <p:spPr>
          <a:xfrm>
            <a:off x="6432332" y="5109497"/>
            <a:ext cx="1949765" cy="369332"/>
          </a:xfrm>
          <a:prstGeom prst="rect">
            <a:avLst/>
          </a:prstGeom>
          <a:noFill/>
        </p:spPr>
        <p:txBody>
          <a:bodyPr wrap="none" rtlCol="0">
            <a:spAutoFit/>
          </a:bodyPr>
          <a:lstStyle/>
          <a:p>
            <a:pPr defTabSz="457200"/>
            <a:r>
              <a:rPr lang="en-US" dirty="0">
                <a:solidFill>
                  <a:prstClr val="black"/>
                </a:solidFill>
                <a:latin typeface="Calibri" panose="020F0502020204030204"/>
              </a:rPr>
              <a:t>PRE-K – 6</a:t>
            </a:r>
            <a:r>
              <a:rPr lang="en-US" baseline="30000" dirty="0">
                <a:solidFill>
                  <a:prstClr val="black"/>
                </a:solidFill>
                <a:latin typeface="Calibri" panose="020F0502020204030204"/>
              </a:rPr>
              <a:t>TH</a:t>
            </a:r>
            <a:r>
              <a:rPr lang="en-US" dirty="0">
                <a:solidFill>
                  <a:prstClr val="black"/>
                </a:solidFill>
                <a:latin typeface="Calibri" panose="020F0502020204030204"/>
              </a:rPr>
              <a:t> GRADE</a:t>
            </a:r>
          </a:p>
        </p:txBody>
      </p:sp>
      <p:sp>
        <p:nvSpPr>
          <p:cNvPr id="3" name="Rectangle 2">
            <a:extLst>
              <a:ext uri="{FF2B5EF4-FFF2-40B4-BE49-F238E27FC236}">
                <a16:creationId xmlns:a16="http://schemas.microsoft.com/office/drawing/2014/main" id="{6FA79219-9546-1DA2-78D1-376344EC75BA}"/>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760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group of students in a classroom&#10;&#10;AI-generated content may be incorrect.">
            <a:extLst>
              <a:ext uri="{FF2B5EF4-FFF2-40B4-BE49-F238E27FC236}">
                <a16:creationId xmlns:a16="http://schemas.microsoft.com/office/drawing/2014/main" id="{517B84B6-DAA7-2E49-87FA-0DA857147D53}"/>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0" y="10"/>
            <a:ext cx="12191981" cy="6857990"/>
          </a:xfrm>
          <a:prstGeom prst="rect">
            <a:avLst/>
          </a:prstGeom>
        </p:spPr>
      </p:pic>
      <p:sp>
        <p:nvSpPr>
          <p:cNvPr id="12" name="Rectangle 11">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5" y="-1524511"/>
            <a:ext cx="4592270" cy="12192001"/>
          </a:xfrm>
          <a:prstGeom prst="rect">
            <a:avLst/>
          </a:prstGeom>
          <a:gradFill>
            <a:gsLst>
              <a:gs pos="35000">
                <a:schemeClr val="tx1">
                  <a:alpha val="46000"/>
                </a:schemeClr>
              </a:gs>
              <a:gs pos="21000">
                <a:schemeClr val="tx1">
                  <a:alpha val="30000"/>
                </a:schemeClr>
              </a:gs>
              <a:gs pos="0">
                <a:schemeClr val="tx1">
                  <a:alpha val="0"/>
                </a:schemeClr>
              </a:gs>
              <a:gs pos="100000">
                <a:schemeClr val="tx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CCB406B6-8482-A241-8BC5-C8B2897E79F0}"/>
              </a:ext>
            </a:extLst>
          </p:cNvPr>
          <p:cNvSpPr txBox="1"/>
          <p:nvPr/>
        </p:nvSpPr>
        <p:spPr>
          <a:xfrm>
            <a:off x="404553" y="3091928"/>
            <a:ext cx="9078562" cy="2387600"/>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600" b="0" i="0" u="none" strike="noStrike" kern="1200" cap="none" spc="0" normalizeH="0" baseline="0" noProof="0">
                <a:ln>
                  <a:noFill/>
                </a:ln>
                <a:solidFill>
                  <a:prstClr val="white"/>
                </a:solidFill>
                <a:effectLst/>
                <a:uLnTx/>
                <a:uFillTx/>
                <a:latin typeface="Calibri Light" panose="020F0302020204030204"/>
                <a:ea typeface="+mn-ea"/>
                <a:cs typeface="+mn-cs"/>
              </a:rPr>
              <a:t>We telegraph our expectations through curriculum access. </a:t>
            </a:r>
          </a:p>
        </p:txBody>
      </p:sp>
      <p:sp>
        <p:nvSpPr>
          <p:cNvPr id="14" name="Rectangle: Rounded Corners 13">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62B602F8-22D5-5E45-96D2-97737FA0BB8B}"/>
              </a:ext>
            </a:extLst>
          </p:cNvPr>
          <p:cNvSpPr/>
          <p:nvPr/>
        </p:nvSpPr>
        <p:spPr>
          <a:xfrm>
            <a:off x="404553" y="5624945"/>
            <a:ext cx="9078562" cy="59297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C284670-F28E-717E-5EFD-4FD68557CA64}"/>
              </a:ext>
            </a:extLst>
          </p:cNvPr>
          <p:cNvSpPr txBox="1"/>
          <p:nvPr/>
        </p:nvSpPr>
        <p:spPr>
          <a:xfrm>
            <a:off x="4655409" y="6356350"/>
            <a:ext cx="6196912" cy="237757"/>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Photo by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Taylor Wilcox</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on </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Unsplash</a:t>
            </a:r>
            <a:r>
              <a:rPr kumimoji="0" lang="en-US" sz="105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
        <p:nvSpPr>
          <p:cNvPr id="2" name="Rectangle 1">
            <a:extLst>
              <a:ext uri="{FF2B5EF4-FFF2-40B4-BE49-F238E27FC236}">
                <a16:creationId xmlns:a16="http://schemas.microsoft.com/office/drawing/2014/main" id="{92A04559-9261-1935-A732-66F714F6D3C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27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outdoor, way, sidewalk, floor&#10;&#10;Description automatically generated">
            <a:extLst>
              <a:ext uri="{FF2B5EF4-FFF2-40B4-BE49-F238E27FC236}">
                <a16:creationId xmlns:a16="http://schemas.microsoft.com/office/drawing/2014/main" id="{E9BBCEE1-14DB-0B46-B23E-F11E4043ED8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047" y="10"/>
            <a:ext cx="12191999" cy="6857990"/>
          </a:xfrm>
          <a:prstGeom prst="rect">
            <a:avLst/>
          </a:prstGeom>
        </p:spPr>
      </p:pic>
      <p:sp>
        <p:nvSpPr>
          <p:cNvPr id="24" name="Rectangle 23">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E5FB05E-7623-4D48-A765-86B6CDB52F61}"/>
              </a:ext>
            </a:extLst>
          </p:cNvPr>
          <p:cNvSpPr txBox="1"/>
          <p:nvPr/>
        </p:nvSpPr>
        <p:spPr>
          <a:xfrm>
            <a:off x="1097280" y="325550"/>
            <a:ext cx="10058400" cy="3574778"/>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a:pPr>
            <a:r>
              <a:rPr kumimoji="0" lang="en-US" sz="5200" b="0" i="0" u="none" strike="noStrike" cap="none" spc="0" normalizeH="0" baseline="0" noProof="0">
                <a:ln>
                  <a:noFill/>
                </a:ln>
                <a:solidFill>
                  <a:srgbClr val="FFFFFF"/>
                </a:solidFill>
                <a:effectLst/>
                <a:uLnTx/>
                <a:uFillTx/>
                <a:latin typeface="+mj-lt"/>
                <a:ea typeface="+mj-ea"/>
                <a:cs typeface="+mj-cs"/>
              </a:rPr>
              <a:t>Reading doesn’t grow in an environment where reading rarely occurs. </a:t>
            </a:r>
          </a:p>
        </p:txBody>
      </p:sp>
      <p:sp>
        <p:nvSpPr>
          <p:cNvPr id="5" name="Rectangle 4">
            <a:extLst>
              <a:ext uri="{FF2B5EF4-FFF2-40B4-BE49-F238E27FC236}">
                <a16:creationId xmlns:a16="http://schemas.microsoft.com/office/drawing/2014/main" id="{5099AC00-A504-894A-84D3-AB9541E6EE9E}"/>
              </a:ext>
            </a:extLst>
          </p:cNvPr>
          <p:cNvSpPr/>
          <p:nvPr/>
        </p:nvSpPr>
        <p:spPr>
          <a:xfrm>
            <a:off x="1237211" y="6319418"/>
            <a:ext cx="10058400" cy="1282707"/>
          </a:xfrm>
          <a:prstGeom prst="rect">
            <a:avLst/>
          </a:prstGeom>
          <a:effectLst>
            <a:outerShdw blurRad="50800" dist="38100" dir="2700000" algn="tl" rotWithShape="0">
              <a:prstClr val="black">
                <a:alpha val="40000"/>
              </a:prstClr>
            </a:outerShdw>
          </a:effectLst>
        </p:spPr>
        <p:txBody>
          <a:bodyPr vert="horz" lIns="91440" tIns="45720" rIns="91440" bIns="45720" rtlCol="0">
            <a:normAutofit/>
          </a:bodyPr>
          <a:lstStyle/>
          <a:p>
            <a:pPr marR="0" lvl="0" algn="ctr" fontAlgn="auto">
              <a:lnSpc>
                <a:spcPct val="90000"/>
              </a:lnSpc>
              <a:spcBef>
                <a:spcPts val="1000"/>
              </a:spcBef>
              <a:spcAft>
                <a:spcPts val="0"/>
              </a:spcAft>
              <a:buClrTx/>
              <a:buSzTx/>
              <a:tabLst/>
              <a:defRPr/>
            </a:pPr>
            <a:r>
              <a:rPr kumimoji="0" lang="en-US" sz="1050" b="0" i="0" u="none" strike="noStrike" cap="none" spc="0" normalizeH="0" baseline="0" noProof="0" dirty="0">
                <a:ln>
                  <a:noFill/>
                </a:ln>
                <a:solidFill>
                  <a:srgbClr val="FFFFFF"/>
                </a:solidFill>
                <a:effectLst/>
                <a:uLnTx/>
                <a:uFillTx/>
              </a:rPr>
              <a:t>Photo by </a:t>
            </a:r>
            <a:r>
              <a:rPr kumimoji="0" lang="en-US" sz="1050" b="0" i="0" u="none" strike="noStrike" cap="none" spc="0" normalizeH="0" baseline="0" noProof="0" dirty="0">
                <a:ln>
                  <a:noFill/>
                </a:ln>
                <a:solidFill>
                  <a:srgbClr val="FFFFFF"/>
                </a:solidFill>
                <a:effectLst/>
                <a:uLnTx/>
                <a:uFillTx/>
                <a:hlinkClick r:id="rId4">
                  <a:extLst>
                    <a:ext uri="{A12FA001-AC4F-418D-AE19-62706E023703}">
                      <ahyp:hlinkClr xmlns:ahyp="http://schemas.microsoft.com/office/drawing/2018/hyperlinkcolor" val="tx"/>
                    </a:ext>
                  </a:extLst>
                </a:hlinkClick>
              </a:rPr>
              <a:t>Joshua Woroniecki</a:t>
            </a:r>
            <a:r>
              <a:rPr kumimoji="0" lang="en-US" sz="1050" b="0" i="0" u="none" strike="noStrike" cap="none" spc="0" normalizeH="0" baseline="0" noProof="0" dirty="0">
                <a:ln>
                  <a:noFill/>
                </a:ln>
                <a:solidFill>
                  <a:srgbClr val="FFFFFF"/>
                </a:solidFill>
                <a:effectLst/>
                <a:uLnTx/>
                <a:uFillTx/>
              </a:rPr>
              <a:t> on </a:t>
            </a:r>
            <a:r>
              <a:rPr kumimoji="0" lang="en-US" sz="1050" b="0" i="0" u="none" strike="noStrike" cap="none" spc="0" normalizeH="0" baseline="0" noProof="0" dirty="0">
                <a:ln>
                  <a:noFill/>
                </a:ln>
                <a:solidFill>
                  <a:srgbClr val="FFFFFF"/>
                </a:solidFill>
                <a:effectLst/>
                <a:uLnTx/>
                <a:uFillTx/>
                <a:hlinkClick r:id="rId5">
                  <a:extLst>
                    <a:ext uri="{A12FA001-AC4F-418D-AE19-62706E023703}">
                      <ahyp:hlinkClr xmlns:ahyp="http://schemas.microsoft.com/office/drawing/2018/hyperlinkcolor" val="tx"/>
                    </a:ext>
                  </a:extLst>
                </a:hlinkClick>
              </a:rPr>
              <a:t>Unsplash</a:t>
            </a:r>
            <a:r>
              <a:rPr kumimoji="0" lang="en-US" sz="1050" b="0" i="0" u="none" strike="noStrike" cap="none" spc="0" normalizeH="0" baseline="0" noProof="0" dirty="0">
                <a:ln>
                  <a:noFill/>
                </a:ln>
                <a:solidFill>
                  <a:srgbClr val="FFFFFF"/>
                </a:solidFill>
                <a:effectLst/>
                <a:uLnTx/>
                <a:uFillTx/>
              </a:rPr>
              <a:t> </a:t>
            </a:r>
          </a:p>
        </p:txBody>
      </p:sp>
      <p:sp>
        <p:nvSpPr>
          <p:cNvPr id="2" name="Rectangle 1">
            <a:extLst>
              <a:ext uri="{FF2B5EF4-FFF2-40B4-BE49-F238E27FC236}">
                <a16:creationId xmlns:a16="http://schemas.microsoft.com/office/drawing/2014/main" id="{1BABE8BE-329C-AE58-7A60-BB1C041C3569}"/>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822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E585D-F456-9897-A68E-F2772C7276D9}"/>
            </a:ext>
          </a:extLst>
        </p:cNvPr>
        <p:cNvGrpSpPr/>
        <p:nvPr/>
      </p:nvGrpSpPr>
      <p:grpSpPr>
        <a:xfrm>
          <a:off x="0" y="0"/>
          <a:ext cx="0" cy="0"/>
          <a:chOff x="0" y="0"/>
          <a:chExt cx="0" cy="0"/>
        </a:xfrm>
      </p:grpSpPr>
      <p:sp>
        <p:nvSpPr>
          <p:cNvPr id="7" name="Frame 6">
            <a:extLst>
              <a:ext uri="{FF2B5EF4-FFF2-40B4-BE49-F238E27FC236}">
                <a16:creationId xmlns:a16="http://schemas.microsoft.com/office/drawing/2014/main" id="{AB8D1B1D-CDBF-1145-8D73-E52BF07FDEBC}"/>
              </a:ext>
            </a:extLst>
          </p:cNvPr>
          <p:cNvSpPr/>
          <p:nvPr/>
        </p:nvSpPr>
        <p:spPr>
          <a:xfrm>
            <a:off x="0" y="0"/>
            <a:ext cx="12192000" cy="6858000"/>
          </a:xfrm>
          <a:prstGeom prst="frame">
            <a:avLst>
              <a:gd name="adj1" fmla="val 4979"/>
            </a:avLst>
          </a:prstGeom>
          <a:solidFill>
            <a:srgbClr val="B3C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 name="Picture 2">
            <a:extLst>
              <a:ext uri="{FF2B5EF4-FFF2-40B4-BE49-F238E27FC236}">
                <a16:creationId xmlns:a16="http://schemas.microsoft.com/office/drawing/2014/main" id="{A1F7F10A-12A3-812E-7CCF-D4DC407203F2}"/>
              </a:ext>
            </a:extLst>
          </p:cNvPr>
          <p:cNvPicPr>
            <a:picLocks noChangeAspect="1"/>
          </p:cNvPicPr>
          <p:nvPr/>
        </p:nvPicPr>
        <p:blipFill>
          <a:blip r:embed="rId2"/>
          <a:stretch>
            <a:fillRect/>
          </a:stretch>
        </p:blipFill>
        <p:spPr>
          <a:xfrm>
            <a:off x="746448" y="560247"/>
            <a:ext cx="4373595" cy="5616617"/>
          </a:xfrm>
          <a:prstGeom prst="rect">
            <a:avLst/>
          </a:prstGeom>
        </p:spPr>
      </p:pic>
      <p:sp>
        <p:nvSpPr>
          <p:cNvPr id="5" name="TextBox 4">
            <a:extLst>
              <a:ext uri="{FF2B5EF4-FFF2-40B4-BE49-F238E27FC236}">
                <a16:creationId xmlns:a16="http://schemas.microsoft.com/office/drawing/2014/main" id="{37A01AA5-AF86-DCE2-E3F3-4780C45115A9}"/>
              </a:ext>
            </a:extLst>
          </p:cNvPr>
          <p:cNvSpPr txBox="1"/>
          <p:nvPr/>
        </p:nvSpPr>
        <p:spPr>
          <a:xfrm>
            <a:off x="6336133" y="1418254"/>
            <a:ext cx="4639777" cy="4462760"/>
          </a:xfrm>
          <a:prstGeom prst="rect">
            <a:avLst/>
          </a:prstGeom>
          <a:noFill/>
        </p:spPr>
        <p:txBody>
          <a:bodyPr wrap="square" rtlCol="0">
            <a:spAutoFit/>
          </a:bodyPr>
          <a:lstStyle/>
          <a:p>
            <a:pPr algn="ctr"/>
            <a:r>
              <a:rPr lang="en-US" sz="4400" dirty="0">
                <a:latin typeface="Aptos" panose="020B0004020202020204" pitchFamily="34" charset="0"/>
              </a:rPr>
              <a:t>To change the trajectory of reading skills, efforts must be focused on </a:t>
            </a:r>
          </a:p>
          <a:p>
            <a:pPr algn="ctr"/>
            <a:r>
              <a:rPr lang="en-US" sz="5400" b="1" dirty="0">
                <a:latin typeface="Aptos" panose="020B0004020202020204" pitchFamily="34" charset="0"/>
              </a:rPr>
              <a:t>eyes on text</a:t>
            </a:r>
            <a:r>
              <a:rPr lang="en-US" sz="5400" dirty="0">
                <a:latin typeface="Aptos" panose="020B0004020202020204" pitchFamily="34" charset="0"/>
              </a:rPr>
              <a:t>. </a:t>
            </a:r>
          </a:p>
        </p:txBody>
      </p:sp>
    </p:spTree>
    <p:extLst>
      <p:ext uri="{BB962C8B-B14F-4D97-AF65-F5344CB8AC3E}">
        <p14:creationId xmlns:p14="http://schemas.microsoft.com/office/powerpoint/2010/main" val="141558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Books for Reluctant Readers">
            <a:extLst>
              <a:ext uri="{FF2B5EF4-FFF2-40B4-BE49-F238E27FC236}">
                <a16:creationId xmlns:a16="http://schemas.microsoft.com/office/drawing/2014/main" id="{646D1ADE-AC79-E0A3-E8BE-A014E7D8CFA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0CD157A-86A7-5C71-536B-6EABAEE2DB9B}"/>
              </a:ext>
            </a:extLst>
          </p:cNvPr>
          <p:cNvSpPr txBox="1"/>
          <p:nvPr/>
        </p:nvSpPr>
        <p:spPr>
          <a:xfrm>
            <a:off x="5022573" y="565926"/>
            <a:ext cx="6771861" cy="1498872"/>
          </a:xfrm>
          <a:prstGeom prst="rect">
            <a:avLst/>
          </a:prstGeom>
          <a:noFill/>
        </p:spPr>
        <p:txBody>
          <a:bodyPr wrap="square">
            <a:sp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lang="en-US" sz="4800" dirty="0">
                <a:solidFill>
                  <a:srgbClr val="FFFFFF"/>
                </a:solidFill>
                <a:latin typeface="Calibri Light" panose="020F0302020204030204"/>
              </a:rPr>
              <a:t>E</a:t>
            </a:r>
            <a:r>
              <a:rPr kumimoji="0" lang="en-US" sz="4800" b="0" i="0" u="none" strike="noStrike" kern="1200" cap="none" spc="0" normalizeH="0" baseline="0" noProof="0" dirty="0">
                <a:ln>
                  <a:noFill/>
                </a:ln>
                <a:solidFill>
                  <a:srgbClr val="FFFFFF"/>
                </a:solidFill>
                <a:effectLst/>
                <a:uLnTx/>
                <a:uFillTx/>
                <a:latin typeface="Calibri Light" panose="020F0302020204030204"/>
                <a:ea typeface="+mn-ea"/>
                <a:cs typeface="+mn-cs"/>
              </a:rPr>
              <a:t>yes on text</a:t>
            </a:r>
            <a:r>
              <a:rPr kumimoji="0" lang="en-US" sz="4000" b="0" i="0" u="none" strike="noStrike" kern="1200" cap="none" spc="0" normalizeH="0" baseline="0" noProof="0" dirty="0">
                <a:ln>
                  <a:noFill/>
                </a:ln>
                <a:solidFill>
                  <a:srgbClr val="FFFFFF"/>
                </a:solidFill>
                <a:effectLst/>
                <a:uLnTx/>
                <a:uFillTx/>
                <a:latin typeface="Calibri Light" panose="020F0302020204030204"/>
                <a:ea typeface="+mn-ea"/>
                <a:cs typeface="+mn-cs"/>
              </a:rPr>
              <a:t>. </a:t>
            </a:r>
          </a:p>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Calibri Light" panose="020F0302020204030204"/>
                <a:ea typeface="+mn-ea"/>
                <a:cs typeface="+mn-cs"/>
              </a:rPr>
              <a:t>In other words, </a:t>
            </a:r>
            <a:r>
              <a:rPr kumimoji="0" lang="en-US" sz="4800" b="0" i="0" u="none" strike="noStrike" kern="1200" cap="none" spc="0" normalizeH="0" baseline="0" noProof="0" dirty="0">
                <a:ln>
                  <a:noFill/>
                </a:ln>
                <a:solidFill>
                  <a:srgbClr val="FFFFFF"/>
                </a:solidFill>
                <a:effectLst/>
                <a:uLnTx/>
                <a:uFillTx/>
                <a:latin typeface="Calibri Light" panose="020F0302020204030204"/>
                <a:ea typeface="+mn-ea"/>
                <a:cs typeface="+mn-cs"/>
              </a:rPr>
              <a:t>practice</a:t>
            </a:r>
            <a:r>
              <a:rPr kumimoji="0" lang="en-US" sz="4000" b="0" i="0" u="none" strike="noStrike" kern="1200" cap="none" spc="0" normalizeH="0" baseline="0" noProof="0" dirty="0">
                <a:ln>
                  <a:noFill/>
                </a:ln>
                <a:solidFill>
                  <a:srgbClr val="FFFFFF"/>
                </a:solidFill>
                <a:effectLst/>
                <a:uLnTx/>
                <a:uFillTx/>
                <a:latin typeface="Calibri Light" panose="020F0302020204030204"/>
                <a:ea typeface="+mn-ea"/>
                <a:cs typeface="+mn-cs"/>
              </a:rPr>
              <a:t>.</a:t>
            </a:r>
          </a:p>
        </p:txBody>
      </p:sp>
      <p:sp>
        <p:nvSpPr>
          <p:cNvPr id="2" name="Rectangle 1">
            <a:extLst>
              <a:ext uri="{FF2B5EF4-FFF2-40B4-BE49-F238E27FC236}">
                <a16:creationId xmlns:a16="http://schemas.microsoft.com/office/drawing/2014/main" id="{120AE427-28C8-7860-E3D8-B2766B24E26E}"/>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761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103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descr="Books for Reluctant Readers">
            <a:extLst>
              <a:ext uri="{FF2B5EF4-FFF2-40B4-BE49-F238E27FC236}">
                <a16:creationId xmlns:a16="http://schemas.microsoft.com/office/drawing/2014/main" id="{646D1ADE-AC79-E0A3-E8BE-A014E7D8CFA6}"/>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0CD157A-86A7-5C71-536B-6EABAEE2DB9B}"/>
              </a:ext>
            </a:extLst>
          </p:cNvPr>
          <p:cNvSpPr txBox="1"/>
          <p:nvPr/>
        </p:nvSpPr>
        <p:spPr>
          <a:xfrm>
            <a:off x="5115339" y="632187"/>
            <a:ext cx="6771861" cy="1865126"/>
          </a:xfrm>
          <a:prstGeom prst="rect">
            <a:avLst/>
          </a:prstGeom>
          <a:solidFill>
            <a:schemeClr val="bg2">
              <a:lumMod val="50000"/>
              <a:alpha val="64000"/>
            </a:schemeClr>
          </a:solidFill>
        </p:spPr>
        <p:txBody>
          <a:bodyPr wrap="square">
            <a:sp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a:ln>
                  <a:noFill/>
                </a:ln>
                <a:solidFill>
                  <a:srgbClr val="FFFFFF"/>
                </a:solidFill>
                <a:effectLst/>
                <a:uLnTx/>
                <a:uFillTx/>
                <a:latin typeface="Calibri Light" panose="020F0302020204030204"/>
                <a:ea typeface="+mn-ea"/>
                <a:cs typeface="+mn-cs"/>
              </a:rPr>
              <a:t>In exemplary </a:t>
            </a:r>
            <a:r>
              <a:rPr kumimoji="0" lang="en-US" sz="4000" b="0" i="0" u="none" strike="noStrike" kern="1200" cap="none" spc="0" normalizeH="0" baseline="0" noProof="0" dirty="0">
                <a:ln>
                  <a:noFill/>
                </a:ln>
                <a:solidFill>
                  <a:srgbClr val="FFFFFF"/>
                </a:solidFill>
                <a:effectLst/>
                <a:uLnTx/>
                <a:uFillTx/>
                <a:latin typeface="Calibri Light" panose="020F0302020204030204"/>
                <a:ea typeface="+mn-ea"/>
                <a:cs typeface="+mn-cs"/>
              </a:rPr>
              <a:t>1</a:t>
            </a:r>
            <a:r>
              <a:rPr kumimoji="0" lang="en-US" sz="4000" b="0" i="0" u="none" strike="noStrike" kern="1200" cap="none" spc="0" normalizeH="0" baseline="30000" noProof="0" dirty="0">
                <a:ln>
                  <a:noFill/>
                </a:ln>
                <a:solidFill>
                  <a:srgbClr val="FFFFFF"/>
                </a:solidFill>
                <a:effectLst/>
                <a:uLnTx/>
                <a:uFillTx/>
                <a:latin typeface="Calibri Light" panose="020F0302020204030204"/>
                <a:ea typeface="+mn-ea"/>
                <a:cs typeface="+mn-cs"/>
              </a:rPr>
              <a:t>st</a:t>
            </a:r>
            <a:r>
              <a:rPr kumimoji="0" lang="en-US" sz="4000" b="0" i="0" u="none" strike="noStrike" kern="1200" cap="none" spc="0" normalizeH="0" baseline="0" noProof="0" dirty="0">
                <a:ln>
                  <a:noFill/>
                </a:ln>
                <a:solidFill>
                  <a:srgbClr val="FFFFFF"/>
                </a:solidFill>
                <a:effectLst/>
                <a:uLnTx/>
                <a:uFillTx/>
                <a:latin typeface="Calibri Light" panose="020F0302020204030204"/>
                <a:ea typeface="+mn-ea"/>
                <a:cs typeface="+mn-cs"/>
              </a:rPr>
              <a:t> and 4</a:t>
            </a:r>
            <a:r>
              <a:rPr kumimoji="0" lang="en-US" sz="4000" b="0" i="0" u="none" strike="noStrike" kern="1200" cap="none" spc="0" normalizeH="0" baseline="30000" noProof="0" dirty="0">
                <a:ln>
                  <a:noFill/>
                </a:ln>
                <a:solidFill>
                  <a:srgbClr val="FFFFFF"/>
                </a:solidFill>
                <a:effectLst/>
                <a:uLnTx/>
                <a:uFillTx/>
                <a:latin typeface="Calibri Light" panose="020F0302020204030204"/>
                <a:ea typeface="+mn-ea"/>
                <a:cs typeface="+mn-cs"/>
              </a:rPr>
              <a:t>th</a:t>
            </a:r>
            <a:r>
              <a:rPr kumimoji="0" lang="en-US" sz="4000" b="0" i="0" u="none" strike="noStrike" kern="1200" cap="none" spc="0" normalizeH="0" baseline="0" noProof="0" dirty="0">
                <a:ln>
                  <a:noFill/>
                </a:ln>
                <a:solidFill>
                  <a:srgbClr val="FFFFFF"/>
                </a:solidFill>
                <a:effectLst/>
                <a:uLnTx/>
                <a:uFillTx/>
                <a:latin typeface="Calibri Light" panose="020F0302020204030204"/>
                <a:ea typeface="+mn-ea"/>
                <a:cs typeface="+mn-cs"/>
              </a:rPr>
              <a:t> grade classrooms, students had eyes on text for </a:t>
            </a:r>
            <a:r>
              <a:rPr kumimoji="0" lang="en-US" sz="4800" b="0" i="0" u="none" strike="noStrike" kern="1200" cap="none" spc="0" normalizeH="0" baseline="0" noProof="0" dirty="0">
                <a:ln>
                  <a:noFill/>
                </a:ln>
                <a:solidFill>
                  <a:srgbClr val="FFFFFF"/>
                </a:solidFill>
                <a:effectLst/>
                <a:uLnTx/>
                <a:uFillTx/>
                <a:latin typeface="Calibri Light" panose="020F0302020204030204"/>
                <a:ea typeface="+mn-ea"/>
                <a:cs typeface="+mn-cs"/>
              </a:rPr>
              <a:t>90 minutes a day</a:t>
            </a:r>
            <a:r>
              <a:rPr kumimoji="0" lang="en-US" sz="4000" b="0" i="0" u="none" strike="noStrike" kern="1200" cap="none" spc="0" normalizeH="0" baseline="0" noProof="0" dirty="0">
                <a:ln>
                  <a:noFill/>
                </a:ln>
                <a:solidFill>
                  <a:srgbClr val="FFFFFF"/>
                </a:solidFill>
                <a:effectLst/>
                <a:uLnTx/>
                <a:uFillTx/>
                <a:latin typeface="Calibri Light" panose="020F0302020204030204"/>
                <a:ea typeface="+mn-ea"/>
                <a:cs typeface="+mn-cs"/>
              </a:rPr>
              <a:t>. </a:t>
            </a:r>
          </a:p>
        </p:txBody>
      </p:sp>
      <p:sp>
        <p:nvSpPr>
          <p:cNvPr id="2" name="Rectangle 1">
            <a:extLst>
              <a:ext uri="{FF2B5EF4-FFF2-40B4-BE49-F238E27FC236}">
                <a16:creationId xmlns:a16="http://schemas.microsoft.com/office/drawing/2014/main" id="{3228024D-349B-E4A9-16F6-D54816D4DCD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3599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FA440753-C29D-546F-B504-9E5B5E695A1E}"/>
            </a:ext>
          </a:extLst>
        </p:cNvPr>
        <p:cNvGrpSpPr/>
        <p:nvPr/>
      </p:nvGrpSpPr>
      <p:grpSpPr>
        <a:xfrm>
          <a:off x="0" y="0"/>
          <a:ext cx="0" cy="0"/>
          <a:chOff x="0" y="0"/>
          <a:chExt cx="0" cy="0"/>
        </a:xfrm>
      </p:grpSpPr>
      <p:pic>
        <p:nvPicPr>
          <p:cNvPr id="3" name="Picture 2" descr="Adult working with student">
            <a:extLst>
              <a:ext uri="{FF2B5EF4-FFF2-40B4-BE49-F238E27FC236}">
                <a16:creationId xmlns:a16="http://schemas.microsoft.com/office/drawing/2014/main" id="{F93EE7BA-0701-BABA-371A-6849866BF3CA}"/>
              </a:ext>
            </a:extLst>
          </p:cNvPr>
          <p:cNvPicPr>
            <a:picLocks noChangeAspect="1"/>
          </p:cNvPicPr>
          <p:nvPr/>
        </p:nvPicPr>
        <p:blipFill>
          <a:blip r:embed="rId2" cstate="email">
            <a:alphaModFix amt="61000"/>
            <a:extLst>
              <a:ext uri="{28A0092B-C50C-407E-A947-70E740481C1C}">
                <a14:useLocalDpi xmlns:a14="http://schemas.microsoft.com/office/drawing/2010/main"/>
              </a:ext>
            </a:extLst>
          </a:blip>
          <a:stretch>
            <a:fillRect/>
          </a:stretch>
        </p:blipFill>
        <p:spPr>
          <a:xfrm flipH="1">
            <a:off x="0" y="0"/>
            <a:ext cx="12192000" cy="8128755"/>
          </a:xfrm>
          <a:prstGeom prst="rect">
            <a:avLst/>
          </a:prstGeom>
          <a:effectLst>
            <a:softEdge rad="0"/>
          </a:effectLst>
        </p:spPr>
      </p:pic>
      <p:sp>
        <p:nvSpPr>
          <p:cNvPr id="4" name="TextBox 3">
            <a:extLst>
              <a:ext uri="{FF2B5EF4-FFF2-40B4-BE49-F238E27FC236}">
                <a16:creationId xmlns:a16="http://schemas.microsoft.com/office/drawing/2014/main" id="{6C5121DB-57DD-634D-8967-8ED751B4E73E}"/>
              </a:ext>
            </a:extLst>
          </p:cNvPr>
          <p:cNvSpPr txBox="1"/>
          <p:nvPr/>
        </p:nvSpPr>
        <p:spPr>
          <a:xfrm>
            <a:off x="10607040" y="6627168"/>
            <a:ext cx="1584960"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solidFill>
                <a:effectLst/>
                <a:uLnTx/>
                <a:uFillTx/>
                <a:latin typeface="Calibri" panose="020F0502020204030204"/>
                <a:ea typeface="+mn-ea"/>
                <a:cs typeface="+mn-cs"/>
              </a:rPr>
              <a:t>IMAGE: MICROSOFT STOCK</a:t>
            </a:r>
          </a:p>
        </p:txBody>
      </p:sp>
      <p:sp>
        <p:nvSpPr>
          <p:cNvPr id="5" name="TextBox 4">
            <a:extLst>
              <a:ext uri="{FF2B5EF4-FFF2-40B4-BE49-F238E27FC236}">
                <a16:creationId xmlns:a16="http://schemas.microsoft.com/office/drawing/2014/main" id="{D6E2D547-03BD-A7B2-BB34-E40EE843426A}"/>
              </a:ext>
            </a:extLst>
          </p:cNvPr>
          <p:cNvSpPr txBox="1"/>
          <p:nvPr/>
        </p:nvSpPr>
        <p:spPr>
          <a:xfrm>
            <a:off x="1435444" y="806726"/>
            <a:ext cx="1019481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Access to Grade-level Curriculum</a:t>
            </a:r>
          </a:p>
        </p:txBody>
      </p:sp>
      <p:pic>
        <p:nvPicPr>
          <p:cNvPr id="2" name="Picture 1">
            <a:extLst>
              <a:ext uri="{FF2B5EF4-FFF2-40B4-BE49-F238E27FC236}">
                <a16:creationId xmlns:a16="http://schemas.microsoft.com/office/drawing/2014/main" id="{A97CBD86-1D62-702A-A78E-C096EE6B279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578600"/>
            <a:ext cx="1028700" cy="279400"/>
          </a:xfrm>
          <a:prstGeom prst="rect">
            <a:avLst/>
          </a:prstGeom>
        </p:spPr>
      </p:pic>
    </p:spTree>
    <p:extLst>
      <p:ext uri="{BB962C8B-B14F-4D97-AF65-F5344CB8AC3E}">
        <p14:creationId xmlns:p14="http://schemas.microsoft.com/office/powerpoint/2010/main" val="148885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325166D1-1B21-4128-AC42-61745528E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person, indoor, wall&#10;&#10;Description automatically generated">
            <a:extLst>
              <a:ext uri="{FF2B5EF4-FFF2-40B4-BE49-F238E27FC236}">
                <a16:creationId xmlns:a16="http://schemas.microsoft.com/office/drawing/2014/main" id="{55CBDBF2-9CB2-8A45-B566-9B2F79B55E1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20" y="2"/>
            <a:ext cx="6186992" cy="6857998"/>
          </a:xfrm>
          <a:custGeom>
            <a:avLst/>
            <a:gdLst/>
            <a:ahLst/>
            <a:cxnLst/>
            <a:rect l="l" t="t" r="r" b="b"/>
            <a:pathLst>
              <a:path w="6187012" h="6857998">
                <a:moveTo>
                  <a:pt x="5434855" y="6118149"/>
                </a:moveTo>
                <a:cubicBezTo>
                  <a:pt x="5441404" y="6124102"/>
                  <a:pt x="5449025" y="6129341"/>
                  <a:pt x="5456075" y="6133723"/>
                </a:cubicBezTo>
                <a:cubicBezTo>
                  <a:pt x="5463218" y="6138152"/>
                  <a:pt x="5468564" y="6143474"/>
                  <a:pt x="5472234" y="6149380"/>
                </a:cubicBezTo>
                <a:lnTo>
                  <a:pt x="5477710" y="6166562"/>
                </a:lnTo>
                <a:lnTo>
                  <a:pt x="5472234" y="6149379"/>
                </a:lnTo>
                <a:cubicBezTo>
                  <a:pt x="5468564" y="6143474"/>
                  <a:pt x="5463218" y="6138152"/>
                  <a:pt x="5456075" y="6133722"/>
                </a:cubicBezTo>
                <a:cubicBezTo>
                  <a:pt x="5449025" y="6129341"/>
                  <a:pt x="5441404" y="6124102"/>
                  <a:pt x="5434855" y="6118149"/>
                </a:cubicBezTo>
                <a:close/>
                <a:moveTo>
                  <a:pt x="5343013" y="4941372"/>
                </a:moveTo>
                <a:lnTo>
                  <a:pt x="5346342" y="4950869"/>
                </a:lnTo>
                <a:lnTo>
                  <a:pt x="5356027" y="4991382"/>
                </a:lnTo>
                <a:lnTo>
                  <a:pt x="5346342" y="4950868"/>
                </a:lnTo>
                <a:close/>
                <a:moveTo>
                  <a:pt x="5346951" y="4749807"/>
                </a:moveTo>
                <a:cubicBezTo>
                  <a:pt x="5334815" y="4762826"/>
                  <a:pt x="5333958" y="4781365"/>
                  <a:pt x="5332244" y="4799797"/>
                </a:cubicBezTo>
                <a:cubicBezTo>
                  <a:pt x="5333958" y="4781365"/>
                  <a:pt x="5334815" y="4762827"/>
                  <a:pt x="5346951" y="4749807"/>
                </a:cubicBezTo>
                <a:close/>
                <a:moveTo>
                  <a:pt x="5364750" y="4543185"/>
                </a:moveTo>
                <a:cubicBezTo>
                  <a:pt x="5365727" y="4548281"/>
                  <a:pt x="5367775" y="4553662"/>
                  <a:pt x="5370156" y="4557092"/>
                </a:cubicBezTo>
                <a:cubicBezTo>
                  <a:pt x="5381776" y="4573618"/>
                  <a:pt x="5390563" y="4588275"/>
                  <a:pt x="5396519" y="4602021"/>
                </a:cubicBezTo>
                <a:cubicBezTo>
                  <a:pt x="5390563" y="4588275"/>
                  <a:pt x="5381776" y="4573618"/>
                  <a:pt x="5370156" y="4557091"/>
                </a:cubicBezTo>
                <a:close/>
                <a:moveTo>
                  <a:pt x="5830968" y="2819253"/>
                </a:moveTo>
                <a:lnTo>
                  <a:pt x="5842611" y="2827484"/>
                </a:lnTo>
                <a:lnTo>
                  <a:pt x="5842613" y="2827486"/>
                </a:lnTo>
                <a:lnTo>
                  <a:pt x="5871116" y="2861156"/>
                </a:lnTo>
                <a:lnTo>
                  <a:pt x="5861462" y="2842392"/>
                </a:lnTo>
                <a:lnTo>
                  <a:pt x="5842613" y="2827486"/>
                </a:lnTo>
                <a:lnTo>
                  <a:pt x="5842611" y="2827483"/>
                </a:lnTo>
                <a:close/>
                <a:moveTo>
                  <a:pt x="5761313" y="1974015"/>
                </a:moveTo>
                <a:lnTo>
                  <a:pt x="5754799" y="1999763"/>
                </a:lnTo>
                <a:cubicBezTo>
                  <a:pt x="5750990" y="2008056"/>
                  <a:pt x="5745310" y="2016020"/>
                  <a:pt x="5737071" y="2023547"/>
                </a:cubicBezTo>
                <a:cubicBezTo>
                  <a:pt x="5753550" y="2008497"/>
                  <a:pt x="5759789" y="1991685"/>
                  <a:pt x="5761313" y="1974015"/>
                </a:cubicBezTo>
                <a:close/>
                <a:moveTo>
                  <a:pt x="5744119" y="1768838"/>
                </a:moveTo>
                <a:cubicBezTo>
                  <a:pt x="5739738" y="1774411"/>
                  <a:pt x="5736975" y="1779948"/>
                  <a:pt x="5735518" y="1785412"/>
                </a:cubicBezTo>
                <a:lnTo>
                  <a:pt x="5734738" y="1801558"/>
                </a:lnTo>
                <a:cubicBezTo>
                  <a:pt x="5733070" y="1790986"/>
                  <a:pt x="5735356" y="1779981"/>
                  <a:pt x="5744119" y="1768838"/>
                </a:cubicBezTo>
                <a:close/>
                <a:moveTo>
                  <a:pt x="5853708" y="520953"/>
                </a:moveTo>
                <a:lnTo>
                  <a:pt x="5846981" y="549926"/>
                </a:lnTo>
                <a:lnTo>
                  <a:pt x="5840726" y="566616"/>
                </a:lnTo>
                <a:lnTo>
                  <a:pt x="5834776" y="581804"/>
                </a:lnTo>
                <a:lnTo>
                  <a:pt x="5834358" y="583595"/>
                </a:lnTo>
                <a:lnTo>
                  <a:pt x="5832183" y="589388"/>
                </a:lnTo>
                <a:cubicBezTo>
                  <a:pt x="5829783" y="597005"/>
                  <a:pt x="5828025" y="604728"/>
                  <a:pt x="5827560" y="612658"/>
                </a:cubicBezTo>
                <a:lnTo>
                  <a:pt x="5834358" y="583595"/>
                </a:lnTo>
                <a:lnTo>
                  <a:pt x="5840674" y="566754"/>
                </a:lnTo>
                <a:lnTo>
                  <a:pt x="5840726" y="566616"/>
                </a:lnTo>
                <a:lnTo>
                  <a:pt x="5846564" y="551717"/>
                </a:lnTo>
                <a:lnTo>
                  <a:pt x="5846981" y="549926"/>
                </a:lnTo>
                <a:lnTo>
                  <a:pt x="5849145" y="544146"/>
                </a:lnTo>
                <a:cubicBezTo>
                  <a:pt x="5851532" y="536547"/>
                  <a:pt x="5853271" y="528850"/>
                  <a:pt x="5853708" y="520953"/>
                </a:cubicBezTo>
                <a:close/>
                <a:moveTo>
                  <a:pt x="5802605" y="268794"/>
                </a:moveTo>
                <a:cubicBezTo>
                  <a:pt x="5800080" y="279176"/>
                  <a:pt x="5798377" y="289296"/>
                  <a:pt x="5797729" y="299164"/>
                </a:cubicBezTo>
                <a:cubicBezTo>
                  <a:pt x="5797080" y="309031"/>
                  <a:pt x="5797485" y="318646"/>
                  <a:pt x="5799176" y="328017"/>
                </a:cubicBezTo>
                <a:close/>
                <a:moveTo>
                  <a:pt x="0" y="0"/>
                </a:moveTo>
                <a:lnTo>
                  <a:pt x="6120021" y="0"/>
                </a:lnTo>
                <a:lnTo>
                  <a:pt x="6115806" y="24480"/>
                </a:lnTo>
                <a:cubicBezTo>
                  <a:pt x="6113321" y="32636"/>
                  <a:pt x="6109559" y="40471"/>
                  <a:pt x="6103795" y="47806"/>
                </a:cubicBezTo>
                <a:cubicBezTo>
                  <a:pt x="6088935" y="66857"/>
                  <a:pt x="6092364" y="85336"/>
                  <a:pt x="6094651" y="105718"/>
                </a:cubicBezTo>
                <a:cubicBezTo>
                  <a:pt x="6096365" y="121150"/>
                  <a:pt x="6095794" y="136963"/>
                  <a:pt x="6095986" y="152584"/>
                </a:cubicBezTo>
                <a:cubicBezTo>
                  <a:pt x="6096555" y="180017"/>
                  <a:pt x="6096746" y="207450"/>
                  <a:pt x="6097699" y="234883"/>
                </a:cubicBezTo>
                <a:cubicBezTo>
                  <a:pt x="6098079" y="243648"/>
                  <a:pt x="6102844" y="252600"/>
                  <a:pt x="6102082" y="261173"/>
                </a:cubicBezTo>
                <a:cubicBezTo>
                  <a:pt x="6098461" y="300800"/>
                  <a:pt x="6092746" y="340425"/>
                  <a:pt x="6089507" y="380050"/>
                </a:cubicBezTo>
                <a:cubicBezTo>
                  <a:pt x="6087603" y="402529"/>
                  <a:pt x="6091220" y="425581"/>
                  <a:pt x="6088555" y="447870"/>
                </a:cubicBezTo>
                <a:cubicBezTo>
                  <a:pt x="6085507" y="473587"/>
                  <a:pt x="6077697" y="498733"/>
                  <a:pt x="6072932" y="524262"/>
                </a:cubicBezTo>
                <a:cubicBezTo>
                  <a:pt x="6071600" y="531310"/>
                  <a:pt x="6073315" y="539121"/>
                  <a:pt x="6073694" y="546552"/>
                </a:cubicBezTo>
                <a:cubicBezTo>
                  <a:pt x="6074076" y="554933"/>
                  <a:pt x="6074838" y="563125"/>
                  <a:pt x="6075029" y="571508"/>
                </a:cubicBezTo>
                <a:cubicBezTo>
                  <a:pt x="6075411" y="597037"/>
                  <a:pt x="6074838" y="622564"/>
                  <a:pt x="6076173" y="648092"/>
                </a:cubicBezTo>
                <a:cubicBezTo>
                  <a:pt x="6076934" y="663713"/>
                  <a:pt x="6084744" y="680096"/>
                  <a:pt x="6081886" y="694576"/>
                </a:cubicBezTo>
                <a:cubicBezTo>
                  <a:pt x="6076363" y="724104"/>
                  <a:pt x="6088745" y="753633"/>
                  <a:pt x="6078459" y="783158"/>
                </a:cubicBezTo>
                <a:cubicBezTo>
                  <a:pt x="6075411" y="792306"/>
                  <a:pt x="6083031" y="804877"/>
                  <a:pt x="6083411" y="815929"/>
                </a:cubicBezTo>
                <a:cubicBezTo>
                  <a:pt x="6084363" y="843552"/>
                  <a:pt x="6084173" y="871173"/>
                  <a:pt x="6083983" y="898797"/>
                </a:cubicBezTo>
                <a:cubicBezTo>
                  <a:pt x="6083793" y="923562"/>
                  <a:pt x="6086459" y="949281"/>
                  <a:pt x="6081125" y="973095"/>
                </a:cubicBezTo>
                <a:cubicBezTo>
                  <a:pt x="6075411" y="998052"/>
                  <a:pt x="6076173" y="1020529"/>
                  <a:pt x="6082649" y="1044725"/>
                </a:cubicBezTo>
                <a:cubicBezTo>
                  <a:pt x="6087031" y="1061298"/>
                  <a:pt x="6087603" y="1078826"/>
                  <a:pt x="6088935" y="1095972"/>
                </a:cubicBezTo>
                <a:cubicBezTo>
                  <a:pt x="6090459" y="1114449"/>
                  <a:pt x="6086459" y="1134834"/>
                  <a:pt x="6092746" y="1151600"/>
                </a:cubicBezTo>
                <a:cubicBezTo>
                  <a:pt x="6111415" y="1201512"/>
                  <a:pt x="6115415" y="1252757"/>
                  <a:pt x="6115415" y="1304955"/>
                </a:cubicBezTo>
                <a:cubicBezTo>
                  <a:pt x="6115415" y="1314483"/>
                  <a:pt x="6112750" y="1324198"/>
                  <a:pt x="6109892" y="1333341"/>
                </a:cubicBezTo>
                <a:cubicBezTo>
                  <a:pt x="6092746" y="1386684"/>
                  <a:pt x="6094269" y="1440216"/>
                  <a:pt x="6104748" y="1494509"/>
                </a:cubicBezTo>
                <a:cubicBezTo>
                  <a:pt x="6107034" y="1505751"/>
                  <a:pt x="6107415" y="1518324"/>
                  <a:pt x="6105130" y="1529563"/>
                </a:cubicBezTo>
                <a:cubicBezTo>
                  <a:pt x="6098461" y="1561189"/>
                  <a:pt x="6087411" y="1591859"/>
                  <a:pt x="6082649" y="1623675"/>
                </a:cubicBezTo>
                <a:cubicBezTo>
                  <a:pt x="6074838" y="1676253"/>
                  <a:pt x="6101126" y="1721785"/>
                  <a:pt x="6118274" y="1768838"/>
                </a:cubicBezTo>
                <a:cubicBezTo>
                  <a:pt x="6134467" y="1813610"/>
                  <a:pt x="6171044" y="1851709"/>
                  <a:pt x="6162851" y="1904673"/>
                </a:cubicBezTo>
                <a:cubicBezTo>
                  <a:pt x="6162090" y="1910004"/>
                  <a:pt x="6167233" y="1915912"/>
                  <a:pt x="6168567" y="1921817"/>
                </a:cubicBezTo>
                <a:cubicBezTo>
                  <a:pt x="6172188" y="1938009"/>
                  <a:pt x="6176566" y="1954202"/>
                  <a:pt x="6178283" y="1970586"/>
                </a:cubicBezTo>
                <a:cubicBezTo>
                  <a:pt x="6180570" y="1990589"/>
                  <a:pt x="6179809" y="2010974"/>
                  <a:pt x="6181713" y="2030977"/>
                </a:cubicBezTo>
                <a:cubicBezTo>
                  <a:pt x="6182856" y="2043835"/>
                  <a:pt x="6184951" y="2056600"/>
                  <a:pt x="6186761" y="2069340"/>
                </a:cubicBezTo>
                <a:lnTo>
                  <a:pt x="6187012" y="2072225"/>
                </a:lnTo>
                <a:lnTo>
                  <a:pt x="6187012" y="2131532"/>
                </a:lnTo>
                <a:lnTo>
                  <a:pt x="6186141" y="2138304"/>
                </a:lnTo>
                <a:cubicBezTo>
                  <a:pt x="6183950" y="2148519"/>
                  <a:pt x="6181332" y="2158712"/>
                  <a:pt x="6179617" y="2168903"/>
                </a:cubicBezTo>
                <a:cubicBezTo>
                  <a:pt x="6174854" y="2197670"/>
                  <a:pt x="6176188" y="2229296"/>
                  <a:pt x="6163995" y="2254633"/>
                </a:cubicBezTo>
                <a:cubicBezTo>
                  <a:pt x="6151041" y="2281683"/>
                  <a:pt x="6145135" y="2307402"/>
                  <a:pt x="6149135" y="2335405"/>
                </a:cubicBezTo>
                <a:cubicBezTo>
                  <a:pt x="6150469" y="2344741"/>
                  <a:pt x="6158471" y="2356744"/>
                  <a:pt x="6166661" y="2360933"/>
                </a:cubicBezTo>
                <a:cubicBezTo>
                  <a:pt x="6184950" y="2370270"/>
                  <a:pt x="6188190" y="2383032"/>
                  <a:pt x="6181902" y="2400369"/>
                </a:cubicBezTo>
                <a:cubicBezTo>
                  <a:pt x="6176566" y="2415420"/>
                  <a:pt x="6173901" y="2433897"/>
                  <a:pt x="6163613" y="2444184"/>
                </a:cubicBezTo>
                <a:cubicBezTo>
                  <a:pt x="6134467" y="2473333"/>
                  <a:pt x="6133515" y="2510483"/>
                  <a:pt x="6125705" y="2546678"/>
                </a:cubicBezTo>
                <a:cubicBezTo>
                  <a:pt x="6120940" y="2568774"/>
                  <a:pt x="6120750" y="2589352"/>
                  <a:pt x="6123988" y="2611450"/>
                </a:cubicBezTo>
                <a:cubicBezTo>
                  <a:pt x="6131227" y="2659455"/>
                  <a:pt x="6120940" y="2706131"/>
                  <a:pt x="6107796" y="2752235"/>
                </a:cubicBezTo>
                <a:cubicBezTo>
                  <a:pt x="6099034" y="2782716"/>
                  <a:pt x="6093699" y="2813958"/>
                  <a:pt x="6084744" y="2844248"/>
                </a:cubicBezTo>
                <a:cubicBezTo>
                  <a:pt x="6077886" y="2866918"/>
                  <a:pt x="6069694" y="2889587"/>
                  <a:pt x="6058646" y="2910353"/>
                </a:cubicBezTo>
                <a:cubicBezTo>
                  <a:pt x="6042452" y="2940455"/>
                  <a:pt x="6018067" y="2966742"/>
                  <a:pt x="6024544" y="3005035"/>
                </a:cubicBezTo>
                <a:cubicBezTo>
                  <a:pt x="6030260" y="3038756"/>
                  <a:pt x="6018259" y="3069235"/>
                  <a:pt x="6006828" y="3100099"/>
                </a:cubicBezTo>
                <a:cubicBezTo>
                  <a:pt x="5998446" y="3122770"/>
                  <a:pt x="5989871" y="3145436"/>
                  <a:pt x="5984537" y="3168870"/>
                </a:cubicBezTo>
                <a:cubicBezTo>
                  <a:pt x="5978251" y="3196686"/>
                  <a:pt x="5980920" y="3228119"/>
                  <a:pt x="5969297" y="3252885"/>
                </a:cubicBezTo>
                <a:cubicBezTo>
                  <a:pt x="5957105" y="3278795"/>
                  <a:pt x="5965297" y="3300319"/>
                  <a:pt x="5968726" y="3323372"/>
                </a:cubicBezTo>
                <a:cubicBezTo>
                  <a:pt x="5974061" y="3360139"/>
                  <a:pt x="5983967" y="3396719"/>
                  <a:pt x="5971395" y="3433866"/>
                </a:cubicBezTo>
                <a:cubicBezTo>
                  <a:pt x="5956153" y="3479015"/>
                  <a:pt x="5939769" y="3523785"/>
                  <a:pt x="5925292" y="3569124"/>
                </a:cubicBezTo>
                <a:cubicBezTo>
                  <a:pt x="5919765" y="3586653"/>
                  <a:pt x="5917479" y="3605509"/>
                  <a:pt x="5915003" y="3623799"/>
                </a:cubicBezTo>
                <a:cubicBezTo>
                  <a:pt x="5912906" y="3641134"/>
                  <a:pt x="5918242" y="3661899"/>
                  <a:pt x="5910241" y="3675238"/>
                </a:cubicBezTo>
                <a:cubicBezTo>
                  <a:pt x="5889667" y="3709529"/>
                  <a:pt x="5879569" y="3744770"/>
                  <a:pt x="5879569" y="3784397"/>
                </a:cubicBezTo>
                <a:cubicBezTo>
                  <a:pt x="5879569" y="3799258"/>
                  <a:pt x="5870996" y="3813737"/>
                  <a:pt x="5869471" y="3828785"/>
                </a:cubicBezTo>
                <a:cubicBezTo>
                  <a:pt x="5867567" y="3849362"/>
                  <a:pt x="5862423" y="3872985"/>
                  <a:pt x="5869664" y="3890891"/>
                </a:cubicBezTo>
                <a:cubicBezTo>
                  <a:pt x="5886809" y="3932993"/>
                  <a:pt x="5872519" y="3967091"/>
                  <a:pt x="5855566" y="4003861"/>
                </a:cubicBezTo>
                <a:cubicBezTo>
                  <a:pt x="5838801" y="4040058"/>
                  <a:pt x="5825466" y="4078159"/>
                  <a:pt x="5814416" y="4116641"/>
                </a:cubicBezTo>
                <a:cubicBezTo>
                  <a:pt x="5810415" y="4131119"/>
                  <a:pt x="5817085" y="4148453"/>
                  <a:pt x="5818417" y="4164458"/>
                </a:cubicBezTo>
                <a:cubicBezTo>
                  <a:pt x="5818798" y="4170174"/>
                  <a:pt x="5819370" y="4176461"/>
                  <a:pt x="5817466" y="4181603"/>
                </a:cubicBezTo>
                <a:cubicBezTo>
                  <a:pt x="5799176" y="4231324"/>
                  <a:pt x="5785269" y="4281810"/>
                  <a:pt x="5794794" y="4335722"/>
                </a:cubicBezTo>
                <a:cubicBezTo>
                  <a:pt x="5795747" y="4340674"/>
                  <a:pt x="5793650" y="4346201"/>
                  <a:pt x="5792317" y="4351154"/>
                </a:cubicBezTo>
                <a:cubicBezTo>
                  <a:pt x="5785461" y="4375349"/>
                  <a:pt x="5774601" y="4398972"/>
                  <a:pt x="5772124" y="4423545"/>
                </a:cubicBezTo>
                <a:cubicBezTo>
                  <a:pt x="5766028" y="4484127"/>
                  <a:pt x="5763550" y="4545086"/>
                  <a:pt x="5759550" y="4606053"/>
                </a:cubicBezTo>
                <a:cubicBezTo>
                  <a:pt x="5759361" y="4609863"/>
                  <a:pt x="5759361" y="4613864"/>
                  <a:pt x="5758027" y="4617291"/>
                </a:cubicBezTo>
                <a:cubicBezTo>
                  <a:pt x="5749834" y="4639772"/>
                  <a:pt x="5752502" y="4659393"/>
                  <a:pt x="5768123" y="4678445"/>
                </a:cubicBezTo>
                <a:cubicBezTo>
                  <a:pt x="5774982" y="4686828"/>
                  <a:pt x="5778601" y="4698258"/>
                  <a:pt x="5782412" y="4708734"/>
                </a:cubicBezTo>
                <a:cubicBezTo>
                  <a:pt x="5788127" y="4724167"/>
                  <a:pt x="5793650" y="4739978"/>
                  <a:pt x="5797271" y="4755980"/>
                </a:cubicBezTo>
                <a:cubicBezTo>
                  <a:pt x="5800700" y="4771793"/>
                  <a:pt x="5805462" y="4788747"/>
                  <a:pt x="5802796" y="4803988"/>
                </a:cubicBezTo>
                <a:cubicBezTo>
                  <a:pt x="5798035" y="4831420"/>
                  <a:pt x="5787366" y="4857522"/>
                  <a:pt x="5780315" y="4884572"/>
                </a:cubicBezTo>
                <a:cubicBezTo>
                  <a:pt x="5777837" y="4893907"/>
                  <a:pt x="5778221" y="4904195"/>
                  <a:pt x="5778030" y="4913909"/>
                </a:cubicBezTo>
                <a:cubicBezTo>
                  <a:pt x="5777459" y="4936201"/>
                  <a:pt x="5782984" y="4959061"/>
                  <a:pt x="5767171" y="4979253"/>
                </a:cubicBezTo>
                <a:cubicBezTo>
                  <a:pt x="5752311" y="4997922"/>
                  <a:pt x="5756692" y="5016785"/>
                  <a:pt x="5767932" y="5036405"/>
                </a:cubicBezTo>
                <a:cubicBezTo>
                  <a:pt x="5775934" y="5050504"/>
                  <a:pt x="5782221" y="5066505"/>
                  <a:pt x="5785269" y="5082317"/>
                </a:cubicBezTo>
                <a:cubicBezTo>
                  <a:pt x="5789460" y="5104036"/>
                  <a:pt x="5791175" y="5125562"/>
                  <a:pt x="5788697" y="5148995"/>
                </a:cubicBezTo>
                <a:cubicBezTo>
                  <a:pt x="5786983" y="5165570"/>
                  <a:pt x="5786221" y="5179097"/>
                  <a:pt x="5776125" y="5192051"/>
                </a:cubicBezTo>
                <a:cubicBezTo>
                  <a:pt x="5774601" y="5194145"/>
                  <a:pt x="5774219" y="5197955"/>
                  <a:pt x="5774412" y="5200813"/>
                </a:cubicBezTo>
                <a:cubicBezTo>
                  <a:pt x="5777649" y="5238343"/>
                  <a:pt x="5775934" y="5275491"/>
                  <a:pt x="5773646" y="5313403"/>
                </a:cubicBezTo>
                <a:cubicBezTo>
                  <a:pt x="5770601" y="5361598"/>
                  <a:pt x="5779553" y="5412276"/>
                  <a:pt x="5811559" y="5453995"/>
                </a:cubicBezTo>
                <a:cubicBezTo>
                  <a:pt x="5816322" y="5460092"/>
                  <a:pt x="5818417" y="5469236"/>
                  <a:pt x="5819562" y="5477239"/>
                </a:cubicBezTo>
                <a:cubicBezTo>
                  <a:pt x="5824514" y="5514957"/>
                  <a:pt x="5827942" y="5552869"/>
                  <a:pt x="5833467" y="5590590"/>
                </a:cubicBezTo>
                <a:cubicBezTo>
                  <a:pt x="5836516" y="5611164"/>
                  <a:pt x="5839182" y="5632691"/>
                  <a:pt x="5847565" y="5651360"/>
                </a:cubicBezTo>
                <a:cubicBezTo>
                  <a:pt x="5855756" y="5669647"/>
                  <a:pt x="5865471" y="5684320"/>
                  <a:pt x="5848327" y="5695178"/>
                </a:cubicBezTo>
                <a:cubicBezTo>
                  <a:pt x="5857471" y="5714607"/>
                  <a:pt x="5865092" y="5731564"/>
                  <a:pt x="5873282" y="5748136"/>
                </a:cubicBezTo>
                <a:cubicBezTo>
                  <a:pt x="5876329" y="5754234"/>
                  <a:pt x="5881284" y="5759378"/>
                  <a:pt x="5884142" y="5765474"/>
                </a:cubicBezTo>
                <a:cubicBezTo>
                  <a:pt x="5887190" y="5771953"/>
                  <a:pt x="5889094" y="5779191"/>
                  <a:pt x="5890620" y="5786239"/>
                </a:cubicBezTo>
                <a:cubicBezTo>
                  <a:pt x="5897477" y="5817674"/>
                  <a:pt x="5903763" y="5849107"/>
                  <a:pt x="5911194" y="5880348"/>
                </a:cubicBezTo>
                <a:cubicBezTo>
                  <a:pt x="5912717" y="5886447"/>
                  <a:pt x="5918813" y="5891590"/>
                  <a:pt x="5922813" y="5897114"/>
                </a:cubicBezTo>
                <a:cubicBezTo>
                  <a:pt x="5925481" y="5900735"/>
                  <a:pt x="5929482" y="5904353"/>
                  <a:pt x="5930054" y="5908355"/>
                </a:cubicBezTo>
                <a:cubicBezTo>
                  <a:pt x="5934626" y="5938836"/>
                  <a:pt x="5939961" y="5969124"/>
                  <a:pt x="5942246" y="5999796"/>
                </a:cubicBezTo>
                <a:cubicBezTo>
                  <a:pt x="5944149" y="6025515"/>
                  <a:pt x="5943580" y="6050282"/>
                  <a:pt x="5976728" y="6056948"/>
                </a:cubicBezTo>
                <a:cubicBezTo>
                  <a:pt x="5982443" y="6058092"/>
                  <a:pt x="5988540" y="6066284"/>
                  <a:pt x="5991396" y="6072569"/>
                </a:cubicBezTo>
                <a:cubicBezTo>
                  <a:pt x="5999589" y="6090477"/>
                  <a:pt x="6005113" y="6109530"/>
                  <a:pt x="6013494" y="6127247"/>
                </a:cubicBezTo>
                <a:cubicBezTo>
                  <a:pt x="6041500" y="6185351"/>
                  <a:pt x="6059217" y="6246121"/>
                  <a:pt x="6055978" y="6311084"/>
                </a:cubicBezTo>
                <a:cubicBezTo>
                  <a:pt x="6055026" y="6331277"/>
                  <a:pt x="6044737" y="6350899"/>
                  <a:pt x="6040926" y="6363664"/>
                </a:cubicBezTo>
                <a:cubicBezTo>
                  <a:pt x="6055978" y="6400429"/>
                  <a:pt x="6070456" y="6431292"/>
                  <a:pt x="6081315" y="6463490"/>
                </a:cubicBezTo>
                <a:cubicBezTo>
                  <a:pt x="6091031" y="6491874"/>
                  <a:pt x="6097127" y="6521593"/>
                  <a:pt x="6104175" y="6550742"/>
                </a:cubicBezTo>
                <a:cubicBezTo>
                  <a:pt x="6106844" y="6561411"/>
                  <a:pt x="6108367" y="6572269"/>
                  <a:pt x="6109702" y="6583128"/>
                </a:cubicBezTo>
                <a:cubicBezTo>
                  <a:pt x="6113892" y="6617036"/>
                  <a:pt x="6103795" y="6652472"/>
                  <a:pt x="6119798" y="6685617"/>
                </a:cubicBezTo>
                <a:cubicBezTo>
                  <a:pt x="6128180" y="6702955"/>
                  <a:pt x="6138276" y="6720103"/>
                  <a:pt x="6142658" y="6738388"/>
                </a:cubicBezTo>
                <a:cubicBezTo>
                  <a:pt x="6147421" y="6758011"/>
                  <a:pt x="6154851" y="6777207"/>
                  <a:pt x="6160162" y="6796804"/>
                </a:cubicBezTo>
                <a:lnTo>
                  <a:pt x="6164933" y="6857457"/>
                </a:lnTo>
                <a:lnTo>
                  <a:pt x="6037694" y="6857457"/>
                </a:lnTo>
                <a:lnTo>
                  <a:pt x="6037694" y="6857998"/>
                </a:lnTo>
                <a:lnTo>
                  <a:pt x="0" y="6857998"/>
                </a:lnTo>
                <a:close/>
              </a:path>
            </a:pathLst>
          </a:custGeom>
          <a:effectLst>
            <a:outerShdw blurRad="381000" dist="152400" algn="tl" rotWithShape="0">
              <a:prstClr val="black">
                <a:alpha val="10000"/>
              </a:prstClr>
            </a:outerShdw>
          </a:effectLst>
        </p:spPr>
      </p:pic>
      <p:grpSp>
        <p:nvGrpSpPr>
          <p:cNvPr id="22" name="Group 21">
            <a:extLst>
              <a:ext uri="{FF2B5EF4-FFF2-40B4-BE49-F238E27FC236}">
                <a16:creationId xmlns:a16="http://schemas.microsoft.com/office/drawing/2014/main" id="{E6517BAC-C80F-4065-90D8-703493E0B35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395368" y="0"/>
            <a:ext cx="874718" cy="6857455"/>
            <a:chOff x="5395368" y="0"/>
            <a:chExt cx="874718" cy="6857455"/>
          </a:xfrm>
        </p:grpSpPr>
        <p:sp>
          <p:nvSpPr>
            <p:cNvPr id="23" name="Freeform: Shape 22">
              <a:extLst>
                <a:ext uri="{FF2B5EF4-FFF2-40B4-BE49-F238E27FC236}">
                  <a16:creationId xmlns:a16="http://schemas.microsoft.com/office/drawing/2014/main" id="{984DCDA5-A261-4103-B44C-068DCEA033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2404000"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Freeform: Shape 23">
              <a:extLst>
                <a:ext uri="{FF2B5EF4-FFF2-40B4-BE49-F238E27FC236}">
                  <a16:creationId xmlns:a16="http://schemas.microsoft.com/office/drawing/2014/main" id="{4E59A2A1-1352-47AA-80C2-0FF537594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240399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 name="TextBox 3">
            <a:extLst>
              <a:ext uri="{FF2B5EF4-FFF2-40B4-BE49-F238E27FC236}">
                <a16:creationId xmlns:a16="http://schemas.microsoft.com/office/drawing/2014/main" id="{4CD877DA-7D66-344F-AF95-36396AE68DE1}"/>
              </a:ext>
            </a:extLst>
          </p:cNvPr>
          <p:cNvSpPr txBox="1"/>
          <p:nvPr/>
        </p:nvSpPr>
        <p:spPr>
          <a:xfrm>
            <a:off x="6952457" y="2087728"/>
            <a:ext cx="4391024" cy="2682000"/>
          </a:xfrm>
          <a:prstGeom prst="rect">
            <a:avLst/>
          </a:prstGeom>
        </p:spPr>
        <p:txBody>
          <a:bodyPr vert="horz" lIns="91440" tIns="45720" rIns="91440" bIns="45720" rtlCol="0">
            <a:normAutofit fontScale="70000" lnSpcReduction="20000"/>
          </a:bodyPr>
          <a:lstStyle/>
          <a:p>
            <a:pPr algn="ctr">
              <a:lnSpc>
                <a:spcPct val="90000"/>
              </a:lnSpc>
              <a:spcAft>
                <a:spcPts val="600"/>
              </a:spcAft>
              <a:defRPr/>
            </a:pPr>
            <a:r>
              <a:rPr lang="en-US" sz="4000" dirty="0">
                <a:solidFill>
                  <a:schemeClr val="bg1">
                    <a:alpha val="80000"/>
                  </a:schemeClr>
                </a:solidFill>
                <a:latin typeface="Aptos" panose="020B0004020202020204" pitchFamily="34" charset="0"/>
              </a:rPr>
              <a:t>Often, students find grade-level, complex sentences impenetrable, but that does not mean they are </a:t>
            </a:r>
            <a:r>
              <a:rPr lang="en-US" sz="4000" b="1" dirty="0">
                <a:solidFill>
                  <a:schemeClr val="bg1">
                    <a:alpha val="80000"/>
                  </a:schemeClr>
                </a:solidFill>
                <a:latin typeface="Aptos" panose="020B0004020202020204" pitchFamily="34" charset="0"/>
              </a:rPr>
              <a:t>unable or unready</a:t>
            </a:r>
            <a:r>
              <a:rPr lang="en-US" sz="4000" dirty="0">
                <a:solidFill>
                  <a:schemeClr val="bg1">
                    <a:alpha val="80000"/>
                  </a:schemeClr>
                </a:solidFill>
                <a:latin typeface="Aptos" panose="020B0004020202020204" pitchFamily="34" charset="0"/>
              </a:rPr>
              <a:t> to comprehend complex text.</a:t>
            </a:r>
          </a:p>
          <a:p>
            <a:pPr indent="-228600">
              <a:lnSpc>
                <a:spcPct val="90000"/>
              </a:lnSpc>
              <a:spcAft>
                <a:spcPts val="600"/>
              </a:spcAft>
              <a:buFont typeface="Arial" panose="020B0604020202020204" pitchFamily="34" charset="0"/>
              <a:buChar char="•"/>
              <a:defRPr/>
            </a:pPr>
            <a:endParaRPr lang="en-US" sz="2400" dirty="0">
              <a:solidFill>
                <a:schemeClr val="bg1">
                  <a:alpha val="80000"/>
                </a:schemeClr>
              </a:solidFill>
            </a:endParaRPr>
          </a:p>
          <a:p>
            <a:pPr>
              <a:lnSpc>
                <a:spcPct val="90000"/>
              </a:lnSpc>
              <a:spcAft>
                <a:spcPts val="600"/>
              </a:spcAft>
              <a:defRPr/>
            </a:pPr>
            <a:r>
              <a:rPr lang="en-US" sz="2400" dirty="0">
                <a:solidFill>
                  <a:schemeClr val="bg1">
                    <a:alpha val="80000"/>
                  </a:schemeClr>
                </a:solidFill>
              </a:rPr>
              <a:t> </a:t>
            </a:r>
          </a:p>
        </p:txBody>
      </p:sp>
      <p:sp>
        <p:nvSpPr>
          <p:cNvPr id="2" name="Rectangle 1">
            <a:extLst>
              <a:ext uri="{FF2B5EF4-FFF2-40B4-BE49-F238E27FC236}">
                <a16:creationId xmlns:a16="http://schemas.microsoft.com/office/drawing/2014/main" id="{0276EC8C-0DA7-ADCC-28BA-6A43CBE89A2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84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21A75659-5A6F-4F77-9679-678A00B9D8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person, indoor, wall&#10;&#10;Description automatically generated">
            <a:extLst>
              <a:ext uri="{FF2B5EF4-FFF2-40B4-BE49-F238E27FC236}">
                <a16:creationId xmlns:a16="http://schemas.microsoft.com/office/drawing/2014/main" id="{55CBDBF2-9CB2-8A45-B566-9B2F79B55E1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 y="10"/>
            <a:ext cx="8668492" cy="6857990"/>
          </a:xfrm>
          <a:prstGeom prst="rect">
            <a:avLst/>
          </a:prstGeom>
        </p:spPr>
      </p:pic>
      <p:sp>
        <p:nvSpPr>
          <p:cNvPr id="22" name="Rectangle 21">
            <a:extLst>
              <a:ext uri="{FF2B5EF4-FFF2-40B4-BE49-F238E27FC236}">
                <a16:creationId xmlns:a16="http://schemas.microsoft.com/office/drawing/2014/main" id="{E30A3A45-140E-431E-AED0-07EF836310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35399" y="0"/>
            <a:ext cx="9756601" cy="6858000"/>
          </a:xfrm>
          <a:prstGeom prst="rect">
            <a:avLst/>
          </a:prstGeom>
          <a:gradFill>
            <a:gsLst>
              <a:gs pos="53000">
                <a:schemeClr val="tx1"/>
              </a:gs>
              <a:gs pos="35000">
                <a:schemeClr val="tx1">
                  <a:alpha val="76000"/>
                </a:schemeClr>
              </a:gs>
              <a:gs pos="19000">
                <a:schemeClr val="tx1">
                  <a:alpha val="40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687333"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6" name="Rectangle 2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53018" y="2443480"/>
            <a:ext cx="3218688" cy="9144"/>
          </a:xfrm>
          <a:prstGeom prst="rect">
            <a:avLst/>
          </a:prstGeom>
          <a:solidFill>
            <a:schemeClr val="tx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CD877DA-7D66-344F-AF95-36396AE68DE1}"/>
              </a:ext>
            </a:extLst>
          </p:cNvPr>
          <p:cNvSpPr txBox="1"/>
          <p:nvPr/>
        </p:nvSpPr>
        <p:spPr>
          <a:xfrm>
            <a:off x="8232800" y="2718054"/>
            <a:ext cx="3438906" cy="3511556"/>
          </a:xfrm>
          <a:prstGeom prst="rect">
            <a:avLst/>
          </a:prstGeom>
        </p:spPr>
        <p:txBody>
          <a:bodyPr vert="horz" lIns="91440" tIns="45720" rIns="91440" bIns="45720" rtlCol="0" anchor="t">
            <a:normAutofit fontScale="85000" lnSpcReduction="20000"/>
          </a:bodyPr>
          <a:lstStyle/>
          <a:p>
            <a:pPr>
              <a:lnSpc>
                <a:spcPct val="90000"/>
              </a:lnSpc>
              <a:spcAft>
                <a:spcPts val="600"/>
              </a:spcAft>
              <a:defRPr/>
            </a:pPr>
            <a:endParaRPr lang="en-US" sz="1700" dirty="0">
              <a:solidFill>
                <a:schemeClr val="bg1"/>
              </a:solidFill>
            </a:endParaRPr>
          </a:p>
          <a:p>
            <a:pPr algn="ctr">
              <a:lnSpc>
                <a:spcPct val="90000"/>
              </a:lnSpc>
              <a:spcAft>
                <a:spcPts val="600"/>
              </a:spcAft>
              <a:defRPr/>
            </a:pPr>
            <a:r>
              <a:rPr lang="en-US" sz="1700" dirty="0">
                <a:solidFill>
                  <a:schemeClr val="bg1"/>
                </a:solidFill>
              </a:rPr>
              <a:t> </a:t>
            </a:r>
            <a:r>
              <a:rPr lang="en-US" sz="3200" dirty="0">
                <a:solidFill>
                  <a:schemeClr val="bg1"/>
                </a:solidFill>
                <a:latin typeface="Aptos" panose="020B0004020202020204" pitchFamily="34" charset="0"/>
              </a:rPr>
              <a:t>Students can successfully work with complex text </a:t>
            </a:r>
          </a:p>
          <a:p>
            <a:pPr algn="ctr">
              <a:lnSpc>
                <a:spcPct val="90000"/>
              </a:lnSpc>
              <a:spcAft>
                <a:spcPts val="600"/>
              </a:spcAft>
              <a:defRPr/>
            </a:pPr>
            <a:r>
              <a:rPr lang="en-US" sz="4200" b="1" dirty="0">
                <a:solidFill>
                  <a:schemeClr val="bg1"/>
                </a:solidFill>
                <a:latin typeface="Aptos" panose="020B0004020202020204" pitchFamily="34" charset="0"/>
              </a:rPr>
              <a:t>if </a:t>
            </a:r>
          </a:p>
          <a:p>
            <a:pPr algn="ctr">
              <a:lnSpc>
                <a:spcPct val="90000"/>
              </a:lnSpc>
              <a:spcAft>
                <a:spcPts val="600"/>
              </a:spcAft>
              <a:defRPr/>
            </a:pPr>
            <a:r>
              <a:rPr lang="en-US" sz="3200" dirty="0">
                <a:solidFill>
                  <a:schemeClr val="bg1"/>
                </a:solidFill>
                <a:latin typeface="Aptos" panose="020B0004020202020204" pitchFamily="34" charset="0"/>
              </a:rPr>
              <a:t>they are given guidance on how to use the elements within sentences to make meaning.</a:t>
            </a:r>
          </a:p>
        </p:txBody>
      </p:sp>
      <p:sp>
        <p:nvSpPr>
          <p:cNvPr id="2" name="Rectangle 1">
            <a:extLst>
              <a:ext uri="{FF2B5EF4-FFF2-40B4-BE49-F238E27FC236}">
                <a16:creationId xmlns:a16="http://schemas.microsoft.com/office/drawing/2014/main" id="{F219B537-CC9E-D01C-8D7E-9BA8F618ED2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601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orange, oranges, colorful, vegetable&#10;&#10;Description automatically generated">
            <a:extLst>
              <a:ext uri="{FF2B5EF4-FFF2-40B4-BE49-F238E27FC236}">
                <a16:creationId xmlns:a16="http://schemas.microsoft.com/office/drawing/2014/main" id="{28E68AA2-36A3-5C46-8B1A-3358502FAD3F}"/>
              </a:ext>
            </a:extLst>
          </p:cNvPr>
          <p:cNvPicPr>
            <a:picLocks noChangeAspect="1"/>
          </p:cNvPicPr>
          <p:nvPr/>
        </p:nvPicPr>
        <p:blipFill rotWithShape="1">
          <a:blip r:embed="rId2" cstate="email">
            <a:alphaModFix amt="50000"/>
            <a:extLst>
              <a:ext uri="{28A0092B-C50C-407E-A947-70E740481C1C}">
                <a14:useLocalDpi xmlns:a14="http://schemas.microsoft.com/office/drawing/2010/main"/>
              </a:ext>
            </a:extLst>
          </a:blip>
          <a:srcRect/>
          <a:stretch/>
        </p:blipFill>
        <p:spPr>
          <a:xfrm>
            <a:off x="20" y="1"/>
            <a:ext cx="12191980" cy="6857999"/>
          </a:xfrm>
          <a:prstGeom prst="rect">
            <a:avLst/>
          </a:prstGeom>
        </p:spPr>
      </p:pic>
      <p:sp>
        <p:nvSpPr>
          <p:cNvPr id="4" name="TextBox 3">
            <a:extLst>
              <a:ext uri="{FF2B5EF4-FFF2-40B4-BE49-F238E27FC236}">
                <a16:creationId xmlns:a16="http://schemas.microsoft.com/office/drawing/2014/main" id="{968E53CE-FC34-3748-8848-B5A8690482C3}"/>
              </a:ext>
            </a:extLst>
          </p:cNvPr>
          <p:cNvSpPr txBox="1"/>
          <p:nvPr/>
        </p:nvSpPr>
        <p:spPr>
          <a:xfrm>
            <a:off x="1524000" y="1122362"/>
            <a:ext cx="9144000" cy="2900518"/>
          </a:xfrm>
          <a:prstGeom prst="rect">
            <a:avLst/>
          </a:prstGeom>
        </p:spPr>
        <p:txBody>
          <a:bodyPr vert="horz" lIns="91440" tIns="45720" rIns="91440" bIns="45720" rtlCol="0" anchor="b">
            <a:normAutofit/>
          </a:bodyPr>
          <a:lstStyle/>
          <a:p>
            <a:pPr algn="ctr">
              <a:lnSpc>
                <a:spcPct val="90000"/>
              </a:lnSpc>
              <a:spcBef>
                <a:spcPct val="0"/>
              </a:spcBef>
              <a:spcAft>
                <a:spcPts val="600"/>
              </a:spcAft>
              <a:defRPr/>
            </a:pPr>
            <a:r>
              <a:rPr lang="en-US" sz="6000" dirty="0">
                <a:solidFill>
                  <a:srgbClr val="FFFFFF"/>
                </a:solidFill>
                <a:latin typeface="Aptos" panose="020B0004020202020204" pitchFamily="34" charset="0"/>
                <a:ea typeface="+mj-ea"/>
                <a:cs typeface="+mj-cs"/>
              </a:rPr>
              <a:t>Put grammar and syntax to work with Juicy Sentences </a:t>
            </a:r>
            <a:r>
              <a:rPr lang="en-US" sz="4000" dirty="0">
                <a:solidFill>
                  <a:srgbClr val="FFFFFF"/>
                </a:solidFill>
                <a:latin typeface="Aptos" panose="020B0004020202020204" pitchFamily="34" charset="0"/>
                <a:ea typeface="+mj-ea"/>
                <a:cs typeface="+mj-cs"/>
              </a:rPr>
              <a:t>(Fillmore, 2012)</a:t>
            </a:r>
          </a:p>
        </p:txBody>
      </p:sp>
      <p:sp>
        <p:nvSpPr>
          <p:cNvPr id="2" name="Rectangle 1">
            <a:extLst>
              <a:ext uri="{FF2B5EF4-FFF2-40B4-BE49-F238E27FC236}">
                <a16:creationId xmlns:a16="http://schemas.microsoft.com/office/drawing/2014/main" id="{723C9650-362E-EFCF-336B-4A62FE1D0A26}"/>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1610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orange, oranges, colorful, vegetable&#10;&#10;Description automatically generated">
            <a:extLst>
              <a:ext uri="{FF2B5EF4-FFF2-40B4-BE49-F238E27FC236}">
                <a16:creationId xmlns:a16="http://schemas.microsoft.com/office/drawing/2014/main" id="{28E68AA2-36A3-5C46-8B1A-3358502FAD3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4" name="TextBox 3">
            <a:extLst>
              <a:ext uri="{FF2B5EF4-FFF2-40B4-BE49-F238E27FC236}">
                <a16:creationId xmlns:a16="http://schemas.microsoft.com/office/drawing/2014/main" id="{968E53CE-FC34-3748-8848-B5A8690482C3}"/>
              </a:ext>
            </a:extLst>
          </p:cNvPr>
          <p:cNvSpPr txBox="1"/>
          <p:nvPr/>
        </p:nvSpPr>
        <p:spPr>
          <a:xfrm>
            <a:off x="6732755" y="874887"/>
            <a:ext cx="4840010" cy="3843666"/>
          </a:xfrm>
          <a:prstGeom prst="rect">
            <a:avLst/>
          </a:prstGeom>
        </p:spPr>
        <p:txBody>
          <a:bodyPr vert="horz" lIns="91440" tIns="45720" rIns="91440" bIns="45720" rtlCol="0">
            <a:noAutofit/>
          </a:bodyPr>
          <a:lstStyle/>
          <a:p>
            <a:pPr algn="ctr">
              <a:lnSpc>
                <a:spcPct val="90000"/>
              </a:lnSpc>
              <a:spcBef>
                <a:spcPct val="0"/>
              </a:spcBef>
              <a:spcAft>
                <a:spcPts val="600"/>
              </a:spcAft>
              <a:defRPr/>
            </a:pPr>
            <a:r>
              <a:rPr lang="en-US" sz="4000" dirty="0">
                <a:latin typeface="Aptos" panose="020B0004020202020204" pitchFamily="34" charset="0"/>
              </a:rPr>
              <a:t>With “juicy sentences,” students learn to deconstruct and reconstruct sentences, understanding how different language features contribute to meaning.</a:t>
            </a:r>
          </a:p>
        </p:txBody>
      </p:sp>
      <p:sp>
        <p:nvSpPr>
          <p:cNvPr id="5" name="Rectangle 4">
            <a:extLst>
              <a:ext uri="{FF2B5EF4-FFF2-40B4-BE49-F238E27FC236}">
                <a16:creationId xmlns:a16="http://schemas.microsoft.com/office/drawing/2014/main" id="{6B14608B-D75D-18DC-D9D9-8691BCA2D6F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4500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A68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A3856339-154F-9FB3-ED32-0DA933A80A11}"/>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rot="5400000">
            <a:off x="3310467" y="-686614"/>
            <a:ext cx="5571066" cy="8231228"/>
          </a:xfrm>
          <a:prstGeom prst="rect">
            <a:avLst/>
          </a:prstGeom>
        </p:spPr>
      </p:pic>
      <p:sp>
        <p:nvSpPr>
          <p:cNvPr id="4" name="TextBox 3">
            <a:extLst>
              <a:ext uri="{FF2B5EF4-FFF2-40B4-BE49-F238E27FC236}">
                <a16:creationId xmlns:a16="http://schemas.microsoft.com/office/drawing/2014/main" id="{C2301C28-6A45-1BE7-3A99-FAFA15345FF4}"/>
              </a:ext>
            </a:extLst>
          </p:cNvPr>
          <p:cNvSpPr txBox="1"/>
          <p:nvPr/>
        </p:nvSpPr>
        <p:spPr>
          <a:xfrm>
            <a:off x="1889760" y="600641"/>
            <a:ext cx="4206240"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34886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6DF9A7-1050-924D-99A9-E0163F74FBB6}"/>
              </a:ext>
            </a:extLst>
          </p:cNvPr>
          <p:cNvSpPr txBox="1"/>
          <p:nvPr/>
        </p:nvSpPr>
        <p:spPr>
          <a:xfrm>
            <a:off x="6096000" y="748607"/>
            <a:ext cx="5361970" cy="1807305"/>
          </a:xfrm>
          <a:prstGeom prst="rect">
            <a:avLst/>
          </a:prstGeom>
        </p:spPr>
        <p:txBody>
          <a:bodyPr vert="horz" lIns="91440" tIns="45720" rIns="91440" bIns="45720" rtlCol="0" anchor="ctr">
            <a:normAutofit/>
          </a:bodyPr>
          <a:lstStyle/>
          <a:p>
            <a:pPr algn="ctr">
              <a:lnSpc>
                <a:spcPct val="90000"/>
              </a:lnSpc>
              <a:spcBef>
                <a:spcPct val="0"/>
              </a:spcBef>
              <a:spcAft>
                <a:spcPts val="600"/>
              </a:spcAft>
              <a:defRPr/>
            </a:pPr>
            <a:r>
              <a:rPr lang="en-US" sz="3700" dirty="0">
                <a:latin typeface="Aptos" panose="020B0004020202020204" pitchFamily="34" charset="0"/>
                <a:ea typeface="+mj-ea"/>
                <a:cs typeface="+mj-cs"/>
              </a:rPr>
              <a:t>Juicy Sentences Protocol</a:t>
            </a:r>
          </a:p>
          <a:p>
            <a:pPr algn="ctr">
              <a:lnSpc>
                <a:spcPct val="90000"/>
              </a:lnSpc>
              <a:spcBef>
                <a:spcPct val="0"/>
              </a:spcBef>
              <a:spcAft>
                <a:spcPts val="600"/>
              </a:spcAft>
              <a:defRPr/>
            </a:pPr>
            <a:r>
              <a:rPr lang="en-US" sz="3200" i="1" dirty="0">
                <a:latin typeface="Aptos" panose="020B0004020202020204" pitchFamily="34" charset="0"/>
                <a:ea typeface="+mj-ea"/>
                <a:cs typeface="+mj-cs"/>
              </a:rPr>
              <a:t>Great City Schools</a:t>
            </a:r>
          </a:p>
          <a:p>
            <a:pPr>
              <a:lnSpc>
                <a:spcPct val="90000"/>
              </a:lnSpc>
              <a:spcBef>
                <a:spcPct val="0"/>
              </a:spcBef>
              <a:spcAft>
                <a:spcPts val="600"/>
              </a:spcAft>
              <a:defRPr/>
            </a:pPr>
            <a:endParaRPr lang="en-US" sz="3700" dirty="0">
              <a:latin typeface="+mj-lt"/>
              <a:ea typeface="+mj-ea"/>
              <a:cs typeface="+mj-cs"/>
            </a:endParaRPr>
          </a:p>
        </p:txBody>
      </p:sp>
      <p:pic>
        <p:nvPicPr>
          <p:cNvPr id="5" name="Picture 4" descr="A picture containing orange, oranges, colorful, vegetable&#10;&#10;Description automatically generated">
            <a:extLst>
              <a:ext uri="{FF2B5EF4-FFF2-40B4-BE49-F238E27FC236}">
                <a16:creationId xmlns:a16="http://schemas.microsoft.com/office/drawing/2014/main" id="{59BDE54F-E497-D347-A94D-47CA993B073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p:spPr>
      </p:pic>
      <p:sp>
        <p:nvSpPr>
          <p:cNvPr id="6" name="TextBox 5">
            <a:extLst>
              <a:ext uri="{FF2B5EF4-FFF2-40B4-BE49-F238E27FC236}">
                <a16:creationId xmlns:a16="http://schemas.microsoft.com/office/drawing/2014/main" id="{8B052B57-DD28-3844-87CC-D1B994B398A8}"/>
              </a:ext>
            </a:extLst>
          </p:cNvPr>
          <p:cNvSpPr txBox="1"/>
          <p:nvPr/>
        </p:nvSpPr>
        <p:spPr>
          <a:xfrm>
            <a:off x="6617960" y="1981136"/>
            <a:ext cx="5234516" cy="4536415"/>
          </a:xfrm>
          <a:prstGeom prst="rect">
            <a:avLst/>
          </a:prstGeom>
        </p:spPr>
        <p:txBody>
          <a:bodyPr vert="horz" lIns="91440" tIns="45720" rIns="91440" bIns="45720" rtlCol="0">
            <a:normAutofit fontScale="92500" lnSpcReduction="10000"/>
          </a:bodyPr>
          <a:lstStyle/>
          <a:p>
            <a:pPr marL="342900" indent="-228600">
              <a:lnSpc>
                <a:spcPct val="90000"/>
              </a:lnSpc>
              <a:spcAft>
                <a:spcPts val="600"/>
              </a:spcAft>
              <a:buFont typeface="Arial" panose="020B0604020202020204" pitchFamily="34" charset="0"/>
              <a:buChar char="•"/>
              <a:defRPr/>
            </a:pPr>
            <a:r>
              <a:rPr lang="en-US" sz="2400" dirty="0">
                <a:latin typeface="Aptos" panose="020B0004020202020204" pitchFamily="34" charset="0"/>
              </a:rPr>
              <a:t>Who or what is this all about? (subject/topic) </a:t>
            </a:r>
          </a:p>
          <a:p>
            <a:pPr marL="342900" indent="-228600">
              <a:lnSpc>
                <a:spcPct val="90000"/>
              </a:lnSpc>
              <a:spcAft>
                <a:spcPts val="600"/>
              </a:spcAft>
              <a:buFont typeface="Arial" panose="020B0604020202020204" pitchFamily="34" charset="0"/>
              <a:buChar char="•"/>
              <a:defRPr/>
            </a:pPr>
            <a:r>
              <a:rPr lang="en-US" sz="2400" dirty="0">
                <a:latin typeface="Aptos" panose="020B0004020202020204" pitchFamily="34" charset="0"/>
              </a:rPr>
              <a:t>What does it say about the who or what? (verb/predicate)  </a:t>
            </a:r>
          </a:p>
          <a:p>
            <a:pPr marL="342900" indent="-228600">
              <a:lnSpc>
                <a:spcPct val="90000"/>
              </a:lnSpc>
              <a:spcAft>
                <a:spcPts val="600"/>
              </a:spcAft>
              <a:buFont typeface="Arial" panose="020B0604020202020204" pitchFamily="34" charset="0"/>
              <a:buChar char="•"/>
              <a:defRPr/>
            </a:pPr>
            <a:r>
              <a:rPr lang="en-US" sz="2400" dirty="0">
                <a:latin typeface="Aptos" panose="020B0004020202020204" pitchFamily="34" charset="0"/>
              </a:rPr>
              <a:t>What does this part say? What questions does it answer? </a:t>
            </a:r>
          </a:p>
          <a:p>
            <a:pPr marL="342900" indent="-228600">
              <a:lnSpc>
                <a:spcPct val="90000"/>
              </a:lnSpc>
              <a:spcAft>
                <a:spcPts val="600"/>
              </a:spcAft>
              <a:buFont typeface="Arial" panose="020B0604020202020204" pitchFamily="34" charset="0"/>
              <a:buChar char="•"/>
              <a:defRPr/>
            </a:pPr>
            <a:endParaRPr lang="en-US" sz="2400" dirty="0">
              <a:latin typeface="Aptos" panose="020B0004020202020204" pitchFamily="34" charset="0"/>
            </a:endParaRPr>
          </a:p>
          <a:p>
            <a:pPr algn="ctr">
              <a:lnSpc>
                <a:spcPct val="90000"/>
              </a:lnSpc>
              <a:spcAft>
                <a:spcPts val="600"/>
              </a:spcAft>
              <a:defRPr/>
            </a:pPr>
            <a:r>
              <a:rPr lang="en-US" sz="2400" i="1" dirty="0">
                <a:latin typeface="Aptos" panose="020B0004020202020204" pitchFamily="34" charset="0"/>
              </a:rPr>
              <a:t>Follow-up questions: Identify the part or parts that tell us: </a:t>
            </a:r>
          </a:p>
          <a:p>
            <a:pPr marL="342900" indent="-228600">
              <a:lnSpc>
                <a:spcPct val="90000"/>
              </a:lnSpc>
              <a:spcAft>
                <a:spcPts val="600"/>
              </a:spcAft>
              <a:buFont typeface="Arial" panose="020B0604020202020204" pitchFamily="34" charset="0"/>
              <a:buChar char="•"/>
              <a:defRPr/>
            </a:pPr>
            <a:r>
              <a:rPr lang="en-US" sz="2400" dirty="0">
                <a:latin typeface="Aptos" panose="020B0004020202020204" pitchFamily="34" charset="0"/>
              </a:rPr>
              <a:t>Where this takes place? </a:t>
            </a:r>
          </a:p>
          <a:p>
            <a:pPr marL="342900" indent="-228600">
              <a:lnSpc>
                <a:spcPct val="90000"/>
              </a:lnSpc>
              <a:spcAft>
                <a:spcPts val="600"/>
              </a:spcAft>
              <a:buFont typeface="Arial" panose="020B0604020202020204" pitchFamily="34" charset="0"/>
              <a:buChar char="•"/>
              <a:defRPr/>
            </a:pPr>
            <a:r>
              <a:rPr lang="en-US" sz="2400" dirty="0">
                <a:latin typeface="Aptos" panose="020B0004020202020204" pitchFamily="34" charset="0"/>
              </a:rPr>
              <a:t>When this takes place? </a:t>
            </a:r>
          </a:p>
          <a:p>
            <a:pPr marL="342900" indent="-228600">
              <a:lnSpc>
                <a:spcPct val="90000"/>
              </a:lnSpc>
              <a:spcAft>
                <a:spcPts val="600"/>
              </a:spcAft>
              <a:buFont typeface="Arial" panose="020B0604020202020204" pitchFamily="34" charset="0"/>
              <a:buChar char="•"/>
              <a:defRPr/>
            </a:pPr>
            <a:r>
              <a:rPr lang="en-US" sz="2400" dirty="0">
                <a:latin typeface="Aptos" panose="020B0004020202020204" pitchFamily="34" charset="0"/>
              </a:rPr>
              <a:t>Why this happened? </a:t>
            </a:r>
          </a:p>
          <a:p>
            <a:pPr marL="342900" indent="-228600">
              <a:lnSpc>
                <a:spcPct val="90000"/>
              </a:lnSpc>
              <a:spcAft>
                <a:spcPts val="600"/>
              </a:spcAft>
              <a:buFont typeface="Arial" panose="020B0604020202020204" pitchFamily="34" charset="0"/>
              <a:buChar char="•"/>
              <a:defRPr/>
            </a:pPr>
            <a:r>
              <a:rPr lang="en-US" sz="2400" dirty="0">
                <a:latin typeface="Aptos" panose="020B0004020202020204" pitchFamily="34" charset="0"/>
              </a:rPr>
              <a:t>How this happened?</a:t>
            </a:r>
          </a:p>
          <a:p>
            <a:pPr>
              <a:lnSpc>
                <a:spcPct val="90000"/>
              </a:lnSpc>
              <a:spcAft>
                <a:spcPts val="600"/>
              </a:spcAft>
              <a:defRPr/>
            </a:pPr>
            <a:r>
              <a:rPr lang="en-US" sz="1700" dirty="0">
                <a:latin typeface="Aptos" panose="020B0004020202020204" pitchFamily="34" charset="0"/>
              </a:rPr>
              <a:t> </a:t>
            </a:r>
          </a:p>
          <a:p>
            <a:pPr marL="342900" indent="-228600">
              <a:lnSpc>
                <a:spcPct val="90000"/>
              </a:lnSpc>
              <a:spcAft>
                <a:spcPts val="600"/>
              </a:spcAft>
              <a:buFont typeface="Arial" panose="020B0604020202020204" pitchFamily="34" charset="0"/>
              <a:buChar char="•"/>
              <a:defRPr/>
            </a:pPr>
            <a:endParaRPr lang="en-US" sz="1700" dirty="0"/>
          </a:p>
        </p:txBody>
      </p:sp>
      <p:sp>
        <p:nvSpPr>
          <p:cNvPr id="14" name="TextBox 13">
            <a:extLst>
              <a:ext uri="{FF2B5EF4-FFF2-40B4-BE49-F238E27FC236}">
                <a16:creationId xmlns:a16="http://schemas.microsoft.com/office/drawing/2014/main" id="{77D076DE-2AA8-4140-A463-B8BA9F5494AB}"/>
              </a:ext>
            </a:extLst>
          </p:cNvPr>
          <p:cNvSpPr txBox="1"/>
          <p:nvPr/>
        </p:nvSpPr>
        <p:spPr>
          <a:xfrm>
            <a:off x="7417308" y="6263636"/>
            <a:ext cx="4619500" cy="253916"/>
          </a:xfrm>
          <a:prstGeom prst="rect">
            <a:avLst/>
          </a:prstGeom>
          <a:noFill/>
        </p:spPr>
        <p:txBody>
          <a:bodyPr wrap="square">
            <a:spAutoFit/>
          </a:bodyPr>
          <a:lstStyle/>
          <a:p>
            <a:pPr defTabSz="457200">
              <a:spcAft>
                <a:spcPts val="600"/>
              </a:spcAft>
              <a:defRPr/>
            </a:pPr>
            <a:r>
              <a:rPr lang="en-US" sz="1050" dirty="0">
                <a:solidFill>
                  <a:prstClr val="white"/>
                </a:solidFill>
                <a:latin typeface="Calibri" panose="020F0502020204030204"/>
              </a:rPr>
              <a:t>Photo by </a:t>
            </a:r>
            <a:r>
              <a:rPr lang="en-US" sz="1050" dirty="0">
                <a:solidFill>
                  <a:prstClr val="white"/>
                </a:solidFill>
                <a:latin typeface="Calibri" panose="020F0502020204030204"/>
                <a:hlinkClick r:id="rId3">
                  <a:extLst>
                    <a:ext uri="{A12FA001-AC4F-418D-AE19-62706E023703}">
                      <ahyp:hlinkClr xmlns:ahyp="http://schemas.microsoft.com/office/drawing/2018/hyperlinkcolor" val="tx"/>
                    </a:ext>
                  </a:extLst>
                </a:hlinkClick>
              </a:rPr>
              <a:t>Tangerine Newt</a:t>
            </a:r>
            <a:r>
              <a:rPr lang="en-US" sz="1050" dirty="0">
                <a:solidFill>
                  <a:prstClr val="white"/>
                </a:solidFill>
                <a:latin typeface="Calibri" panose="020F0502020204030204"/>
              </a:rPr>
              <a:t> on </a:t>
            </a:r>
            <a:r>
              <a:rPr lang="en-US" sz="1050" dirty="0">
                <a:solidFill>
                  <a:prstClr val="white"/>
                </a:solidFill>
                <a:latin typeface="Calibri" panose="020F0502020204030204"/>
                <a:hlinkClick r:id="rId4">
                  <a:extLst>
                    <a:ext uri="{A12FA001-AC4F-418D-AE19-62706E023703}">
                      <ahyp:hlinkClr xmlns:ahyp="http://schemas.microsoft.com/office/drawing/2018/hyperlinkcolor" val="tx"/>
                    </a:ext>
                  </a:extLst>
                </a:hlinkClick>
              </a:rPr>
              <a:t>Unsplash</a:t>
            </a:r>
            <a:r>
              <a:rPr lang="en-US" sz="1050" dirty="0">
                <a:solidFill>
                  <a:prstClr val="white"/>
                </a:solidFill>
                <a:latin typeface="Calibri" panose="020F0502020204030204"/>
              </a:rPr>
              <a:t> </a:t>
            </a:r>
            <a:endParaRPr lang="en-US" sz="1050">
              <a:solidFill>
                <a:prstClr val="white"/>
              </a:solidFill>
              <a:latin typeface="Calibri" panose="020F0502020204030204"/>
            </a:endParaRPr>
          </a:p>
        </p:txBody>
      </p:sp>
      <p:sp>
        <p:nvSpPr>
          <p:cNvPr id="2" name="Rectangle 1">
            <a:extLst>
              <a:ext uri="{FF2B5EF4-FFF2-40B4-BE49-F238E27FC236}">
                <a16:creationId xmlns:a16="http://schemas.microsoft.com/office/drawing/2014/main" id="{858AD507-05D7-45D3-12A2-614C9A3B1C9E}"/>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8197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ypywFh35ACo6ZkthEdw9w_The+Snowy+Day+Peter+Bed_p+copy.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393" y="0"/>
            <a:ext cx="12313166" cy="6858001"/>
          </a:xfrm>
          <a:prstGeom prst="rect">
            <a:avLst/>
          </a:prstGeom>
        </p:spPr>
      </p:pic>
      <p:sp>
        <p:nvSpPr>
          <p:cNvPr id="2" name="Title 1"/>
          <p:cNvSpPr>
            <a:spLocks noGrp="1"/>
          </p:cNvSpPr>
          <p:nvPr>
            <p:ph type="title" idx="4294967295"/>
          </p:nvPr>
        </p:nvSpPr>
        <p:spPr>
          <a:xfrm>
            <a:off x="2383738" y="246440"/>
            <a:ext cx="6705600" cy="990600"/>
          </a:xfrm>
          <a:solidFill>
            <a:srgbClr val="E7E6E6">
              <a:alpha val="32157"/>
            </a:srgbClr>
          </a:solidFill>
        </p:spPr>
        <p:txBody>
          <a:bodyPr/>
          <a:lstStyle/>
          <a:p>
            <a:r>
              <a:rPr lang="en-US" dirty="0"/>
              <a:t>Close reading of sentences</a:t>
            </a:r>
            <a:r>
              <a:rPr lang="is-IS" dirty="0"/>
              <a:t>…</a:t>
            </a:r>
            <a:endParaRPr lang="en-US" dirty="0"/>
          </a:p>
        </p:txBody>
      </p:sp>
      <p:sp>
        <p:nvSpPr>
          <p:cNvPr id="4" name="Rectangle 3"/>
          <p:cNvSpPr/>
          <p:nvPr/>
        </p:nvSpPr>
        <p:spPr>
          <a:xfrm>
            <a:off x="5327703" y="4671775"/>
            <a:ext cx="5163342" cy="1200328"/>
          </a:xfrm>
          <a:prstGeom prst="rect">
            <a:avLst/>
          </a:prstGeom>
        </p:spPr>
        <p:txBody>
          <a:bodyPr wrap="square">
            <a:spAutoFit/>
          </a:bodyPr>
          <a:lstStyle/>
          <a:p>
            <a:pPr defTabSz="457200">
              <a:defRPr/>
            </a:pPr>
            <a:r>
              <a:rPr lang="en-US" sz="2400" dirty="0">
                <a:solidFill>
                  <a:srgbClr val="292934"/>
                </a:solidFill>
                <a:latin typeface="Century Gothic"/>
                <a:cs typeface="Century Gothic"/>
              </a:rPr>
              <a:t>One winter morning Peter woke up and looked out the window. Snow had fallen during the night.</a:t>
            </a:r>
          </a:p>
        </p:txBody>
      </p:sp>
      <p:sp>
        <p:nvSpPr>
          <p:cNvPr id="5" name="Rectangle 4"/>
          <p:cNvSpPr/>
          <p:nvPr/>
        </p:nvSpPr>
        <p:spPr>
          <a:xfrm>
            <a:off x="6279067" y="6134219"/>
            <a:ext cx="5620542" cy="461665"/>
          </a:xfrm>
          <a:prstGeom prst="rect">
            <a:avLst/>
          </a:prstGeom>
        </p:spPr>
        <p:txBody>
          <a:bodyPr wrap="square">
            <a:spAutoFit/>
          </a:bodyPr>
          <a:lstStyle/>
          <a:p>
            <a:pPr defTabSz="457200">
              <a:defRPr/>
            </a:pPr>
            <a:r>
              <a:rPr lang="en-US" sz="2400" i="1" dirty="0">
                <a:solidFill>
                  <a:srgbClr val="292934"/>
                </a:solidFill>
                <a:latin typeface="Century Gothic"/>
                <a:cs typeface="Century Gothic"/>
              </a:rPr>
              <a:t>The Snowy Day </a:t>
            </a:r>
            <a:r>
              <a:rPr lang="en-US" sz="2400" dirty="0">
                <a:solidFill>
                  <a:srgbClr val="292934"/>
                </a:solidFill>
                <a:latin typeface="Century Gothic"/>
                <a:cs typeface="Century Gothic"/>
              </a:rPr>
              <a:t>by Ezra Jack Keats</a:t>
            </a:r>
          </a:p>
        </p:txBody>
      </p:sp>
      <p:sp>
        <p:nvSpPr>
          <p:cNvPr id="6" name="Rectangle 5">
            <a:extLst>
              <a:ext uri="{FF2B5EF4-FFF2-40B4-BE49-F238E27FC236}">
                <a16:creationId xmlns:a16="http://schemas.microsoft.com/office/drawing/2014/main" id="{F60C5C97-913E-8FA1-C2FA-C77E02101A5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1024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66800" y="426071"/>
            <a:ext cx="10972800" cy="990600"/>
          </a:xfrm>
        </p:spPr>
        <p:txBody>
          <a:bodyPr/>
          <a:lstStyle/>
          <a:p>
            <a:r>
              <a:rPr lang="en-US" dirty="0"/>
              <a:t>Close reading of sentences</a:t>
            </a:r>
            <a:r>
              <a:rPr lang="is-IS" dirty="0"/>
              <a:t>…</a:t>
            </a:r>
            <a:endParaRPr lang="en-US" dirty="0"/>
          </a:p>
        </p:txBody>
      </p:sp>
      <p:sp>
        <p:nvSpPr>
          <p:cNvPr id="4" name="Rectangle 3"/>
          <p:cNvSpPr/>
          <p:nvPr/>
        </p:nvSpPr>
        <p:spPr>
          <a:xfrm>
            <a:off x="761750" y="1859340"/>
            <a:ext cx="8016490" cy="1569660"/>
          </a:xfrm>
          <a:prstGeom prst="rect">
            <a:avLst/>
          </a:prstGeom>
        </p:spPr>
        <p:txBody>
          <a:bodyPr wrap="square">
            <a:spAutoFit/>
          </a:bodyPr>
          <a:lstStyle/>
          <a:p>
            <a:pPr defTabSz="457200">
              <a:defRPr/>
            </a:pPr>
            <a:r>
              <a:rPr lang="en-US" sz="3200" dirty="0">
                <a:solidFill>
                  <a:srgbClr val="292934"/>
                </a:solidFill>
                <a:latin typeface="Century Gothic"/>
                <a:cs typeface="Century Gothic"/>
              </a:rPr>
              <a:t>“Where’s Papa going with that ax?” said Fern to her mother as they were setting the table for breakfast.</a:t>
            </a:r>
          </a:p>
        </p:txBody>
      </p:sp>
      <p:sp>
        <p:nvSpPr>
          <p:cNvPr id="5" name="Rectangle 4"/>
          <p:cNvSpPr/>
          <p:nvPr/>
        </p:nvSpPr>
        <p:spPr>
          <a:xfrm>
            <a:off x="2570093" y="4464205"/>
            <a:ext cx="6438504" cy="461665"/>
          </a:xfrm>
          <a:prstGeom prst="rect">
            <a:avLst/>
          </a:prstGeom>
        </p:spPr>
        <p:txBody>
          <a:bodyPr wrap="square">
            <a:spAutoFit/>
          </a:bodyPr>
          <a:lstStyle/>
          <a:p>
            <a:pPr defTabSz="457200">
              <a:defRPr/>
            </a:pPr>
            <a:r>
              <a:rPr lang="en-US" sz="2400" i="1" dirty="0">
                <a:solidFill>
                  <a:srgbClr val="292934"/>
                </a:solidFill>
                <a:latin typeface="Century Gothic"/>
                <a:cs typeface="Century Gothic"/>
              </a:rPr>
              <a:t>Charlotte’s Web </a:t>
            </a:r>
            <a:r>
              <a:rPr lang="en-US" sz="2400" dirty="0">
                <a:solidFill>
                  <a:srgbClr val="292934"/>
                </a:solidFill>
                <a:latin typeface="Century Gothic"/>
                <a:cs typeface="Century Gothic"/>
              </a:rPr>
              <a:t>by E.B. White</a:t>
            </a:r>
          </a:p>
        </p:txBody>
      </p:sp>
      <p:pic>
        <p:nvPicPr>
          <p:cNvPr id="6" name="Picture 5" descr="61+3z1o4oUL._SX334_BO1,204,203,200_.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28126" y="1903097"/>
            <a:ext cx="3049474" cy="4528832"/>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187989CF-140B-5A60-AC14-D04873E8A6E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693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33400"/>
            <a:ext cx="10972800" cy="990600"/>
          </a:xfrm>
        </p:spPr>
        <p:txBody>
          <a:bodyPr/>
          <a:lstStyle/>
          <a:p>
            <a:r>
              <a:rPr lang="en-US" dirty="0"/>
              <a:t>    Close reading of sentences</a:t>
            </a:r>
            <a:r>
              <a:rPr lang="is-IS" dirty="0"/>
              <a:t>…</a:t>
            </a:r>
            <a:endParaRPr lang="en-US" dirty="0"/>
          </a:p>
        </p:txBody>
      </p:sp>
      <p:sp>
        <p:nvSpPr>
          <p:cNvPr id="4" name="Rectangle 3"/>
          <p:cNvSpPr/>
          <p:nvPr/>
        </p:nvSpPr>
        <p:spPr>
          <a:xfrm>
            <a:off x="426470" y="2393795"/>
            <a:ext cx="8016490" cy="584776"/>
          </a:xfrm>
          <a:prstGeom prst="rect">
            <a:avLst/>
          </a:prstGeom>
        </p:spPr>
        <p:txBody>
          <a:bodyPr wrap="square">
            <a:spAutoFit/>
          </a:bodyPr>
          <a:lstStyle/>
          <a:p>
            <a:pPr defTabSz="457200">
              <a:defRPr/>
            </a:pPr>
            <a:r>
              <a:rPr lang="en-US" sz="3200" dirty="0">
                <a:solidFill>
                  <a:srgbClr val="292934"/>
                </a:solidFill>
                <a:latin typeface="Century Gothic"/>
                <a:cs typeface="Century Gothic"/>
              </a:rPr>
              <a:t>There is no lake at Camp Green Lake. </a:t>
            </a:r>
          </a:p>
        </p:txBody>
      </p:sp>
      <p:sp>
        <p:nvSpPr>
          <p:cNvPr id="5" name="Rectangle 4"/>
          <p:cNvSpPr/>
          <p:nvPr/>
        </p:nvSpPr>
        <p:spPr>
          <a:xfrm>
            <a:off x="3464372" y="4464205"/>
            <a:ext cx="6438504" cy="461665"/>
          </a:xfrm>
          <a:prstGeom prst="rect">
            <a:avLst/>
          </a:prstGeom>
        </p:spPr>
        <p:txBody>
          <a:bodyPr wrap="square">
            <a:spAutoFit/>
          </a:bodyPr>
          <a:lstStyle/>
          <a:p>
            <a:pPr defTabSz="457200">
              <a:defRPr/>
            </a:pPr>
            <a:r>
              <a:rPr lang="en-US" sz="2400" i="1" dirty="0">
                <a:solidFill>
                  <a:srgbClr val="292934"/>
                </a:solidFill>
                <a:latin typeface="Century Gothic"/>
                <a:cs typeface="Century Gothic"/>
              </a:rPr>
              <a:t>Holes </a:t>
            </a:r>
            <a:r>
              <a:rPr lang="en-US" sz="2400" dirty="0">
                <a:solidFill>
                  <a:srgbClr val="292934"/>
                </a:solidFill>
                <a:latin typeface="Century Gothic"/>
                <a:cs typeface="Century Gothic"/>
              </a:rPr>
              <a:t>by Louis </a:t>
            </a:r>
            <a:r>
              <a:rPr lang="en-US" sz="2400" dirty="0" err="1">
                <a:solidFill>
                  <a:srgbClr val="292934"/>
                </a:solidFill>
                <a:latin typeface="Century Gothic"/>
                <a:cs typeface="Century Gothic"/>
              </a:rPr>
              <a:t>Sachar</a:t>
            </a:r>
            <a:endParaRPr lang="en-US" sz="2400" dirty="0">
              <a:solidFill>
                <a:srgbClr val="292934"/>
              </a:solidFill>
              <a:latin typeface="Century Gothic"/>
              <a:cs typeface="Century Gothic"/>
            </a:endParaRPr>
          </a:p>
        </p:txBody>
      </p:sp>
      <p:pic>
        <p:nvPicPr>
          <p:cNvPr id="3" name="Picture 2" descr="Sachar_-_Holes_Coverart.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07500" y="846296"/>
            <a:ext cx="3300580" cy="5165408"/>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B844701B-BE35-E65E-2BD4-8F961E25BDF3}"/>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1034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44880" y="558041"/>
            <a:ext cx="10972800" cy="990600"/>
          </a:xfrm>
        </p:spPr>
        <p:txBody>
          <a:bodyPr/>
          <a:lstStyle/>
          <a:p>
            <a:r>
              <a:rPr lang="en-US" dirty="0"/>
              <a:t>Close reading of sentences</a:t>
            </a:r>
            <a:r>
              <a:rPr lang="is-IS" dirty="0"/>
              <a:t>…</a:t>
            </a:r>
            <a:endParaRPr lang="en-US" dirty="0"/>
          </a:p>
        </p:txBody>
      </p:sp>
      <p:sp>
        <p:nvSpPr>
          <p:cNvPr id="5" name="Rectangle 4"/>
          <p:cNvSpPr/>
          <p:nvPr/>
        </p:nvSpPr>
        <p:spPr>
          <a:xfrm>
            <a:off x="3640769" y="5732667"/>
            <a:ext cx="6438504" cy="461665"/>
          </a:xfrm>
          <a:prstGeom prst="rect">
            <a:avLst/>
          </a:prstGeom>
        </p:spPr>
        <p:txBody>
          <a:bodyPr wrap="square">
            <a:spAutoFit/>
          </a:bodyPr>
          <a:lstStyle/>
          <a:p>
            <a:pPr defTabSz="457200">
              <a:defRPr/>
            </a:pPr>
            <a:r>
              <a:rPr lang="en-US" sz="2400" dirty="0">
                <a:solidFill>
                  <a:srgbClr val="292934"/>
                </a:solidFill>
                <a:latin typeface="Century Gothic"/>
                <a:cs typeface="Century Gothic"/>
              </a:rPr>
              <a:t>“Eleven” by Sandra Cisneros</a:t>
            </a:r>
          </a:p>
        </p:txBody>
      </p:sp>
      <p:sp>
        <p:nvSpPr>
          <p:cNvPr id="7" name="TextBox 6"/>
          <p:cNvSpPr txBox="1"/>
          <p:nvPr/>
        </p:nvSpPr>
        <p:spPr>
          <a:xfrm>
            <a:off x="1981201" y="2188308"/>
            <a:ext cx="5470769" cy="2677656"/>
          </a:xfrm>
          <a:prstGeom prst="rect">
            <a:avLst/>
          </a:prstGeom>
          <a:noFill/>
        </p:spPr>
        <p:txBody>
          <a:bodyPr wrap="square" rtlCol="0">
            <a:spAutoFit/>
          </a:bodyPr>
          <a:lstStyle/>
          <a:p>
            <a:pPr defTabSz="457200">
              <a:defRPr/>
            </a:pPr>
            <a:r>
              <a:rPr lang="en-US" sz="2400" dirty="0">
                <a:solidFill>
                  <a:srgbClr val="292934"/>
                </a:solidFill>
                <a:latin typeface="Century Gothic"/>
                <a:cs typeface="Century Gothic"/>
              </a:rPr>
              <a:t>What they don’t understand about birthdays and what they never tell you  is that when you’re eleven, you’re also ten, and nine, and eight, and seven, and six, and five, and four, and three, and two, and one. </a:t>
            </a:r>
          </a:p>
        </p:txBody>
      </p:sp>
      <p:pic>
        <p:nvPicPr>
          <p:cNvPr id="8" name="Picture 7" descr="9780804150880.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94552" y="867892"/>
            <a:ext cx="3145888" cy="4864775"/>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CE5B9318-CA95-34F9-54B9-DC240E3DAFCF}"/>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2717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79000"/>
          </a:blip>
          <a:tile tx="0" ty="0" sx="100000" sy="100000" flip="none" algn="tl"/>
        </a:blipFill>
        <a:effectLst/>
      </p:bgPr>
    </p:bg>
    <p:spTree>
      <p:nvGrpSpPr>
        <p:cNvPr id="1" name=""/>
        <p:cNvGrpSpPr/>
        <p:nvPr/>
      </p:nvGrpSpPr>
      <p:grpSpPr>
        <a:xfrm>
          <a:off x="0" y="0"/>
          <a:ext cx="0" cy="0"/>
          <a:chOff x="0" y="0"/>
          <a:chExt cx="0" cy="0"/>
        </a:xfrm>
      </p:grpSpPr>
      <p:pic>
        <p:nvPicPr>
          <p:cNvPr id="8" name="Picture 7" descr="2d6ba10fa99117681f741394e1edf4b7.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56056" y="-4548"/>
            <a:ext cx="6313544" cy="6862548"/>
          </a:xfrm>
          <a:prstGeom prst="rect">
            <a:avLst/>
          </a:prstGeom>
        </p:spPr>
      </p:pic>
      <p:sp>
        <p:nvSpPr>
          <p:cNvPr id="7" name="TextBox 6"/>
          <p:cNvSpPr txBox="1"/>
          <p:nvPr/>
        </p:nvSpPr>
        <p:spPr>
          <a:xfrm>
            <a:off x="1804134" y="616240"/>
            <a:ext cx="2838677" cy="4832092"/>
          </a:xfrm>
          <a:prstGeom prst="rect">
            <a:avLst/>
          </a:prstGeom>
          <a:noFill/>
        </p:spPr>
        <p:txBody>
          <a:bodyPr wrap="square" rtlCol="0">
            <a:spAutoFit/>
          </a:bodyPr>
          <a:lstStyle/>
          <a:p>
            <a:pPr defTabSz="457200">
              <a:defRPr/>
            </a:pPr>
            <a:r>
              <a:rPr lang="en-US" sz="4400" dirty="0">
                <a:solidFill>
                  <a:prstClr val="black"/>
                </a:solidFill>
                <a:latin typeface="Calibri"/>
              </a:rPr>
              <a:t>Text sets: </a:t>
            </a:r>
          </a:p>
          <a:p>
            <a:pPr defTabSz="457200">
              <a:defRPr/>
            </a:pPr>
            <a:r>
              <a:rPr lang="en-US" sz="4400" dirty="0">
                <a:solidFill>
                  <a:prstClr val="black"/>
                </a:solidFill>
                <a:latin typeface="Calibri"/>
              </a:rPr>
              <a:t>Because </a:t>
            </a:r>
            <a:r>
              <a:rPr lang="en-US" sz="4400" b="1" dirty="0">
                <a:solidFill>
                  <a:prstClr val="black"/>
                </a:solidFill>
                <a:latin typeface="Calibri"/>
              </a:rPr>
              <a:t>knowledge</a:t>
            </a:r>
            <a:r>
              <a:rPr lang="en-US" sz="4400" dirty="0">
                <a:solidFill>
                  <a:prstClr val="black"/>
                </a:solidFill>
                <a:latin typeface="Calibri"/>
              </a:rPr>
              <a:t> eats </a:t>
            </a:r>
            <a:r>
              <a:rPr lang="en-US" sz="4400" b="1" dirty="0">
                <a:solidFill>
                  <a:prstClr val="black"/>
                </a:solidFill>
                <a:latin typeface="Calibri"/>
              </a:rPr>
              <a:t>reading ability </a:t>
            </a:r>
            <a:r>
              <a:rPr lang="en-US" sz="4400" dirty="0">
                <a:solidFill>
                  <a:prstClr val="black"/>
                </a:solidFill>
                <a:latin typeface="Calibri"/>
              </a:rPr>
              <a:t>for lunch. </a:t>
            </a:r>
          </a:p>
        </p:txBody>
      </p:sp>
      <p:sp>
        <p:nvSpPr>
          <p:cNvPr id="2" name="Rectangle 1">
            <a:extLst>
              <a:ext uri="{FF2B5EF4-FFF2-40B4-BE49-F238E27FC236}">
                <a16:creationId xmlns:a16="http://schemas.microsoft.com/office/drawing/2014/main" id="{C967420E-1F0C-80B3-D665-6A217777CA5A}"/>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8000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0D8E9-915A-42DE-76DC-8B0F8663B387}"/>
            </a:ext>
          </a:extLst>
        </p:cNvPr>
        <p:cNvGrpSpPr/>
        <p:nvPr/>
      </p:nvGrpSpPr>
      <p:grpSpPr>
        <a:xfrm>
          <a:off x="0" y="0"/>
          <a:ext cx="0" cy="0"/>
          <a:chOff x="0" y="0"/>
          <a:chExt cx="0" cy="0"/>
        </a:xfrm>
      </p:grpSpPr>
      <p:pic>
        <p:nvPicPr>
          <p:cNvPr id="5" name="Picture 4" descr="A black brick wall with a white border&#10;&#10;Description automatically generated">
            <a:extLst>
              <a:ext uri="{FF2B5EF4-FFF2-40B4-BE49-F238E27FC236}">
                <a16:creationId xmlns:a16="http://schemas.microsoft.com/office/drawing/2014/main" id="{8FD6D820-8360-D370-3A07-925DFF340F18}"/>
              </a:ext>
            </a:extLst>
          </p:cNvPr>
          <p:cNvPicPr>
            <a:picLocks noChangeAspect="1"/>
          </p:cNvPicPr>
          <p:nvPr/>
        </p:nvPicPr>
        <p:blipFill>
          <a:blip r:embed="rId3"/>
          <a:stretch>
            <a:fillRect/>
          </a:stretch>
        </p:blipFill>
        <p:spPr>
          <a:xfrm>
            <a:off x="40755" y="0"/>
            <a:ext cx="12195718" cy="6857999"/>
          </a:xfrm>
          <a:prstGeom prst="rect">
            <a:avLst/>
          </a:prstGeom>
        </p:spPr>
      </p:pic>
      <p:sp>
        <p:nvSpPr>
          <p:cNvPr id="2" name="TextBox 1">
            <a:extLst>
              <a:ext uri="{FF2B5EF4-FFF2-40B4-BE49-F238E27FC236}">
                <a16:creationId xmlns:a16="http://schemas.microsoft.com/office/drawing/2014/main" id="{5FDBA0EF-06BC-41CD-95D1-E04DF91B2B8F}"/>
              </a:ext>
            </a:extLst>
          </p:cNvPr>
          <p:cNvSpPr txBox="1"/>
          <p:nvPr/>
        </p:nvSpPr>
        <p:spPr>
          <a:xfrm>
            <a:off x="2697238" y="561109"/>
            <a:ext cx="9494761"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w="38100">
                  <a:solidFill>
                    <a:srgbClr val="FFD300">
                      <a:alpha val="47000"/>
                    </a:srgbClr>
                  </a:solidFill>
                </a:ln>
                <a:solidFill>
                  <a:prstClr val="white"/>
                </a:solidFill>
                <a:effectLst>
                  <a:outerShdw blurRad="50800" dist="38100" algn="l" rotWithShape="0">
                    <a:prstClr val="black">
                      <a:alpha val="40000"/>
                    </a:prstClr>
                  </a:outerShdw>
                </a:effectLst>
                <a:uLnTx/>
                <a:uFillTx/>
                <a:latin typeface="Dreaming Outloud Script Pro" panose="020F0502020204030204" pitchFamily="34" charset="0"/>
                <a:ea typeface="Brush Script MT" panose="03060802040406070304" pitchFamily="66" charset="-122"/>
                <a:cs typeface="Dreaming Outloud Script Pro" panose="020F0502020204030204" pitchFamily="34" charset="0"/>
              </a:rPr>
              <a:t>Quad Text Selection</a:t>
            </a:r>
          </a:p>
        </p:txBody>
      </p:sp>
      <p:sp>
        <p:nvSpPr>
          <p:cNvPr id="6" name="TextBox 5">
            <a:extLst>
              <a:ext uri="{FF2B5EF4-FFF2-40B4-BE49-F238E27FC236}">
                <a16:creationId xmlns:a16="http://schemas.microsoft.com/office/drawing/2014/main" id="{2A0D8B4A-4883-08D8-9AB8-6577E5DEE0CF}"/>
              </a:ext>
            </a:extLst>
          </p:cNvPr>
          <p:cNvSpPr txBox="1"/>
          <p:nvPr/>
        </p:nvSpPr>
        <p:spPr>
          <a:xfrm>
            <a:off x="3156097" y="1808641"/>
            <a:ext cx="3691259"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Multimodal texts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knowledge visually</a:t>
            </a:r>
          </a:p>
        </p:txBody>
      </p:sp>
      <p:cxnSp>
        <p:nvCxnSpPr>
          <p:cNvPr id="7" name="Straight Connector 6">
            <a:extLst>
              <a:ext uri="{FF2B5EF4-FFF2-40B4-BE49-F238E27FC236}">
                <a16:creationId xmlns:a16="http://schemas.microsoft.com/office/drawing/2014/main" id="{C6992D39-CDAC-77C4-536F-A56CE6CCD848}"/>
              </a:ext>
            </a:extLst>
          </p:cNvPr>
          <p:cNvCxnSpPr>
            <a:cxnSpLocks/>
          </p:cNvCxnSpPr>
          <p:nvPr/>
        </p:nvCxnSpPr>
        <p:spPr>
          <a:xfrm flipV="1">
            <a:off x="6847356" y="1866883"/>
            <a:ext cx="0" cy="3734024"/>
          </a:xfrm>
          <a:prstGeom prst="line">
            <a:avLst/>
          </a:prstGeom>
          <a:ln w="44450">
            <a:solidFill>
              <a:srgbClr val="FFDA66"/>
            </a:solidFill>
          </a:ln>
          <a:effectLst>
            <a:glow rad="127000">
              <a:srgbClr val="FF9300">
                <a:alpha val="94000"/>
              </a:srgbClr>
            </a:glow>
          </a:effectLst>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5BCF95F-338A-99DC-F258-0077A3FBD59B}"/>
              </a:ext>
            </a:extLst>
          </p:cNvPr>
          <p:cNvCxnSpPr>
            <a:cxnSpLocks/>
          </p:cNvCxnSpPr>
          <p:nvPr/>
        </p:nvCxnSpPr>
        <p:spPr>
          <a:xfrm flipV="1">
            <a:off x="6847356" y="1860452"/>
            <a:ext cx="0" cy="3727593"/>
          </a:xfrm>
          <a:prstGeom prst="line">
            <a:avLst/>
          </a:prstGeom>
          <a:ln w="44450">
            <a:solidFill>
              <a:schemeClr val="bg1"/>
            </a:solidFill>
          </a:ln>
          <a:effectLst>
            <a:glow rad="63500">
              <a:srgbClr val="FFDA66">
                <a:alpha val="74000"/>
              </a:srgbClr>
            </a:glow>
          </a:effectLst>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5B99A3-F312-70EF-2496-AC7447FCF27D}"/>
              </a:ext>
            </a:extLst>
          </p:cNvPr>
          <p:cNvCxnSpPr>
            <a:cxnSpLocks/>
          </p:cNvCxnSpPr>
          <p:nvPr/>
        </p:nvCxnSpPr>
        <p:spPr>
          <a:xfrm flipV="1">
            <a:off x="6847356" y="1875198"/>
            <a:ext cx="0" cy="3704895"/>
          </a:xfrm>
          <a:prstGeom prst="line">
            <a:avLst/>
          </a:prstGeom>
          <a:ln w="44450">
            <a:solidFill>
              <a:schemeClr val="bg1"/>
            </a:solidFill>
          </a:ln>
          <a:effectLst>
            <a:outerShdw blurRad="50800" dist="38100" dir="5400000" sx="101000" sy="101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FD09D60-2592-FAAD-7115-FAF4336D8BA5}"/>
              </a:ext>
            </a:extLst>
          </p:cNvPr>
          <p:cNvSpPr txBox="1"/>
          <p:nvPr/>
        </p:nvSpPr>
        <p:spPr>
          <a:xfrm>
            <a:off x="7242084" y="1876305"/>
            <a:ext cx="4156018"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Easier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informational texts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knowledge</a:t>
            </a:r>
          </a:p>
        </p:txBody>
      </p:sp>
      <p:cxnSp>
        <p:nvCxnSpPr>
          <p:cNvPr id="14" name="Straight Connector 13">
            <a:extLst>
              <a:ext uri="{FF2B5EF4-FFF2-40B4-BE49-F238E27FC236}">
                <a16:creationId xmlns:a16="http://schemas.microsoft.com/office/drawing/2014/main" id="{AE8AA586-7BC7-98E9-511E-741FB0C8048E}"/>
              </a:ext>
            </a:extLst>
          </p:cNvPr>
          <p:cNvCxnSpPr>
            <a:cxnSpLocks/>
          </p:cNvCxnSpPr>
          <p:nvPr/>
        </p:nvCxnSpPr>
        <p:spPr>
          <a:xfrm>
            <a:off x="3134832" y="3598335"/>
            <a:ext cx="8008089" cy="0"/>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4EF6B3C-2E56-4D5E-679F-217529E78CC5}"/>
              </a:ext>
            </a:extLst>
          </p:cNvPr>
          <p:cNvCxnSpPr>
            <a:cxnSpLocks/>
          </p:cNvCxnSpPr>
          <p:nvPr/>
        </p:nvCxnSpPr>
        <p:spPr>
          <a:xfrm>
            <a:off x="3156097" y="3555514"/>
            <a:ext cx="7986824" cy="41187"/>
          </a:xfrm>
          <a:prstGeom prst="line">
            <a:avLst/>
          </a:prstGeom>
          <a:ln w="57150">
            <a:solidFill>
              <a:srgbClr val="FFD300"/>
            </a:solidFill>
          </a:ln>
          <a:effectLst>
            <a:glow rad="101600">
              <a:srgbClr val="FFD300">
                <a:alpha val="60000"/>
              </a:srgbClr>
            </a:glow>
          </a:effectLst>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7B07FC9-3470-9FAC-A785-796BDD1C45CB}"/>
              </a:ext>
            </a:extLst>
          </p:cNvPr>
          <p:cNvCxnSpPr>
            <a:cxnSpLocks/>
          </p:cNvCxnSpPr>
          <p:nvPr/>
        </p:nvCxnSpPr>
        <p:spPr>
          <a:xfrm flipH="1" flipV="1">
            <a:off x="3071037" y="3564061"/>
            <a:ext cx="8071884" cy="29184"/>
          </a:xfrm>
          <a:prstGeom prst="line">
            <a:avLst/>
          </a:prstGeom>
          <a:ln w="57150">
            <a:solidFill>
              <a:schemeClr val="bg1"/>
            </a:solidFill>
          </a:ln>
          <a:effectLst>
            <a:glow rad="101600">
              <a:srgbClr val="FFDA66">
                <a:alpha val="60000"/>
              </a:srgbClr>
            </a:glow>
          </a:effectLst>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D6A1C24-E798-2B05-B1A7-D46B1E80FEDB}"/>
              </a:ext>
            </a:extLst>
          </p:cNvPr>
          <p:cNvSpPr txBox="1"/>
          <p:nvPr/>
        </p:nvSpPr>
        <p:spPr>
          <a:xfrm>
            <a:off x="2817740" y="4136507"/>
            <a:ext cx="3840121"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hook text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build interest and activate motivation</a:t>
            </a:r>
          </a:p>
        </p:txBody>
      </p:sp>
      <p:sp>
        <p:nvSpPr>
          <p:cNvPr id="28" name="TextBox 27">
            <a:extLst>
              <a:ext uri="{FF2B5EF4-FFF2-40B4-BE49-F238E27FC236}">
                <a16:creationId xmlns:a16="http://schemas.microsoft.com/office/drawing/2014/main" id="{EAEE3030-A92D-5CAE-85C9-33D719CBC38B}"/>
              </a:ext>
            </a:extLst>
          </p:cNvPr>
          <p:cNvSpPr txBox="1"/>
          <p:nvPr/>
        </p:nvSpPr>
        <p:spPr>
          <a:xfrm>
            <a:off x="7019202" y="4136506"/>
            <a:ext cx="4831287"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 </a:t>
            </a:r>
            <a:r>
              <a:rPr kumimoji="0" lang="en-US" sz="28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challenging target text </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 apply their growing content knowledge   </a:t>
            </a:r>
          </a:p>
        </p:txBody>
      </p:sp>
      <p:sp>
        <p:nvSpPr>
          <p:cNvPr id="29" name="TextBox 28">
            <a:extLst>
              <a:ext uri="{FF2B5EF4-FFF2-40B4-BE49-F238E27FC236}">
                <a16:creationId xmlns:a16="http://schemas.microsoft.com/office/drawing/2014/main" id="{E97B8A4A-BCFB-7D69-C07C-949787C16CAE}"/>
              </a:ext>
            </a:extLst>
          </p:cNvPr>
          <p:cNvSpPr txBox="1"/>
          <p:nvPr/>
        </p:nvSpPr>
        <p:spPr>
          <a:xfrm>
            <a:off x="1940015" y="5680684"/>
            <a:ext cx="9910474" cy="584775"/>
          </a:xfrm>
          <a:prstGeom prst="rect">
            <a:avLst/>
          </a:prstGeom>
          <a:noFill/>
        </p:spPr>
        <p:txBody>
          <a:bodyPr wrap="square" rtlCol="0">
            <a:spAutoFit/>
          </a:bodyPr>
          <a:lstStyle/>
          <a:p>
            <a:pPr>
              <a:buNone/>
            </a:pPr>
            <a:r>
              <a:rPr lang="en-US" sz="1600" dirty="0">
                <a:solidFill>
                  <a:schemeClr val="bg1"/>
                </a:solidFill>
                <a:effectLst/>
                <a:latin typeface="Helvetica" pitchFamily="2" charset="0"/>
              </a:rPr>
              <a:t>Lupo, S. M., Berry, A., Thacker, E., Sawyer, A., &amp; Merritt, J. (2020). Rethinking text sets to support</a:t>
            </a:r>
          </a:p>
          <a:p>
            <a:r>
              <a:rPr lang="en-US" sz="1600" dirty="0">
                <a:solidFill>
                  <a:schemeClr val="bg1"/>
                </a:solidFill>
                <a:effectLst/>
                <a:latin typeface="Helvetica" pitchFamily="2" charset="0"/>
              </a:rPr>
              <a:t>knowledge building and interdisciplinary learning. </a:t>
            </a:r>
            <a:r>
              <a:rPr lang="en-US" sz="1600" i="1" dirty="0">
                <a:solidFill>
                  <a:schemeClr val="bg1"/>
                </a:solidFill>
                <a:effectLst/>
                <a:latin typeface="Helvetica" pitchFamily="2" charset="0"/>
              </a:rPr>
              <a:t>The Reading Teacher, 73(4</a:t>
            </a:r>
            <a:r>
              <a:rPr lang="en-US" sz="1600" dirty="0">
                <a:solidFill>
                  <a:schemeClr val="bg1"/>
                </a:solidFill>
                <a:effectLst/>
                <a:latin typeface="Helvetica" pitchFamily="2" charset="0"/>
              </a:rPr>
              <a:t>), 513–524.</a:t>
            </a:r>
          </a:p>
        </p:txBody>
      </p:sp>
      <p:sp>
        <p:nvSpPr>
          <p:cNvPr id="3" name="Rectangle 2">
            <a:extLst>
              <a:ext uri="{FF2B5EF4-FFF2-40B4-BE49-F238E27FC236}">
                <a16:creationId xmlns:a16="http://schemas.microsoft.com/office/drawing/2014/main" id="{57EF20F2-33A0-083B-457A-D6CB421CF6B0}"/>
              </a:ext>
            </a:extLst>
          </p:cNvPr>
          <p:cNvSpPr/>
          <p:nvPr/>
        </p:nvSpPr>
        <p:spPr>
          <a:xfrm>
            <a:off x="40753" y="-2"/>
            <a:ext cx="12195717" cy="6858001"/>
          </a:xfrm>
          <a:prstGeom prst="rect">
            <a:avLst/>
          </a:prstGeom>
          <a:noFill/>
          <a:ln w="279400">
            <a:solidFill>
              <a:srgbClr val="BAA9C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7332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59845C-4AB2-02C9-01C2-5E14E3AF743B}"/>
            </a:ext>
          </a:extLst>
        </p:cNvPr>
        <p:cNvGrpSpPr/>
        <p:nvPr/>
      </p:nvGrpSpPr>
      <p:grpSpPr>
        <a:xfrm>
          <a:off x="0" y="0"/>
          <a:ext cx="0" cy="0"/>
          <a:chOff x="0" y="0"/>
          <a:chExt cx="0" cy="0"/>
        </a:xfrm>
      </p:grpSpPr>
      <p:pic>
        <p:nvPicPr>
          <p:cNvPr id="3" name="Picture 2" descr="A tornado in the sky&#10;&#10;Description automatically generated with low confidence">
            <a:extLst>
              <a:ext uri="{FF2B5EF4-FFF2-40B4-BE49-F238E27FC236}">
                <a16:creationId xmlns:a16="http://schemas.microsoft.com/office/drawing/2014/main" id="{44C248D2-8EF4-A683-4B79-27EAB8404C8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
          <a:stretch/>
        </p:blipFill>
        <p:spPr>
          <a:xfrm>
            <a:off x="5959928" y="10"/>
            <a:ext cx="6232072" cy="6857990"/>
          </a:xfrm>
          <a:custGeom>
            <a:avLst/>
            <a:gdLst/>
            <a:ahLst/>
            <a:cxnLst/>
            <a:rect l="l" t="t" r="r" b="b"/>
            <a:pathLst>
              <a:path w="12192000" h="6858000">
                <a:moveTo>
                  <a:pt x="0" y="0"/>
                </a:moveTo>
                <a:lnTo>
                  <a:pt x="12192000" y="0"/>
                </a:lnTo>
                <a:lnTo>
                  <a:pt x="12192000" y="6858000"/>
                </a:lnTo>
                <a:lnTo>
                  <a:pt x="0" y="6858000"/>
                </a:lnTo>
                <a:close/>
              </a:path>
            </a:pathLst>
          </a:custGeom>
        </p:spPr>
      </p:pic>
      <p:sp>
        <p:nvSpPr>
          <p:cNvPr id="4" name="TextBox 3">
            <a:extLst>
              <a:ext uri="{FF2B5EF4-FFF2-40B4-BE49-F238E27FC236}">
                <a16:creationId xmlns:a16="http://schemas.microsoft.com/office/drawing/2014/main" id="{1CBFC5F2-0418-3603-98AA-AF15BA005377}"/>
              </a:ext>
            </a:extLst>
          </p:cNvPr>
          <p:cNvSpPr txBox="1"/>
          <p:nvPr/>
        </p:nvSpPr>
        <p:spPr>
          <a:xfrm>
            <a:off x="2026921" y="1143000"/>
            <a:ext cx="2262896" cy="461665"/>
          </a:xfrm>
          <a:prstGeom prst="rect">
            <a:avLst/>
          </a:prstGeom>
          <a:noFill/>
        </p:spPr>
        <p:txBody>
          <a:bodyPr wrap="square" rtlCol="0">
            <a:spAutoFit/>
          </a:bodyPr>
          <a:lstStyle/>
          <a:p>
            <a:pPr algn="ctr" defTabSz="457200">
              <a:defRPr/>
            </a:pPr>
            <a:endParaRPr lang="en-US" sz="240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694047A9-1DA5-0A5F-F755-4D2C73CE9E98}"/>
              </a:ext>
            </a:extLst>
          </p:cNvPr>
          <p:cNvSpPr txBox="1"/>
          <p:nvPr/>
        </p:nvSpPr>
        <p:spPr>
          <a:xfrm>
            <a:off x="1836049" y="5989320"/>
            <a:ext cx="2599879" cy="400110"/>
          </a:xfrm>
          <a:prstGeom prst="rect">
            <a:avLst/>
          </a:prstGeom>
          <a:noFill/>
        </p:spPr>
        <p:txBody>
          <a:bodyPr wrap="none" rtlCol="0">
            <a:spAutoFit/>
          </a:bodyPr>
          <a:lstStyle/>
          <a:p>
            <a:pPr defTabSz="457200">
              <a:defRPr/>
            </a:pPr>
            <a:r>
              <a:rPr lang="en-US" sz="2000" i="1" dirty="0">
                <a:solidFill>
                  <a:prstClr val="white"/>
                </a:solidFill>
                <a:latin typeface="Calibri" panose="020F0502020204030204"/>
              </a:rPr>
              <a:t>Multimodal/Visual Text</a:t>
            </a:r>
          </a:p>
        </p:txBody>
      </p:sp>
      <p:sp>
        <p:nvSpPr>
          <p:cNvPr id="6" name="Rectangle 5">
            <a:extLst>
              <a:ext uri="{FF2B5EF4-FFF2-40B4-BE49-F238E27FC236}">
                <a16:creationId xmlns:a16="http://schemas.microsoft.com/office/drawing/2014/main" id="{1957E463-33C9-F6DD-5056-76683BFA16B4}"/>
              </a:ext>
            </a:extLst>
          </p:cNvPr>
          <p:cNvSpPr/>
          <p:nvPr/>
        </p:nvSpPr>
        <p:spPr>
          <a:xfrm>
            <a:off x="8023631" y="6389430"/>
            <a:ext cx="1766830" cy="253916"/>
          </a:xfrm>
          <a:prstGeom prst="rect">
            <a:avLst/>
          </a:prstGeom>
        </p:spPr>
        <p:txBody>
          <a:bodyPr wrap="none">
            <a:spAutoFit/>
          </a:bodyPr>
          <a:lstStyle/>
          <a:p>
            <a:pPr defTabSz="457200">
              <a:defRPr/>
            </a:pPr>
            <a:r>
              <a:rPr lang="en-US" sz="1050" dirty="0">
                <a:solidFill>
                  <a:schemeClr val="bg1"/>
                </a:solidFill>
                <a:latin typeface="Calibri" panose="020F0502020204030204"/>
              </a:rPr>
              <a:t>Photo by </a:t>
            </a:r>
            <a:r>
              <a:rPr lang="en-US" sz="1050" dirty="0">
                <a:solidFill>
                  <a:schemeClr val="bg1"/>
                </a:solidFill>
                <a:latin typeface="Calibri" panose="020F0502020204030204"/>
                <a:hlinkClick r:id="rId3">
                  <a:extLst>
                    <a:ext uri="{A12FA001-AC4F-418D-AE19-62706E023703}">
                      <ahyp:hlinkClr xmlns:ahyp="http://schemas.microsoft.com/office/drawing/2018/hyperlinkcolor" val="tx"/>
                    </a:ext>
                  </a:extLst>
                </a:hlinkClick>
              </a:rPr>
              <a:t>NOAA</a:t>
            </a:r>
            <a:r>
              <a:rPr lang="en-US" sz="1050" dirty="0">
                <a:solidFill>
                  <a:schemeClr val="bg1"/>
                </a:solidFill>
                <a:latin typeface="Calibri" panose="020F0502020204030204"/>
              </a:rPr>
              <a:t> on </a:t>
            </a:r>
            <a:r>
              <a:rPr lang="en-US" sz="1050" dirty="0">
                <a:solidFill>
                  <a:schemeClr val="bg1"/>
                </a:solidFill>
                <a:latin typeface="Calibri" panose="020F0502020204030204"/>
                <a:hlinkClick r:id="rId4">
                  <a:extLst>
                    <a:ext uri="{A12FA001-AC4F-418D-AE19-62706E023703}">
                      <ahyp:hlinkClr xmlns:ahyp="http://schemas.microsoft.com/office/drawing/2018/hyperlinkcolor" val="tx"/>
                    </a:ext>
                  </a:extLst>
                </a:hlinkClick>
              </a:rPr>
              <a:t>Unsplash</a:t>
            </a:r>
            <a:r>
              <a:rPr lang="en-US" sz="1050" dirty="0">
                <a:solidFill>
                  <a:schemeClr val="bg1"/>
                </a:solidFill>
                <a:latin typeface="Calibri" panose="020F0502020204030204"/>
              </a:rPr>
              <a:t> </a:t>
            </a:r>
          </a:p>
        </p:txBody>
      </p:sp>
      <p:sp>
        <p:nvSpPr>
          <p:cNvPr id="7" name="TextBox 6">
            <a:extLst>
              <a:ext uri="{FF2B5EF4-FFF2-40B4-BE49-F238E27FC236}">
                <a16:creationId xmlns:a16="http://schemas.microsoft.com/office/drawing/2014/main" id="{C9A6C43B-4917-7F7D-D04A-11655031F9AA}"/>
              </a:ext>
            </a:extLst>
          </p:cNvPr>
          <p:cNvSpPr txBox="1"/>
          <p:nvPr/>
        </p:nvSpPr>
        <p:spPr>
          <a:xfrm>
            <a:off x="335666" y="1143000"/>
            <a:ext cx="5474825" cy="4401205"/>
          </a:xfrm>
          <a:prstGeom prst="rect">
            <a:avLst/>
          </a:prstGeom>
          <a:noFill/>
        </p:spPr>
        <p:txBody>
          <a:bodyPr wrap="square">
            <a:spAutoFit/>
          </a:bodyPr>
          <a:lstStyle/>
          <a:p>
            <a:pPr algn="ctr" defTabSz="457200">
              <a:defRPr/>
            </a:pPr>
            <a:r>
              <a:rPr lang="en-US" sz="4000" dirty="0">
                <a:latin typeface="Aptos" panose="020B0004020202020204" pitchFamily="34" charset="0"/>
              </a:rPr>
              <a:t>NSTA video “Introduction to Weather” for whole-class viewing and discussion to build a language chart of what we learned. </a:t>
            </a:r>
          </a:p>
        </p:txBody>
      </p:sp>
      <p:sp>
        <p:nvSpPr>
          <p:cNvPr id="8" name="Rectangle 7">
            <a:extLst>
              <a:ext uri="{FF2B5EF4-FFF2-40B4-BE49-F238E27FC236}">
                <a16:creationId xmlns:a16="http://schemas.microsoft.com/office/drawing/2014/main" id="{BFE6B655-92FC-A200-274B-82540C302977}"/>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40B70A27-CE34-F5B8-C606-2EFFB99068B3}"/>
              </a:ext>
            </a:extLst>
          </p:cNvPr>
          <p:cNvSpPr txBox="1"/>
          <p:nvPr/>
        </p:nvSpPr>
        <p:spPr>
          <a:xfrm>
            <a:off x="827903" y="5602660"/>
            <a:ext cx="4769708" cy="830997"/>
          </a:xfrm>
          <a:prstGeom prst="rect">
            <a:avLst/>
          </a:prstGeom>
          <a:noFill/>
        </p:spPr>
        <p:txBody>
          <a:bodyPr wrap="square">
            <a:spAutoFit/>
          </a:bodyPr>
          <a:lstStyle/>
          <a:p>
            <a:r>
              <a:rPr lang="en-US" sz="1600" dirty="0">
                <a:hlinkClick r:id="rId5"/>
              </a:rPr>
              <a:t>https://www.generationgenius.com/videolessons/introduction-to-weather-video-for-kids/</a:t>
            </a:r>
            <a:endParaRPr lang="en-US" sz="1600" dirty="0"/>
          </a:p>
          <a:p>
            <a:endParaRPr lang="en-US" sz="1600" dirty="0"/>
          </a:p>
        </p:txBody>
      </p:sp>
    </p:spTree>
    <p:extLst>
      <p:ext uri="{BB962C8B-B14F-4D97-AF65-F5344CB8AC3E}">
        <p14:creationId xmlns:p14="http://schemas.microsoft.com/office/powerpoint/2010/main" val="360997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8" name="Picture 6" descr="Tap Tap Boom Boom: Bluemle, Elizabeth, Karas, G. Brian: 9780763693046:  Books: Amazon.com">
            <a:extLst>
              <a:ext uri="{FF2B5EF4-FFF2-40B4-BE49-F238E27FC236}">
                <a16:creationId xmlns:a16="http://schemas.microsoft.com/office/drawing/2014/main" id="{2CB6DFE9-CDCD-014F-9C84-7D902F8CB66B}"/>
              </a:ext>
            </a:extLst>
          </p:cNvPr>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1681509" y="1844541"/>
            <a:ext cx="2637839" cy="3076197"/>
          </a:xfrm>
          <a:prstGeom prst="rect">
            <a:avLst/>
          </a:prstGeom>
          <a:noFill/>
          <a:extLst>
            <a:ext uri="{909E8E84-426E-40DD-AFC4-6F175D3DCCD1}">
              <a14:hiddenFill xmlns:a14="http://schemas.microsoft.com/office/drawing/2010/main">
                <a:solidFill>
                  <a:srgbClr val="FFFFFF"/>
                </a:solidFill>
              </a14:hiddenFill>
            </a:ext>
          </a:extLst>
        </p:spPr>
      </p:pic>
      <p:cxnSp>
        <p:nvCxnSpPr>
          <p:cNvPr id="75" name="Straight Connector 74">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48200" y="1573888"/>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3076" name="Picture 4" descr="Momo celebrating time to read: Come on, Rain! by Karen Hesse illustrated by  Jon J Muth">
            <a:extLst>
              <a:ext uri="{FF2B5EF4-FFF2-40B4-BE49-F238E27FC236}">
                <a16:creationId xmlns:a16="http://schemas.microsoft.com/office/drawing/2014/main" id="{D2D89590-A222-2442-AEF8-6F84D735645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4757007" y="2729513"/>
            <a:ext cx="2653008" cy="1392829"/>
          </a:xfrm>
          <a:prstGeom prst="rect">
            <a:avLst/>
          </a:prstGeom>
          <a:noFill/>
          <a:extLst>
            <a:ext uri="{909E8E84-426E-40DD-AFC4-6F175D3DCCD1}">
              <a14:hiddenFill xmlns:a14="http://schemas.microsoft.com/office/drawing/2010/main">
                <a:solidFill>
                  <a:srgbClr val="FFFFFF"/>
                </a:solidFill>
              </a14:hiddenFill>
            </a:ext>
          </a:extLst>
        </p:spPr>
      </p:pic>
      <p:cxnSp>
        <p:nvCxnSpPr>
          <p:cNvPr id="77" name="Straight Connector 76">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20940" y="1573888"/>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3074" name="Picture 2" descr="National Geographic Little Kids First Big Book of Weather (National  Geographic Little Kids First Big Books): Seve, Karen: 9781426327193: Books  - Amazon">
            <a:extLst>
              <a:ext uri="{FF2B5EF4-FFF2-40B4-BE49-F238E27FC236}">
                <a16:creationId xmlns:a16="http://schemas.microsoft.com/office/drawing/2014/main" id="{88205ABE-E6FF-4D48-8BE6-07989838C20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7958600" y="2023852"/>
            <a:ext cx="2637840" cy="2624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1F1C92A-27C5-7F4D-B78C-61E134519E76}"/>
              </a:ext>
            </a:extLst>
          </p:cNvPr>
          <p:cNvSpPr txBox="1"/>
          <p:nvPr/>
        </p:nvSpPr>
        <p:spPr>
          <a:xfrm>
            <a:off x="7676185" y="1123554"/>
            <a:ext cx="3558923" cy="584775"/>
          </a:xfrm>
          <a:prstGeom prst="rect">
            <a:avLst/>
          </a:prstGeom>
          <a:noFill/>
        </p:spPr>
        <p:txBody>
          <a:bodyPr wrap="none" rtlCol="0">
            <a:spAutoFit/>
          </a:bodyPr>
          <a:lstStyle/>
          <a:p>
            <a:pPr defTabSz="457200">
              <a:defRPr/>
            </a:pPr>
            <a:r>
              <a:rPr lang="en-US" sz="3200" b="1" dirty="0">
                <a:solidFill>
                  <a:prstClr val="black"/>
                </a:solidFill>
                <a:latin typeface="Aptos" panose="020B0004020202020204" pitchFamily="34" charset="0"/>
              </a:rPr>
              <a:t>Informational Text</a:t>
            </a:r>
          </a:p>
        </p:txBody>
      </p:sp>
      <p:sp>
        <p:nvSpPr>
          <p:cNvPr id="3" name="TextBox 2">
            <a:extLst>
              <a:ext uri="{FF2B5EF4-FFF2-40B4-BE49-F238E27FC236}">
                <a16:creationId xmlns:a16="http://schemas.microsoft.com/office/drawing/2014/main" id="{E3551528-7C2C-A64D-8194-753085BE7770}"/>
              </a:ext>
            </a:extLst>
          </p:cNvPr>
          <p:cNvSpPr txBox="1"/>
          <p:nvPr/>
        </p:nvSpPr>
        <p:spPr>
          <a:xfrm>
            <a:off x="7631867" y="4964026"/>
            <a:ext cx="4232179" cy="1384995"/>
          </a:xfrm>
          <a:prstGeom prst="rect">
            <a:avLst/>
          </a:prstGeom>
          <a:noFill/>
        </p:spPr>
        <p:txBody>
          <a:bodyPr wrap="square" rtlCol="0">
            <a:spAutoFit/>
          </a:bodyPr>
          <a:lstStyle/>
          <a:p>
            <a:pPr algn="ctr" defTabSz="457200">
              <a:defRPr/>
            </a:pPr>
            <a:r>
              <a:rPr lang="en-US" sz="2800" i="1" dirty="0">
                <a:solidFill>
                  <a:prstClr val="black"/>
                </a:solidFill>
                <a:latin typeface="Aptos" panose="020B0004020202020204" pitchFamily="34" charset="0"/>
              </a:rPr>
              <a:t>For close readings and fluency practice aligned to students’ questions.  </a:t>
            </a:r>
          </a:p>
        </p:txBody>
      </p:sp>
      <p:sp>
        <p:nvSpPr>
          <p:cNvPr id="4" name="TextBox 3">
            <a:extLst>
              <a:ext uri="{FF2B5EF4-FFF2-40B4-BE49-F238E27FC236}">
                <a16:creationId xmlns:a16="http://schemas.microsoft.com/office/drawing/2014/main" id="{BBE5F4E2-D36D-204E-81A5-1E70ECD91BAC}"/>
              </a:ext>
            </a:extLst>
          </p:cNvPr>
          <p:cNvSpPr txBox="1"/>
          <p:nvPr/>
        </p:nvSpPr>
        <p:spPr>
          <a:xfrm>
            <a:off x="4426151" y="1131555"/>
            <a:ext cx="3339697" cy="584775"/>
          </a:xfrm>
          <a:prstGeom prst="rect">
            <a:avLst/>
          </a:prstGeom>
          <a:noFill/>
        </p:spPr>
        <p:txBody>
          <a:bodyPr wrap="none" rtlCol="0">
            <a:spAutoFit/>
          </a:bodyPr>
          <a:lstStyle/>
          <a:p>
            <a:pPr defTabSz="457200">
              <a:defRPr/>
            </a:pPr>
            <a:r>
              <a:rPr lang="en-US" sz="3200" b="1" dirty="0">
                <a:solidFill>
                  <a:prstClr val="black"/>
                </a:solidFill>
                <a:latin typeface="Aptos" panose="020B0004020202020204" pitchFamily="34" charset="0"/>
              </a:rPr>
              <a:t>Motivational Text</a:t>
            </a:r>
          </a:p>
        </p:txBody>
      </p:sp>
      <p:sp>
        <p:nvSpPr>
          <p:cNvPr id="5" name="TextBox 4">
            <a:extLst>
              <a:ext uri="{FF2B5EF4-FFF2-40B4-BE49-F238E27FC236}">
                <a16:creationId xmlns:a16="http://schemas.microsoft.com/office/drawing/2014/main" id="{7AFEABBF-8274-164F-A351-7257219B2A3C}"/>
              </a:ext>
            </a:extLst>
          </p:cNvPr>
          <p:cNvSpPr txBox="1"/>
          <p:nvPr/>
        </p:nvSpPr>
        <p:spPr>
          <a:xfrm>
            <a:off x="4958935" y="4299735"/>
            <a:ext cx="2362199" cy="2246769"/>
          </a:xfrm>
          <a:prstGeom prst="rect">
            <a:avLst/>
          </a:prstGeom>
          <a:noFill/>
        </p:spPr>
        <p:txBody>
          <a:bodyPr wrap="square" rtlCol="0">
            <a:spAutoFit/>
          </a:bodyPr>
          <a:lstStyle/>
          <a:p>
            <a:pPr algn="ctr" defTabSz="457200">
              <a:defRPr/>
            </a:pPr>
            <a:r>
              <a:rPr lang="en-US" sz="2800" i="1" dirty="0">
                <a:solidFill>
                  <a:prstClr val="black"/>
                </a:solidFill>
                <a:latin typeface="Aptos" panose="020B0004020202020204" pitchFamily="34" charset="0"/>
              </a:rPr>
              <a:t>For Interactive read-</a:t>
            </a:r>
            <a:r>
              <a:rPr lang="en-US" sz="2800" i="1" dirty="0" err="1">
                <a:solidFill>
                  <a:prstClr val="black"/>
                </a:solidFill>
                <a:latin typeface="Aptos" panose="020B0004020202020204" pitchFamily="34" charset="0"/>
              </a:rPr>
              <a:t>alouds</a:t>
            </a:r>
            <a:r>
              <a:rPr lang="en-US" sz="2800" i="1" dirty="0">
                <a:solidFill>
                  <a:prstClr val="black"/>
                </a:solidFill>
                <a:latin typeface="Aptos" panose="020B0004020202020204" pitchFamily="34" charset="0"/>
              </a:rPr>
              <a:t> to build interest. </a:t>
            </a:r>
          </a:p>
        </p:txBody>
      </p:sp>
      <p:sp>
        <p:nvSpPr>
          <p:cNvPr id="6" name="TextBox 5">
            <a:extLst>
              <a:ext uri="{FF2B5EF4-FFF2-40B4-BE49-F238E27FC236}">
                <a16:creationId xmlns:a16="http://schemas.microsoft.com/office/drawing/2014/main" id="{99247F7E-2342-5F48-A3CF-46A24B993647}"/>
              </a:ext>
            </a:extLst>
          </p:cNvPr>
          <p:cNvSpPr txBox="1"/>
          <p:nvPr/>
        </p:nvSpPr>
        <p:spPr>
          <a:xfrm>
            <a:off x="1608483" y="1131555"/>
            <a:ext cx="2907334" cy="584775"/>
          </a:xfrm>
          <a:prstGeom prst="rect">
            <a:avLst/>
          </a:prstGeom>
          <a:noFill/>
        </p:spPr>
        <p:txBody>
          <a:bodyPr wrap="none" rtlCol="0">
            <a:spAutoFit/>
          </a:bodyPr>
          <a:lstStyle/>
          <a:p>
            <a:pPr defTabSz="457200">
              <a:defRPr/>
            </a:pPr>
            <a:r>
              <a:rPr lang="en-US" sz="3200" b="1" dirty="0">
                <a:solidFill>
                  <a:prstClr val="black"/>
                </a:solidFill>
                <a:latin typeface="Aptos" panose="020B0004020202020204" pitchFamily="34" charset="0"/>
              </a:rPr>
              <a:t>Challenge Text</a:t>
            </a:r>
          </a:p>
        </p:txBody>
      </p:sp>
      <p:sp>
        <p:nvSpPr>
          <p:cNvPr id="7" name="TextBox 6">
            <a:extLst>
              <a:ext uri="{FF2B5EF4-FFF2-40B4-BE49-F238E27FC236}">
                <a16:creationId xmlns:a16="http://schemas.microsoft.com/office/drawing/2014/main" id="{F54EAB1F-2282-D441-8706-051CE7D4B5D5}"/>
              </a:ext>
            </a:extLst>
          </p:cNvPr>
          <p:cNvSpPr txBox="1"/>
          <p:nvPr/>
        </p:nvSpPr>
        <p:spPr>
          <a:xfrm>
            <a:off x="595185" y="5068464"/>
            <a:ext cx="3942089" cy="1384995"/>
          </a:xfrm>
          <a:prstGeom prst="rect">
            <a:avLst/>
          </a:prstGeom>
          <a:noFill/>
        </p:spPr>
        <p:txBody>
          <a:bodyPr wrap="square" rtlCol="0">
            <a:spAutoFit/>
          </a:bodyPr>
          <a:lstStyle/>
          <a:p>
            <a:pPr algn="ctr" defTabSz="457200">
              <a:defRPr/>
            </a:pPr>
            <a:r>
              <a:rPr lang="en-US" sz="2800" i="1" dirty="0">
                <a:solidFill>
                  <a:prstClr val="black"/>
                </a:solidFill>
                <a:latin typeface="Aptos" panose="020B0004020202020204" pitchFamily="34" charset="0"/>
              </a:rPr>
              <a:t>For guided instruction to consolidate knowledge and skills.  </a:t>
            </a:r>
          </a:p>
        </p:txBody>
      </p:sp>
      <p:sp>
        <p:nvSpPr>
          <p:cNvPr id="8" name="Rectangle 7">
            <a:extLst>
              <a:ext uri="{FF2B5EF4-FFF2-40B4-BE49-F238E27FC236}">
                <a16:creationId xmlns:a16="http://schemas.microsoft.com/office/drawing/2014/main" id="{24BF5F06-E204-C341-2D0A-9AFD8DC0EEFA}"/>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75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9D67D-44E5-24EE-CCC8-9871E5692779}"/>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75559AD8-E0BC-FFAD-E52A-C278025B20AB}"/>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908FA71C-2277-8CB8-60A3-69E88327BD4E}"/>
              </a:ext>
            </a:extLst>
          </p:cNvPr>
          <p:cNvSpPr txBox="1"/>
          <p:nvPr/>
        </p:nvSpPr>
        <p:spPr>
          <a:xfrm>
            <a:off x="648182" y="470529"/>
            <a:ext cx="12296172"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Reading Programs for Specific Groups</a:t>
            </a:r>
          </a:p>
        </p:txBody>
      </p:sp>
      <p:sp>
        <p:nvSpPr>
          <p:cNvPr id="9" name="TextBox 8">
            <a:extLst>
              <a:ext uri="{FF2B5EF4-FFF2-40B4-BE49-F238E27FC236}">
                <a16:creationId xmlns:a16="http://schemas.microsoft.com/office/drawing/2014/main" id="{17D40F27-0963-1490-9F2D-2B2CF68B1C46}"/>
              </a:ext>
            </a:extLst>
          </p:cNvPr>
          <p:cNvSpPr txBox="1"/>
          <p:nvPr/>
        </p:nvSpPr>
        <p:spPr>
          <a:xfrm>
            <a:off x="10165080" y="6473428"/>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CAB85367-C81E-0E06-9950-6C63452CF42E}"/>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kumimoji="0" lang="en-US" sz="5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4</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C888C11F-D562-FAFA-BADF-ED4734898C12}"/>
              </a:ext>
            </a:extLst>
          </p:cNvPr>
          <p:cNvSpPr/>
          <p:nvPr/>
        </p:nvSpPr>
        <p:spPr>
          <a:xfrm>
            <a:off x="7802531"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0.72</a:t>
            </a:r>
          </a:p>
        </p:txBody>
      </p:sp>
      <p:sp>
        <p:nvSpPr>
          <p:cNvPr id="3" name="TextBox 2">
            <a:extLst>
              <a:ext uri="{FF2B5EF4-FFF2-40B4-BE49-F238E27FC236}">
                <a16:creationId xmlns:a16="http://schemas.microsoft.com/office/drawing/2014/main" id="{8A21ED9A-BEC7-F65E-BCD4-B1FA1C54A9D9}"/>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18AE963A-EE69-9AFE-5D3F-10FDA2D4E52A}"/>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9428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hat, indoor, headdress, rope&#10;&#10;Description automatically generated">
            <a:extLst>
              <a:ext uri="{FF2B5EF4-FFF2-40B4-BE49-F238E27FC236}">
                <a16:creationId xmlns:a16="http://schemas.microsoft.com/office/drawing/2014/main" id="{C3212BCB-0F99-734F-9697-4F495C9181B1}"/>
              </a:ext>
            </a:extLst>
          </p:cNvPr>
          <p:cNvPicPr>
            <a:picLocks noChangeAspect="1"/>
          </p:cNvPicPr>
          <p:nvPr/>
        </p:nvPicPr>
        <p:blipFill rotWithShape="1">
          <a:blip r:embed="rId2" cstate="email">
            <a:alphaModFix amt="50000"/>
            <a:extLst>
              <a:ext uri="{28A0092B-C50C-407E-A947-70E740481C1C}">
                <a14:useLocalDpi xmlns:a14="http://schemas.microsoft.com/office/drawing/2010/main"/>
              </a:ext>
            </a:extLst>
          </a:blip>
          <a:srcRect b="-2"/>
          <a:stretch/>
        </p:blipFill>
        <p:spPr>
          <a:xfrm>
            <a:off x="0" y="0"/>
            <a:ext cx="12192000" cy="6858000"/>
          </a:xfrm>
          <a:prstGeom prst="rect">
            <a:avLst/>
          </a:prstGeom>
        </p:spPr>
      </p:pic>
      <p:sp>
        <p:nvSpPr>
          <p:cNvPr id="4" name="TextBox 3">
            <a:extLst>
              <a:ext uri="{FF2B5EF4-FFF2-40B4-BE49-F238E27FC236}">
                <a16:creationId xmlns:a16="http://schemas.microsoft.com/office/drawing/2014/main" id="{294C635B-45AB-BC40-954F-987CD5F5E7DF}"/>
              </a:ext>
            </a:extLst>
          </p:cNvPr>
          <p:cNvSpPr txBox="1"/>
          <p:nvPr/>
        </p:nvSpPr>
        <p:spPr>
          <a:xfrm>
            <a:off x="654423" y="981714"/>
            <a:ext cx="10883153" cy="4093428"/>
          </a:xfrm>
          <a:prstGeom prst="rect">
            <a:avLst/>
          </a:prstGeom>
          <a:noFill/>
        </p:spPr>
        <p:txBody>
          <a:bodyPr wrap="square" rtlCol="0">
            <a:spAutoFit/>
          </a:bodyPr>
          <a:lstStyle/>
          <a:p>
            <a:pPr algn="ctr"/>
            <a:r>
              <a:rPr lang="en-US" sz="3200" i="1" dirty="0"/>
              <a:t>“</a:t>
            </a:r>
            <a:r>
              <a:rPr lang="en-US" sz="2800" dirty="0"/>
              <a:t>Being strong on the lower strands </a:t>
            </a:r>
            <a:r>
              <a:rPr lang="en-US" sz="3200" i="1" dirty="0"/>
              <a:t>affords more opportunities to acquire knowledge of the upper strands </a:t>
            </a:r>
            <a:r>
              <a:rPr lang="en-US" sz="2800" dirty="0"/>
              <a:t>and being strong on the upper strands has been shown to </a:t>
            </a:r>
            <a:r>
              <a:rPr lang="en-US" sz="3200" i="1" dirty="0"/>
              <a:t>enable faster and more accurate decoding of unfamiliar words</a:t>
            </a:r>
            <a:r>
              <a:rPr lang="en-US" sz="2400" dirty="0"/>
              <a:t>.</a:t>
            </a:r>
          </a:p>
          <a:p>
            <a:pPr algn="ctr"/>
            <a:endParaRPr lang="en-US" sz="2400" dirty="0"/>
          </a:p>
          <a:p>
            <a:pPr algn="ctr"/>
            <a:r>
              <a:rPr lang="en-US" sz="2800" dirty="0"/>
              <a:t> </a:t>
            </a:r>
            <a:r>
              <a:rPr lang="en-US" sz="3600" b="1" dirty="0"/>
              <a:t>Therefore, if any of the strands gets frayed, it can hold back development of the other strands and by extension can eventually weaken the entire rope</a:t>
            </a:r>
            <a:r>
              <a:rPr lang="en-US" sz="3600" dirty="0"/>
              <a:t>.” </a:t>
            </a:r>
          </a:p>
        </p:txBody>
      </p:sp>
      <p:sp>
        <p:nvSpPr>
          <p:cNvPr id="5" name="TextBox 4">
            <a:extLst>
              <a:ext uri="{FF2B5EF4-FFF2-40B4-BE49-F238E27FC236}">
                <a16:creationId xmlns:a16="http://schemas.microsoft.com/office/drawing/2014/main" id="{61317C87-B5A3-424A-A744-6EE1930683F3}"/>
              </a:ext>
            </a:extLst>
          </p:cNvPr>
          <p:cNvSpPr txBox="1"/>
          <p:nvPr/>
        </p:nvSpPr>
        <p:spPr>
          <a:xfrm>
            <a:off x="5120828" y="5877606"/>
            <a:ext cx="2143728" cy="400110"/>
          </a:xfrm>
          <a:prstGeom prst="rect">
            <a:avLst/>
          </a:prstGeom>
          <a:noFill/>
        </p:spPr>
        <p:txBody>
          <a:bodyPr wrap="none" rtlCol="0">
            <a:spAutoFit/>
          </a:bodyPr>
          <a:lstStyle/>
          <a:p>
            <a:r>
              <a:rPr lang="en-US" sz="2000" dirty="0"/>
              <a:t>Scarborough, 2020</a:t>
            </a:r>
          </a:p>
        </p:txBody>
      </p:sp>
      <p:sp>
        <p:nvSpPr>
          <p:cNvPr id="2" name="Rectangle 1">
            <a:extLst>
              <a:ext uri="{FF2B5EF4-FFF2-40B4-BE49-F238E27FC236}">
                <a16:creationId xmlns:a16="http://schemas.microsoft.com/office/drawing/2014/main" id="{219AFEF0-C53E-9690-21E5-6791B0FD93A5}"/>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3647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18D4A-7D67-024B-EC6E-A83C1DA1764D}"/>
            </a:ext>
          </a:extLst>
        </p:cNvPr>
        <p:cNvGrpSpPr/>
        <p:nvPr/>
      </p:nvGrpSpPr>
      <p:grpSpPr>
        <a:xfrm>
          <a:off x="0" y="0"/>
          <a:ext cx="0" cy="0"/>
          <a:chOff x="0" y="0"/>
          <a:chExt cx="0" cy="0"/>
        </a:xfrm>
      </p:grpSpPr>
      <p:pic>
        <p:nvPicPr>
          <p:cNvPr id="7" name="Picture 6" descr="A colorful bar of light&#10;&#10;Description automatically generated">
            <a:extLst>
              <a:ext uri="{FF2B5EF4-FFF2-40B4-BE49-F238E27FC236}">
                <a16:creationId xmlns:a16="http://schemas.microsoft.com/office/drawing/2014/main" id="{E9D81FAD-9480-C687-1684-2E16DF92E76A}"/>
              </a:ext>
            </a:extLst>
          </p:cNvPr>
          <p:cNvPicPr>
            <a:picLocks noChangeAspect="1"/>
          </p:cNvPicPr>
          <p:nvPr/>
        </p:nvPicPr>
        <p:blipFill>
          <a:blip r:embed="rId3"/>
          <a:stretch>
            <a:fillRect/>
          </a:stretch>
        </p:blipFill>
        <p:spPr>
          <a:xfrm>
            <a:off x="0" y="1575881"/>
            <a:ext cx="12206185" cy="3340640"/>
          </a:xfrm>
          <a:prstGeom prst="rect">
            <a:avLst/>
          </a:prstGeom>
        </p:spPr>
      </p:pic>
      <p:sp>
        <p:nvSpPr>
          <p:cNvPr id="8" name="TextBox 7">
            <a:extLst>
              <a:ext uri="{FF2B5EF4-FFF2-40B4-BE49-F238E27FC236}">
                <a16:creationId xmlns:a16="http://schemas.microsoft.com/office/drawing/2014/main" id="{A3AE24EB-4D3C-D453-63C0-C8C9E8A53D70}"/>
              </a:ext>
            </a:extLst>
          </p:cNvPr>
          <p:cNvSpPr txBox="1"/>
          <p:nvPr/>
        </p:nvSpPr>
        <p:spPr>
          <a:xfrm>
            <a:off x="3800354" y="483870"/>
            <a:ext cx="963168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Repeated Reading</a:t>
            </a:r>
          </a:p>
        </p:txBody>
      </p:sp>
      <p:sp>
        <p:nvSpPr>
          <p:cNvPr id="9" name="TextBox 8">
            <a:extLst>
              <a:ext uri="{FF2B5EF4-FFF2-40B4-BE49-F238E27FC236}">
                <a16:creationId xmlns:a16="http://schemas.microsoft.com/office/drawing/2014/main" id="{9EBCB546-7A13-509A-78BE-4BF6A01EF0A1}"/>
              </a:ext>
            </a:extLst>
          </p:cNvPr>
          <p:cNvSpPr txBox="1"/>
          <p:nvPr/>
        </p:nvSpPr>
        <p:spPr>
          <a:xfrm>
            <a:off x="9398000" y="5343079"/>
            <a:ext cx="29718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Visible Learning </a:t>
            </a:r>
            <a:r>
              <a:rPr kumimoji="0" lang="en-US" sz="1100" b="0" i="0" u="none" strike="noStrike" kern="1200" cap="none" spc="0" normalizeH="0" baseline="0" noProof="0" dirty="0" err="1">
                <a:ln>
                  <a:noFill/>
                </a:ln>
                <a:solidFill>
                  <a:prstClr val="black"/>
                </a:solidFill>
                <a:effectLst/>
                <a:uLnTx/>
                <a:uFillTx/>
                <a:latin typeface="Calibri" panose="020F0502020204030204"/>
                <a:ea typeface="+mn-ea"/>
                <a:cs typeface="+mn-cs"/>
              </a:rPr>
              <a:t>MetaX</a:t>
            </a:r>
            <a:r>
              <a:rPr kumimoji="0" lang="en-US" sz="1100" b="0" i="0" u="none" strike="noStrike" kern="1200" cap="none" spc="0" normalizeH="0" baseline="0" noProof="0" dirty="0">
                <a:ln>
                  <a:noFill/>
                </a:ln>
                <a:solidFill>
                  <a:prstClr val="black"/>
                </a:solidFill>
                <a:effectLst/>
                <a:uLnTx/>
                <a:uFillTx/>
                <a:latin typeface="Calibri" panose="020F0502020204030204"/>
                <a:ea typeface="+mn-ea"/>
                <a:cs typeface="+mn-cs"/>
              </a:rPr>
              <a:t>, 2025</a:t>
            </a:r>
          </a:p>
        </p:txBody>
      </p:sp>
      <p:sp>
        <p:nvSpPr>
          <p:cNvPr id="10" name="TextBox 9">
            <a:extLst>
              <a:ext uri="{FF2B5EF4-FFF2-40B4-BE49-F238E27FC236}">
                <a16:creationId xmlns:a16="http://schemas.microsoft.com/office/drawing/2014/main" id="{1511333A-316D-1A37-B1D6-DB46EDECB2D1}"/>
              </a:ext>
            </a:extLst>
          </p:cNvPr>
          <p:cNvSpPr txBox="1"/>
          <p:nvPr/>
        </p:nvSpPr>
        <p:spPr>
          <a:xfrm>
            <a:off x="381000" y="2856190"/>
            <a:ext cx="12192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R = </a:t>
            </a:r>
            <a:r>
              <a:rPr kumimoji="0" lang="en-US" sz="54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rPr>
              <a:t>2</a:t>
            </a:r>
            <a:endParaRPr kumimoji="0" lang="en-US" sz="3200" b="1" i="0" u="none" strike="noStrike" kern="1200" cap="none" spc="0" normalizeH="0" baseline="0" noProof="0" dirty="0">
              <a:ln>
                <a:noFill/>
              </a:ln>
              <a:solidFill>
                <a:prstClr val="white">
                  <a:lumMod val="95000"/>
                </a:prstClr>
              </a:solidFill>
              <a:effectLst/>
              <a:uLnTx/>
              <a:uFillTx/>
              <a:latin typeface="Aharoni" panose="02010803020104030203" pitchFamily="2" charset="-79"/>
              <a:ea typeface="+mn-ea"/>
              <a:cs typeface="Aharoni" panose="02010803020104030203" pitchFamily="2" charset="-79"/>
            </a:endParaRPr>
          </a:p>
        </p:txBody>
      </p:sp>
      <p:sp>
        <p:nvSpPr>
          <p:cNvPr id="11" name="Oval 10">
            <a:extLst>
              <a:ext uri="{FF2B5EF4-FFF2-40B4-BE49-F238E27FC236}">
                <a16:creationId xmlns:a16="http://schemas.microsoft.com/office/drawing/2014/main" id="{FEA9FCF2-F2A8-063B-784A-7C3BAE2C324B}"/>
              </a:ext>
            </a:extLst>
          </p:cNvPr>
          <p:cNvSpPr/>
          <p:nvPr/>
        </p:nvSpPr>
        <p:spPr>
          <a:xfrm>
            <a:off x="8242369" y="3139440"/>
            <a:ext cx="1348563" cy="64008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0.80</a:t>
            </a:r>
          </a:p>
        </p:txBody>
      </p:sp>
      <p:sp>
        <p:nvSpPr>
          <p:cNvPr id="3" name="TextBox 2">
            <a:extLst>
              <a:ext uri="{FF2B5EF4-FFF2-40B4-BE49-F238E27FC236}">
                <a16:creationId xmlns:a16="http://schemas.microsoft.com/office/drawing/2014/main" id="{0289AAC7-EACB-08DA-70EC-CB2934662185}"/>
              </a:ext>
            </a:extLst>
          </p:cNvPr>
          <p:cNvSpPr txBox="1"/>
          <p:nvPr/>
        </p:nvSpPr>
        <p:spPr>
          <a:xfrm>
            <a:off x="381000" y="5094810"/>
            <a:ext cx="1128628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0" i="0" dirty="0">
                <a:solidFill>
                  <a:srgbClr val="555555"/>
                </a:solidFill>
                <a:effectLst/>
              </a:rPr>
              <a:t>.</a:t>
            </a:r>
            <a:endParaRPr kumimoji="0" lang="en-US" sz="2800" b="1"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2" name="Rectangle 1">
            <a:extLst>
              <a:ext uri="{FF2B5EF4-FFF2-40B4-BE49-F238E27FC236}">
                <a16:creationId xmlns:a16="http://schemas.microsoft.com/office/drawing/2014/main" id="{223297C4-CA60-EC06-5EA7-D1D2C83019A6}"/>
              </a:ext>
            </a:extLst>
          </p:cNvPr>
          <p:cNvSpPr/>
          <p:nvPr/>
        </p:nvSpPr>
        <p:spPr>
          <a:xfrm>
            <a:off x="108692"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6149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59466-795A-A84C-FCB3-FA65C7CEF17C}"/>
            </a:ext>
          </a:extLst>
        </p:cNvPr>
        <p:cNvGrpSpPr/>
        <p:nvPr/>
      </p:nvGrpSpPr>
      <p:grpSpPr>
        <a:xfrm>
          <a:off x="0" y="0"/>
          <a:ext cx="0" cy="0"/>
          <a:chOff x="0" y="0"/>
          <a:chExt cx="0" cy="0"/>
        </a:xfrm>
      </p:grpSpPr>
      <p:pic>
        <p:nvPicPr>
          <p:cNvPr id="3078" name="Picture 6" descr="Tap Tap Boom Boom: Bluemle, Elizabeth, Karas, G. Brian: 9780763693046:  Books: Amazon.com">
            <a:extLst>
              <a:ext uri="{FF2B5EF4-FFF2-40B4-BE49-F238E27FC236}">
                <a16:creationId xmlns:a16="http://schemas.microsoft.com/office/drawing/2014/main" id="{A6116E0B-4ADF-9FDD-A5FA-E4B5A66638B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tretch>
            <a:fillRect/>
          </a:stretch>
        </p:blipFill>
        <p:spPr bwMode="auto">
          <a:xfrm>
            <a:off x="6111168" y="1423942"/>
            <a:ext cx="2637839" cy="307619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Momo celebrating time to read: Come on, Rain! by Karen Hesse illustrated by  Jon J Muth">
            <a:extLst>
              <a:ext uri="{FF2B5EF4-FFF2-40B4-BE49-F238E27FC236}">
                <a16:creationId xmlns:a16="http://schemas.microsoft.com/office/drawing/2014/main" id="{FE2F323E-5891-675E-97ED-BE744DEB8E9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6095999" y="4630288"/>
            <a:ext cx="2653008" cy="1392829"/>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National Geographic Little Kids First Big Book of Weather (National  Geographic Little Kids First Big Books): Seve, Karen: 9781426327193: Books  - Amazon">
            <a:extLst>
              <a:ext uri="{FF2B5EF4-FFF2-40B4-BE49-F238E27FC236}">
                <a16:creationId xmlns:a16="http://schemas.microsoft.com/office/drawing/2014/main" id="{6FF88F77-505A-0F47-1A31-F3DD5BC3846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9008925" y="3429000"/>
            <a:ext cx="2637840" cy="262465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DAD09182-DA7E-2850-868E-1229A4CFDFF8}"/>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tornado in the sky&#10;&#10;Description automatically generated with low confidence">
            <a:extLst>
              <a:ext uri="{FF2B5EF4-FFF2-40B4-BE49-F238E27FC236}">
                <a16:creationId xmlns:a16="http://schemas.microsoft.com/office/drawing/2014/main" id="{130E2669-63CD-1D5A-2510-E46A7C19CCE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1"/>
          <a:stretch/>
        </p:blipFill>
        <p:spPr>
          <a:xfrm>
            <a:off x="2049488" y="1839525"/>
            <a:ext cx="3801762" cy="4183592"/>
          </a:xfrm>
          <a:custGeom>
            <a:avLst/>
            <a:gdLst/>
            <a:ahLst/>
            <a:cxnLst/>
            <a:rect l="l" t="t" r="r" b="b"/>
            <a:pathLst>
              <a:path w="12192000" h="6858000">
                <a:moveTo>
                  <a:pt x="0" y="0"/>
                </a:moveTo>
                <a:lnTo>
                  <a:pt x="12192000" y="0"/>
                </a:lnTo>
                <a:lnTo>
                  <a:pt x="12192000" y="6858000"/>
                </a:lnTo>
                <a:lnTo>
                  <a:pt x="0" y="6858000"/>
                </a:lnTo>
                <a:close/>
              </a:path>
            </a:pathLst>
          </a:custGeom>
          <a:ln w="38100">
            <a:solidFill>
              <a:schemeClr val="tx1"/>
            </a:solidFill>
          </a:ln>
        </p:spPr>
      </p:pic>
      <p:sp>
        <p:nvSpPr>
          <p:cNvPr id="10" name="TextBox 9">
            <a:extLst>
              <a:ext uri="{FF2B5EF4-FFF2-40B4-BE49-F238E27FC236}">
                <a16:creationId xmlns:a16="http://schemas.microsoft.com/office/drawing/2014/main" id="{47A40FA6-38F0-62E8-537B-42783167A53A}"/>
              </a:ext>
            </a:extLst>
          </p:cNvPr>
          <p:cNvSpPr txBox="1"/>
          <p:nvPr/>
        </p:nvSpPr>
        <p:spPr>
          <a:xfrm>
            <a:off x="3076832" y="5326702"/>
            <a:ext cx="1234249" cy="369332"/>
          </a:xfrm>
          <a:prstGeom prst="rect">
            <a:avLst/>
          </a:prstGeom>
          <a:noFill/>
        </p:spPr>
        <p:txBody>
          <a:bodyPr wrap="none" rtlCol="0">
            <a:spAutoFit/>
          </a:bodyPr>
          <a:lstStyle/>
          <a:p>
            <a:r>
              <a:rPr lang="en-US" dirty="0">
                <a:solidFill>
                  <a:schemeClr val="bg1"/>
                </a:solidFill>
              </a:rPr>
              <a:t>NSTA video</a:t>
            </a:r>
          </a:p>
        </p:txBody>
      </p:sp>
      <p:sp>
        <p:nvSpPr>
          <p:cNvPr id="11" name="TextBox 10">
            <a:extLst>
              <a:ext uri="{FF2B5EF4-FFF2-40B4-BE49-F238E27FC236}">
                <a16:creationId xmlns:a16="http://schemas.microsoft.com/office/drawing/2014/main" id="{1A06A113-D152-FE52-426D-F4F9F518620D}"/>
              </a:ext>
            </a:extLst>
          </p:cNvPr>
          <p:cNvSpPr txBox="1"/>
          <p:nvPr/>
        </p:nvSpPr>
        <p:spPr>
          <a:xfrm>
            <a:off x="1211550" y="647462"/>
            <a:ext cx="9279400" cy="646331"/>
          </a:xfrm>
          <a:prstGeom prst="rect">
            <a:avLst/>
          </a:prstGeom>
          <a:noFill/>
        </p:spPr>
        <p:txBody>
          <a:bodyPr wrap="none" rtlCol="0">
            <a:spAutoFit/>
          </a:bodyPr>
          <a:lstStyle/>
          <a:p>
            <a:pPr algn="ctr"/>
            <a:r>
              <a:rPr lang="en-US" sz="3600" dirty="0">
                <a:latin typeface="Aptos" panose="020B0004020202020204" pitchFamily="34" charset="0"/>
              </a:rPr>
              <a:t>Schedule of Text Uses and Purposes Handout </a:t>
            </a:r>
          </a:p>
        </p:txBody>
      </p:sp>
    </p:spTree>
    <p:extLst>
      <p:ext uri="{BB962C8B-B14F-4D97-AF65-F5344CB8AC3E}">
        <p14:creationId xmlns:p14="http://schemas.microsoft.com/office/powerpoint/2010/main" val="1256630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24001" y="0"/>
            <a:ext cx="9144000" cy="6858000"/>
          </a:xfrm>
          <a:prstGeom prst="rect">
            <a:avLst/>
          </a:prstGeom>
        </p:spPr>
      </p:pic>
      <p:sp>
        <p:nvSpPr>
          <p:cNvPr id="3" name="Title 1"/>
          <p:cNvSpPr txBox="1">
            <a:spLocks/>
          </p:cNvSpPr>
          <p:nvPr/>
        </p:nvSpPr>
        <p:spPr>
          <a:xfrm>
            <a:off x="6530503" y="3649677"/>
            <a:ext cx="2673277" cy="544757"/>
          </a:xfrm>
          <a:prstGeom prst="rect">
            <a:avLst/>
          </a:prstGeom>
        </p:spPr>
        <p:txBody>
          <a:bodyPr/>
          <a:lstStyle>
            <a:lvl1pPr algn="l" defTabSz="914400" rtl="0" eaLnBrk="1" latinLnBrk="0" hangingPunct="1">
              <a:spcBef>
                <a:spcPct val="0"/>
              </a:spcBef>
              <a:buNone/>
              <a:defRPr sz="4000" b="1" kern="1200" spc="-100" baseline="0">
                <a:solidFill>
                  <a:schemeClr val="tx2"/>
                </a:solidFill>
                <a:latin typeface="+mj-lt"/>
                <a:ea typeface="+mj-ea"/>
                <a:cs typeface="+mj-cs"/>
              </a:defRPr>
            </a:lvl1pPr>
          </a:lstStyle>
          <a:p>
            <a:pPr marL="0" marR="0" lvl="0" indent="0" algn="ctr" defTabSz="914446" rtl="0" eaLnBrk="1" fontAlgn="auto" latinLnBrk="0" hangingPunct="1">
              <a:lnSpc>
                <a:spcPct val="80000"/>
              </a:lnSpc>
              <a:spcBef>
                <a:spcPct val="0"/>
              </a:spcBef>
              <a:spcAft>
                <a:spcPts val="0"/>
              </a:spcAft>
              <a:buClrTx/>
              <a:buSzTx/>
              <a:buFontTx/>
              <a:buNone/>
              <a:tabLst/>
              <a:defRPr/>
            </a:pPr>
            <a:r>
              <a:rPr kumimoji="0" lang="en-US" sz="3600" b="1" i="0" u="none" strike="noStrike" kern="1200" cap="none" spc="-100" normalizeH="0" baseline="0" noProof="0" dirty="0">
                <a:ln>
                  <a:noFill/>
                </a:ln>
                <a:solidFill>
                  <a:srgbClr val="2A7D89"/>
                </a:solidFill>
                <a:effectLst/>
                <a:uLnTx/>
                <a:uFillTx/>
                <a:latin typeface="Calibri"/>
                <a:ea typeface="ＭＳ Ｐゴシック" charset="0"/>
                <a:cs typeface="ＭＳ Ｐゴシック" charset="0"/>
              </a:rPr>
              <a:t>Taking it Back and Moving Forward</a:t>
            </a:r>
            <a:endParaRPr kumimoji="0" lang="en-US" sz="3600" b="1" i="0" u="none" strike="noStrike" kern="1200" cap="none" spc="-100" normalizeH="0" baseline="0" noProof="0" dirty="0">
              <a:ln>
                <a:noFill/>
              </a:ln>
              <a:solidFill>
                <a:srgbClr val="2A7D89"/>
              </a:solidFill>
              <a:effectLst/>
              <a:uLnTx/>
              <a:uFillTx/>
              <a:latin typeface="Calibri"/>
              <a:ea typeface="+mj-ea"/>
              <a:cs typeface="+mj-cs"/>
            </a:endParaRPr>
          </a:p>
        </p:txBody>
      </p:sp>
      <p:sp>
        <p:nvSpPr>
          <p:cNvPr id="4" name="Rectangle 3">
            <a:extLst>
              <a:ext uri="{FF2B5EF4-FFF2-40B4-BE49-F238E27FC236}">
                <a16:creationId xmlns:a16="http://schemas.microsoft.com/office/drawing/2014/main" id="{17B0F2D2-4FFA-FD42-A0F1-6CD1C393BE66}"/>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5122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o-TEENAGER-READING-BLACK-facebook.jpg">
            <a:extLst>
              <a:ext uri="{FF2B5EF4-FFF2-40B4-BE49-F238E27FC236}">
                <a16:creationId xmlns:a16="http://schemas.microsoft.com/office/drawing/2014/main" id="{C39CB076-1DC2-7A46-A4B0-34EF67FB5AE3}"/>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E7BBC3C-F863-BF4D-8E5D-D1078EB3E52D}"/>
              </a:ext>
            </a:extLst>
          </p:cNvPr>
          <p:cNvSpPr txBox="1"/>
          <p:nvPr/>
        </p:nvSpPr>
        <p:spPr>
          <a:xfrm>
            <a:off x="1097280" y="325550"/>
            <a:ext cx="10058400" cy="3574778"/>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a:bodyPr>
          <a:lstStyle/>
          <a:p>
            <a:pPr algn="ctr">
              <a:lnSpc>
                <a:spcPct val="90000"/>
              </a:lnSpc>
              <a:spcBef>
                <a:spcPct val="0"/>
              </a:spcBef>
              <a:spcAft>
                <a:spcPts val="600"/>
              </a:spcAft>
              <a:defRPr/>
            </a:pPr>
            <a:r>
              <a:rPr lang="en-US" sz="5200">
                <a:solidFill>
                  <a:srgbClr val="FFFFFF"/>
                </a:solidFill>
                <a:latin typeface="+mj-lt"/>
                <a:ea typeface="+mj-ea"/>
                <a:cs typeface="+mj-cs"/>
              </a:rPr>
              <a:t>Literacy is liberation. </a:t>
            </a:r>
          </a:p>
        </p:txBody>
      </p:sp>
      <p:sp>
        <p:nvSpPr>
          <p:cNvPr id="3" name="Rectangle 2">
            <a:extLst>
              <a:ext uri="{FF2B5EF4-FFF2-40B4-BE49-F238E27FC236}">
                <a16:creationId xmlns:a16="http://schemas.microsoft.com/office/drawing/2014/main" id="{766E34C2-A851-0DD2-C727-E9A9B97D0E54}"/>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1926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7157137-FFFD-96F5-B589-3CD1802BDF16}"/>
            </a:ext>
          </a:extLst>
        </p:cNvPr>
        <p:cNvGrpSpPr/>
        <p:nvPr/>
      </p:nvGrpSpPr>
      <p:grpSpPr>
        <a:xfrm>
          <a:off x="0" y="0"/>
          <a:ext cx="0" cy="0"/>
          <a:chOff x="0" y="0"/>
          <a:chExt cx="0" cy="0"/>
        </a:xfrm>
      </p:grpSpPr>
      <p:sp useBgFill="1">
        <p:nvSpPr>
          <p:cNvPr id="1038" name="Rectangle 1037">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ANSEP's full-time Acceleration Academy kicks off new school year with  additional campuses, largest group of students in component's history -  ANSEP">
            <a:extLst>
              <a:ext uri="{FF2B5EF4-FFF2-40B4-BE49-F238E27FC236}">
                <a16:creationId xmlns:a16="http://schemas.microsoft.com/office/drawing/2014/main" id="{1EEA3114-2663-AB20-BDC9-F591CE5418F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040" name="Rectangle 1039">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3">
            <a:extLst>
              <a:ext uri="{FF2B5EF4-FFF2-40B4-BE49-F238E27FC236}">
                <a16:creationId xmlns:a16="http://schemas.microsoft.com/office/drawing/2014/main" id="{55F7384F-B57D-7CD3-5A04-DDB0F17BA161}"/>
              </a:ext>
            </a:extLst>
          </p:cNvPr>
          <p:cNvSpPr txBox="1"/>
          <p:nvPr/>
        </p:nvSpPr>
        <p:spPr>
          <a:xfrm>
            <a:off x="1097280" y="325550"/>
            <a:ext cx="10058400" cy="3574778"/>
          </a:xfrm>
          <a:prstGeom prst="rect">
            <a:avLst/>
          </a:prstGeom>
          <a:effectLst>
            <a:outerShdw blurRad="50800" dist="38100" dir="2700000" algn="tl" rotWithShape="0">
              <a:prstClr val="black">
                <a:alpha val="40000"/>
              </a:prst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vert="horz" lIns="91440" tIns="45720" rIns="91440" bIns="45720" rtlCol="0" anchor="b">
            <a:normAutofit/>
          </a:bodyPr>
          <a:lstStyle/>
          <a:p>
            <a:pPr marL="0" marR="0" lvl="0" indent="0" algn="ctr" fontAlgn="auto">
              <a:lnSpc>
                <a:spcPct val="90000"/>
              </a:lnSpc>
              <a:spcBef>
                <a:spcPct val="0"/>
              </a:spcBef>
              <a:spcAft>
                <a:spcPts val="600"/>
              </a:spcAft>
              <a:buClrTx/>
              <a:buSzTx/>
              <a:tabLst/>
              <a:defRPr sz="6000" b="1">
                <a:latin typeface="Times New Roman"/>
                <a:ea typeface="Times New Roman"/>
                <a:cs typeface="Times New Roman"/>
                <a:sym typeface="Times New Roman"/>
              </a:defRPr>
            </a:pPr>
            <a:r>
              <a:rPr kumimoji="0" lang="en-US" sz="5200" b="0" i="0" u="none" strike="noStrike" cap="none" spc="0" normalizeH="0" baseline="0" noProof="0">
                <a:ln>
                  <a:noFill/>
                </a:ln>
                <a:solidFill>
                  <a:srgbClr val="FFFFFF"/>
                </a:solidFill>
                <a:effectLst/>
                <a:uLnTx/>
                <a:uFillTx/>
                <a:latin typeface="+mj-lt"/>
                <a:ea typeface="+mj-ea"/>
                <a:cs typeface="+mj-cs"/>
                <a:sym typeface="Times New Roman"/>
              </a:rPr>
              <a:t>.</a:t>
            </a:r>
          </a:p>
        </p:txBody>
      </p:sp>
      <p:sp>
        <p:nvSpPr>
          <p:cNvPr id="4" name="TextBox 3">
            <a:extLst>
              <a:ext uri="{FF2B5EF4-FFF2-40B4-BE49-F238E27FC236}">
                <a16:creationId xmlns:a16="http://schemas.microsoft.com/office/drawing/2014/main" id="{4EA27BA2-F50C-018E-1E42-9E1742EBAC05}"/>
              </a:ext>
            </a:extLst>
          </p:cNvPr>
          <p:cNvSpPr txBox="1"/>
          <p:nvPr/>
        </p:nvSpPr>
        <p:spPr>
          <a:xfrm>
            <a:off x="1192649" y="4225868"/>
            <a:ext cx="10058400" cy="1282707"/>
          </a:xfrm>
          <a:prstGeom prst="rect">
            <a:avLst/>
          </a:prstGeom>
          <a:effectLst>
            <a:outerShdw blurRad="50800" dist="38100" dir="2700000" algn="tl" rotWithShape="0">
              <a:prstClr val="black">
                <a:alpha val="40000"/>
              </a:prstClr>
            </a:outerShdw>
          </a:effectLst>
        </p:spPr>
        <p:txBody>
          <a:bodyPr vert="horz" lIns="91440" tIns="45720" rIns="91440" bIns="45720" rtlCol="0">
            <a:noAutofit/>
          </a:bodyPr>
          <a:lstStyle/>
          <a:p>
            <a:pPr algn="ctr">
              <a:lnSpc>
                <a:spcPct val="90000"/>
              </a:lnSpc>
              <a:spcBef>
                <a:spcPts val="1000"/>
              </a:spcBef>
            </a:pPr>
            <a:r>
              <a:rPr lang="en-US" sz="4400" dirty="0">
                <a:solidFill>
                  <a:srgbClr val="FFFFFF"/>
                </a:solidFill>
              </a:rPr>
              <a:t>Every student deserves a great reading teacher, not by chance but by design. </a:t>
            </a:r>
          </a:p>
        </p:txBody>
      </p:sp>
      <p:sp>
        <p:nvSpPr>
          <p:cNvPr id="6" name="Rectangle 5">
            <a:extLst>
              <a:ext uri="{FF2B5EF4-FFF2-40B4-BE49-F238E27FC236}">
                <a16:creationId xmlns:a16="http://schemas.microsoft.com/office/drawing/2014/main" id="{30BA324B-AB0B-58E1-6665-A03997647982}"/>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623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 group of people standing on a wave&#10;&#10;AI-generated content may be incorrect.">
            <a:extLst>
              <a:ext uri="{FF2B5EF4-FFF2-40B4-BE49-F238E27FC236}">
                <a16:creationId xmlns:a16="http://schemas.microsoft.com/office/drawing/2014/main" id="{A4495E24-0F99-1B6E-E2A9-D14173084DCB}"/>
              </a:ext>
            </a:extLst>
          </p:cNvPr>
          <p:cNvPicPr>
            <a:picLocks noChangeAspect="1"/>
          </p:cNvPicPr>
          <p:nvPr/>
        </p:nvPicPr>
        <p:blipFill>
          <a:blip r:embed="rId2" cstate="email">
            <a:extLst>
              <a:ext uri="{28A0092B-C50C-407E-A947-70E740481C1C}">
                <a14:useLocalDpi xmlns:a14="http://schemas.microsoft.com/office/drawing/2010/main"/>
              </a:ext>
            </a:extLst>
          </a:blip>
          <a:srcRect b="-1"/>
          <a:stretch/>
        </p:blipFill>
        <p:spPr>
          <a:xfrm>
            <a:off x="1" y="10"/>
            <a:ext cx="9669642" cy="6857990"/>
          </a:xfrm>
          <a:prstGeom prst="rect">
            <a:avLst/>
          </a:prstGeom>
        </p:spPr>
      </p:pic>
      <p:sp>
        <p:nvSpPr>
          <p:cNvPr id="19" name="Rectangle 1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4F4A93E7-A50E-F974-DB63-9D7D44FA2906}"/>
              </a:ext>
            </a:extLst>
          </p:cNvPr>
          <p:cNvSpPr txBox="1"/>
          <p:nvPr/>
        </p:nvSpPr>
        <p:spPr>
          <a:xfrm>
            <a:off x="113912" y="2327876"/>
            <a:ext cx="1959438" cy="1101124"/>
          </a:xfrm>
          <a:prstGeom prst="rect">
            <a:avLst/>
          </a:prstGeom>
          <a:solidFill>
            <a:schemeClr val="bg1"/>
          </a:solidFill>
        </p:spPr>
        <p:txBody>
          <a:bodyPr vert="horz" lIns="91440" tIns="45720" rIns="91440" bIns="45720" rtlCol="0">
            <a:norm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Research to Reality. </a:t>
            </a:r>
          </a:p>
        </p:txBody>
      </p:sp>
      <p:sp>
        <p:nvSpPr>
          <p:cNvPr id="6" name="TextBox 5">
            <a:extLst>
              <a:ext uri="{FF2B5EF4-FFF2-40B4-BE49-F238E27FC236}">
                <a16:creationId xmlns:a16="http://schemas.microsoft.com/office/drawing/2014/main" id="{6B643C4A-568D-5882-6246-42A6C208E042}"/>
              </a:ext>
            </a:extLst>
          </p:cNvPr>
          <p:cNvSpPr txBox="1"/>
          <p:nvPr/>
        </p:nvSpPr>
        <p:spPr>
          <a:xfrm>
            <a:off x="606057" y="375791"/>
            <a:ext cx="2870790" cy="1077218"/>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Potential to Practice</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7" name="TextBox 6">
            <a:extLst>
              <a:ext uri="{FF2B5EF4-FFF2-40B4-BE49-F238E27FC236}">
                <a16:creationId xmlns:a16="http://schemas.microsoft.com/office/drawing/2014/main" id="{3E10C7CE-B964-490D-BF56-141D11950A90}"/>
              </a:ext>
            </a:extLst>
          </p:cNvPr>
          <p:cNvSpPr txBox="1"/>
          <p:nvPr/>
        </p:nvSpPr>
        <p:spPr>
          <a:xfrm>
            <a:off x="5231220" y="138536"/>
            <a:ext cx="2073348" cy="954107"/>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Intention to Integration. </a:t>
            </a:r>
          </a:p>
        </p:txBody>
      </p:sp>
      <p:sp>
        <p:nvSpPr>
          <p:cNvPr id="9" name="TextBox 8">
            <a:extLst>
              <a:ext uri="{FF2B5EF4-FFF2-40B4-BE49-F238E27FC236}">
                <a16:creationId xmlns:a16="http://schemas.microsoft.com/office/drawing/2014/main" id="{3C47B756-1C4F-CF29-9438-4C76ED24359C}"/>
              </a:ext>
            </a:extLst>
          </p:cNvPr>
          <p:cNvSpPr txBox="1"/>
          <p:nvPr/>
        </p:nvSpPr>
        <p:spPr>
          <a:xfrm>
            <a:off x="7304568" y="298847"/>
            <a:ext cx="4423268" cy="2308324"/>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Make </a:t>
            </a:r>
            <a:r>
              <a:rPr kumimoji="0" lang="en-US" sz="4800" b="0" i="1" u="none" strike="noStrike" kern="1200" cap="none" spc="0" normalizeH="0" baseline="0" noProof="0" dirty="0">
                <a:ln>
                  <a:noFill/>
                </a:ln>
                <a:solidFill>
                  <a:prstClr val="black"/>
                </a:solidFill>
                <a:effectLst/>
                <a:uLnTx/>
                <a:uFillTx/>
                <a:latin typeface="Aptos" panose="020B0004020202020204" pitchFamily="34" charset="0"/>
                <a:ea typeface="+mn-ea"/>
                <a:cs typeface="+mn-cs"/>
              </a:rPr>
              <a:t>Your</a:t>
            </a:r>
            <a:r>
              <a:rPr kumimoji="0" lang="en-US" sz="48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 Learning Visible. </a:t>
            </a:r>
          </a:p>
        </p:txBody>
      </p:sp>
      <p:sp>
        <p:nvSpPr>
          <p:cNvPr id="2" name="Rectangle 1">
            <a:extLst>
              <a:ext uri="{FF2B5EF4-FFF2-40B4-BE49-F238E27FC236}">
                <a16:creationId xmlns:a16="http://schemas.microsoft.com/office/drawing/2014/main" id="{803914A4-AAFA-7632-7B27-7FF388CCCAC7}"/>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3577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red heart drawn on a blue surface&#10;&#10;Description automatically generated">
            <a:extLst>
              <a:ext uri="{FF2B5EF4-FFF2-40B4-BE49-F238E27FC236}">
                <a16:creationId xmlns:a16="http://schemas.microsoft.com/office/drawing/2014/main" id="{F0C1037D-2221-EF1F-F7E0-0CA9A46D3B4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47" y="10"/>
            <a:ext cx="12191999" cy="6857990"/>
          </a:xfrm>
          <a:prstGeom prst="rect">
            <a:avLst/>
          </a:prstGeom>
        </p:spPr>
      </p:pic>
      <p:sp>
        <p:nvSpPr>
          <p:cNvPr id="2" name="TextBox 1">
            <a:extLst>
              <a:ext uri="{FF2B5EF4-FFF2-40B4-BE49-F238E27FC236}">
                <a16:creationId xmlns:a16="http://schemas.microsoft.com/office/drawing/2014/main" id="{B50243FD-FAEC-0444-923B-FCF82438D7EB}"/>
              </a:ext>
            </a:extLst>
          </p:cNvPr>
          <p:cNvSpPr txBox="1"/>
          <p:nvPr/>
        </p:nvSpPr>
        <p:spPr>
          <a:xfrm>
            <a:off x="1097280" y="325550"/>
            <a:ext cx="10058400" cy="3574778"/>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a:bodyPr>
          <a:lstStyle/>
          <a:p>
            <a:pPr algn="ctr" defTabSz="914400">
              <a:lnSpc>
                <a:spcPct val="90000"/>
              </a:lnSpc>
              <a:spcBef>
                <a:spcPct val="0"/>
              </a:spcBef>
              <a:spcAft>
                <a:spcPts val="600"/>
              </a:spcAft>
              <a:defRPr/>
            </a:pPr>
            <a:r>
              <a:rPr lang="en-US" sz="5200" dirty="0">
                <a:solidFill>
                  <a:srgbClr val="FFFFFF"/>
                </a:solidFill>
                <a:latin typeface="Aptos" panose="020B0004020202020204" pitchFamily="34" charset="0"/>
                <a:ea typeface="+mj-ea"/>
                <a:cs typeface="+mj-cs"/>
              </a:rPr>
              <a:t>Many thanks for all you do. </a:t>
            </a:r>
          </a:p>
        </p:txBody>
      </p:sp>
      <p:sp>
        <p:nvSpPr>
          <p:cNvPr id="5" name="TextBox 4">
            <a:extLst>
              <a:ext uri="{FF2B5EF4-FFF2-40B4-BE49-F238E27FC236}">
                <a16:creationId xmlns:a16="http://schemas.microsoft.com/office/drawing/2014/main" id="{86955EBD-B514-EEA5-92CA-702CF4245DB3}"/>
              </a:ext>
            </a:extLst>
          </p:cNvPr>
          <p:cNvSpPr txBox="1"/>
          <p:nvPr/>
        </p:nvSpPr>
        <p:spPr>
          <a:xfrm>
            <a:off x="4930346" y="4225868"/>
            <a:ext cx="6830815" cy="523220"/>
          </a:xfrm>
          <a:prstGeom prst="rect">
            <a:avLst/>
          </a:prstGeom>
          <a:noFill/>
        </p:spPr>
        <p:txBody>
          <a:bodyPr wrap="square">
            <a:spAutoFit/>
          </a:bodyPr>
          <a:lstStyle/>
          <a:p>
            <a:r>
              <a:rPr lang="en-US" sz="2800" dirty="0">
                <a:solidFill>
                  <a:schemeClr val="bg1"/>
                </a:solidFill>
                <a:latin typeface="Aptos" panose="020B0004020202020204" pitchFamily="34" charset="0"/>
              </a:rPr>
              <a:t>PPT available at </a:t>
            </a:r>
            <a:r>
              <a:rPr lang="en-US" sz="2800" dirty="0" err="1">
                <a:solidFill>
                  <a:schemeClr val="bg1"/>
                </a:solidFill>
                <a:latin typeface="Aptos" panose="020B0004020202020204" pitchFamily="34" charset="0"/>
              </a:rPr>
              <a:t>www.fisherandfrey.com</a:t>
            </a:r>
            <a:endParaRPr lang="en-US" sz="2800" dirty="0">
              <a:solidFill>
                <a:schemeClr val="bg1"/>
              </a:solidFill>
              <a:latin typeface="Aptos" panose="020B0004020202020204" pitchFamily="34" charset="0"/>
            </a:endParaRPr>
          </a:p>
        </p:txBody>
      </p:sp>
      <p:sp>
        <p:nvSpPr>
          <p:cNvPr id="6" name="TextBox 5">
            <a:extLst>
              <a:ext uri="{FF2B5EF4-FFF2-40B4-BE49-F238E27FC236}">
                <a16:creationId xmlns:a16="http://schemas.microsoft.com/office/drawing/2014/main" id="{AF5AED84-03F1-6A07-C4F3-625D9CD29DD7}"/>
              </a:ext>
            </a:extLst>
          </p:cNvPr>
          <p:cNvSpPr txBox="1"/>
          <p:nvPr/>
        </p:nvSpPr>
        <p:spPr>
          <a:xfrm>
            <a:off x="5144483" y="4813018"/>
            <a:ext cx="6011197" cy="523220"/>
          </a:xfrm>
          <a:prstGeom prst="rect">
            <a:avLst/>
          </a:prstGeom>
          <a:noFill/>
        </p:spPr>
        <p:txBody>
          <a:bodyPr wrap="none" rtlCol="0">
            <a:spAutoFit/>
          </a:bodyPr>
          <a:lstStyle/>
          <a:p>
            <a:r>
              <a:rPr lang="en-US" sz="2800" dirty="0">
                <a:solidFill>
                  <a:schemeClr val="bg1"/>
                </a:solidFill>
                <a:latin typeface="Aptos" panose="020B0004020202020204" pitchFamily="34" charset="0"/>
              </a:rPr>
              <a:t>Click on “Resources and Recordings.”</a:t>
            </a:r>
          </a:p>
        </p:txBody>
      </p:sp>
    </p:spTree>
    <p:extLst>
      <p:ext uri="{BB962C8B-B14F-4D97-AF65-F5344CB8AC3E}">
        <p14:creationId xmlns:p14="http://schemas.microsoft.com/office/powerpoint/2010/main" val="165861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BD43423-F79C-A564-F320-FF71F28E1A34}"/>
            </a:ext>
          </a:extLst>
        </p:cNvPr>
        <p:cNvGrpSpPr/>
        <p:nvPr/>
      </p:nvGrpSpPr>
      <p:grpSpPr>
        <a:xfrm>
          <a:off x="0" y="0"/>
          <a:ext cx="0" cy="0"/>
          <a:chOff x="0" y="0"/>
          <a:chExt cx="0" cy="0"/>
        </a:xfrm>
      </p:grpSpPr>
      <p:sp useBgFill="1">
        <p:nvSpPr>
          <p:cNvPr id="1039" name="Rectangle 103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Black And White Clouds Free Stock Photo - Public Domain Pictures">
            <a:extLst>
              <a:ext uri="{FF2B5EF4-FFF2-40B4-BE49-F238E27FC236}">
                <a16:creationId xmlns:a16="http://schemas.microsoft.com/office/drawing/2014/main" id="{FCE3F155-8F97-25A2-AE18-92FD64FBE1D0}"/>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1"/>
          <a:stretch/>
        </p:blipFill>
        <p:spPr bwMode="auto">
          <a:xfrm>
            <a:off x="2522356"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040" name="Rectangle 1039">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BF3B4FE-56AC-C0DD-E080-85CD7EAFC339}"/>
              </a:ext>
            </a:extLst>
          </p:cNvPr>
          <p:cNvSpPr>
            <a:spLocks noGrp="1"/>
          </p:cNvSpPr>
          <p:nvPr>
            <p:ph type="title"/>
          </p:nvPr>
        </p:nvSpPr>
        <p:spPr>
          <a:xfrm>
            <a:off x="419690" y="1845365"/>
            <a:ext cx="4744453" cy="1899912"/>
          </a:xfrm>
        </p:spPr>
        <p:txBody>
          <a:bodyPr vert="horz" lIns="91440" tIns="45720" rIns="91440" bIns="45720" rtlCol="0" anchor="ctr">
            <a:noAutofit/>
          </a:bodyPr>
          <a:lstStyle/>
          <a:p>
            <a:pPr algn="ctr"/>
            <a:r>
              <a:rPr lang="en-US" sz="4000" dirty="0">
                <a:latin typeface="Aptos" panose="020B0004020202020204" pitchFamily="34" charset="0"/>
              </a:rPr>
              <a:t>“Comprehension requires the cooperation of many forces.”</a:t>
            </a:r>
          </a:p>
        </p:txBody>
      </p:sp>
      <p:sp>
        <p:nvSpPr>
          <p:cNvPr id="6" name="Content Placeholder 5">
            <a:extLst>
              <a:ext uri="{FF2B5EF4-FFF2-40B4-BE49-F238E27FC236}">
                <a16:creationId xmlns:a16="http://schemas.microsoft.com/office/drawing/2014/main" id="{B1E56278-2EB6-011D-1964-9E904404B5A1}"/>
              </a:ext>
            </a:extLst>
          </p:cNvPr>
          <p:cNvSpPr>
            <a:spLocks noGrp="1"/>
          </p:cNvSpPr>
          <p:nvPr>
            <p:ph idx="1"/>
          </p:nvPr>
        </p:nvSpPr>
        <p:spPr>
          <a:xfrm>
            <a:off x="292846" y="5590642"/>
            <a:ext cx="5928660" cy="1632473"/>
          </a:xfrm>
        </p:spPr>
        <p:txBody>
          <a:bodyPr vert="horz" lIns="91440" tIns="45720" rIns="91440" bIns="45720" rtlCol="0">
            <a:normAutofit/>
          </a:bodyPr>
          <a:lstStyle/>
          <a:p>
            <a:pPr marL="0" indent="0">
              <a:spcAft>
                <a:spcPts val="600"/>
              </a:spcAft>
              <a:buNone/>
              <a:defRPr/>
            </a:pPr>
            <a:r>
              <a:rPr lang="en-US" sz="2000" dirty="0">
                <a:latin typeface="Aptos" panose="020B0004020202020204" pitchFamily="34" charset="0"/>
              </a:rPr>
              <a:t>Thorndike, E. L. (1917). Reading as reasoning: A study of mistakes in paragraph reading. </a:t>
            </a:r>
            <a:r>
              <a:rPr lang="en-US" sz="2000" i="1" dirty="0">
                <a:latin typeface="Aptos" panose="020B0004020202020204" pitchFamily="34" charset="0"/>
              </a:rPr>
              <a:t>Journal of Educational Psychology, 8</a:t>
            </a:r>
            <a:r>
              <a:rPr lang="en-US" sz="2000" dirty="0">
                <a:latin typeface="Aptos" panose="020B0004020202020204" pitchFamily="34" charset="0"/>
              </a:rPr>
              <a:t>, 323-332.</a:t>
            </a:r>
          </a:p>
        </p:txBody>
      </p:sp>
      <p:sp>
        <p:nvSpPr>
          <p:cNvPr id="7" name="Rectangle 6">
            <a:extLst>
              <a:ext uri="{FF2B5EF4-FFF2-40B4-BE49-F238E27FC236}">
                <a16:creationId xmlns:a16="http://schemas.microsoft.com/office/drawing/2014/main" id="{7B9DC836-BCF1-B29D-4EF0-BCC179A88BBC}"/>
              </a:ext>
            </a:extLst>
          </p:cNvPr>
          <p:cNvSpPr/>
          <p:nvPr/>
        </p:nvSpPr>
        <p:spPr>
          <a:xfrm>
            <a:off x="101600" y="127000"/>
            <a:ext cx="11988800" cy="6604000"/>
          </a:xfrm>
          <a:prstGeom prst="rect">
            <a:avLst/>
          </a:prstGeom>
          <a:noFill/>
          <a:ln w="257175">
            <a:solidFill>
              <a:srgbClr val="0253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6826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8A95209C-5275-4E15-8EA7-7F42980ABF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model of a human brain&#10;&#10;Description automatically generated">
            <a:extLst>
              <a:ext uri="{FF2B5EF4-FFF2-40B4-BE49-F238E27FC236}">
                <a16:creationId xmlns:a16="http://schemas.microsoft.com/office/drawing/2014/main" id="{5561578C-3397-0AEF-A6CB-85DEB8FB5405}"/>
              </a:ext>
            </a:extLst>
          </p:cNvPr>
          <p:cNvPicPr>
            <a:picLocks noChangeAspect="1"/>
          </p:cNvPicPr>
          <p:nvPr/>
        </p:nvPicPr>
        <p:blipFill rotWithShape="1">
          <a:blip r:embed="rId2" cstate="email">
            <a:alphaModFix amt="50000"/>
            <a:extLst>
              <a:ext uri="{28A0092B-C50C-407E-A947-70E740481C1C}">
                <a14:useLocalDpi xmlns:a14="http://schemas.microsoft.com/office/drawing/2010/main"/>
              </a:ext>
            </a:extLst>
          </a:blip>
          <a:srcRect/>
          <a:stretch/>
        </p:blipFill>
        <p:spPr>
          <a:xfrm>
            <a:off x="20" y="10"/>
            <a:ext cx="12188931" cy="6857990"/>
          </a:xfrm>
          <a:prstGeom prst="rect">
            <a:avLst/>
          </a:prstGeom>
        </p:spPr>
      </p:pic>
      <p:sp>
        <p:nvSpPr>
          <p:cNvPr id="5" name="Rectangle 4">
            <a:extLst>
              <a:ext uri="{FF2B5EF4-FFF2-40B4-BE49-F238E27FC236}">
                <a16:creationId xmlns:a16="http://schemas.microsoft.com/office/drawing/2014/main" id="{9F7C32CE-9DDE-3842-9A9C-EF13527AC7C8}"/>
              </a:ext>
            </a:extLst>
          </p:cNvPr>
          <p:cNvSpPr/>
          <p:nvPr/>
        </p:nvSpPr>
        <p:spPr>
          <a:xfrm>
            <a:off x="1522476" y="840232"/>
            <a:ext cx="9144000" cy="3063240"/>
          </a:xfrm>
          <a:prstGeom prst="rect">
            <a:avLst/>
          </a:prstGeom>
        </p:spPr>
        <p:txBody>
          <a:bodyPr vert="horz" lIns="91440" tIns="45720" rIns="91440" bIns="45720" rtlCol="0" anchor="b">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6600" b="0" i="0" u="none" strike="noStrike" kern="1200" cap="none" spc="0" normalizeH="0" baseline="0" noProof="0" dirty="0">
                <a:ln>
                  <a:noFill/>
                </a:ln>
                <a:solidFill>
                  <a:prstClr val="white"/>
                </a:solidFill>
                <a:effectLst/>
                <a:uLnTx/>
                <a:uFillTx/>
                <a:latin typeface="Calibri Light" panose="020F0302020204030204"/>
                <a:ea typeface="+mn-ea"/>
                <a:cs typeface="+mn-cs"/>
              </a:rPr>
              <a:t>The Science of Learning</a:t>
            </a:r>
          </a:p>
        </p:txBody>
      </p:sp>
      <p:sp>
        <p:nvSpPr>
          <p:cNvPr id="18" name="sketchy line">
            <a:extLst>
              <a:ext uri="{FF2B5EF4-FFF2-40B4-BE49-F238E27FC236}">
                <a16:creationId xmlns:a16="http://schemas.microsoft.com/office/drawing/2014/main" id="{DEF0EFD6-A3C2-4C94-A80A-BA9709D990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sketchy box">
            <a:extLst>
              <a:ext uri="{FF2B5EF4-FFF2-40B4-BE49-F238E27FC236}">
                <a16:creationId xmlns:a16="http://schemas.microsoft.com/office/drawing/2014/main" id="{4F2ED431-E304-4FF0-9F4E-032783C9D6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38200" y="720953"/>
            <a:ext cx="10515600" cy="5416094"/>
          </a:xfrm>
          <a:custGeom>
            <a:avLst/>
            <a:gdLst>
              <a:gd name="connsiteX0" fmla="*/ 0 w 10515600"/>
              <a:gd name="connsiteY0" fmla="*/ 0 h 5416094"/>
              <a:gd name="connsiteX1" fmla="*/ 552069 w 10515600"/>
              <a:gd name="connsiteY1" fmla="*/ 0 h 5416094"/>
              <a:gd name="connsiteX2" fmla="*/ 893826 w 10515600"/>
              <a:gd name="connsiteY2" fmla="*/ 0 h 5416094"/>
              <a:gd name="connsiteX3" fmla="*/ 1761363 w 10515600"/>
              <a:gd name="connsiteY3" fmla="*/ 0 h 5416094"/>
              <a:gd name="connsiteX4" fmla="*/ 2313432 w 10515600"/>
              <a:gd name="connsiteY4" fmla="*/ 0 h 5416094"/>
              <a:gd name="connsiteX5" fmla="*/ 2865501 w 10515600"/>
              <a:gd name="connsiteY5" fmla="*/ 0 h 5416094"/>
              <a:gd name="connsiteX6" fmla="*/ 3733038 w 10515600"/>
              <a:gd name="connsiteY6" fmla="*/ 0 h 5416094"/>
              <a:gd name="connsiteX7" fmla="*/ 4179951 w 10515600"/>
              <a:gd name="connsiteY7" fmla="*/ 0 h 5416094"/>
              <a:gd name="connsiteX8" fmla="*/ 5047488 w 10515600"/>
              <a:gd name="connsiteY8" fmla="*/ 0 h 5416094"/>
              <a:gd name="connsiteX9" fmla="*/ 5915025 w 10515600"/>
              <a:gd name="connsiteY9" fmla="*/ 0 h 5416094"/>
              <a:gd name="connsiteX10" fmla="*/ 6572250 w 10515600"/>
              <a:gd name="connsiteY10" fmla="*/ 0 h 5416094"/>
              <a:gd name="connsiteX11" fmla="*/ 7439787 w 10515600"/>
              <a:gd name="connsiteY11" fmla="*/ 0 h 5416094"/>
              <a:gd name="connsiteX12" fmla="*/ 7991856 w 10515600"/>
              <a:gd name="connsiteY12" fmla="*/ 0 h 5416094"/>
              <a:gd name="connsiteX13" fmla="*/ 8543925 w 10515600"/>
              <a:gd name="connsiteY13" fmla="*/ 0 h 5416094"/>
              <a:gd name="connsiteX14" fmla="*/ 9306306 w 10515600"/>
              <a:gd name="connsiteY14" fmla="*/ 0 h 5416094"/>
              <a:gd name="connsiteX15" fmla="*/ 9858375 w 10515600"/>
              <a:gd name="connsiteY15" fmla="*/ 0 h 5416094"/>
              <a:gd name="connsiteX16" fmla="*/ 10515600 w 10515600"/>
              <a:gd name="connsiteY16" fmla="*/ 0 h 5416094"/>
              <a:gd name="connsiteX17" fmla="*/ 10515600 w 10515600"/>
              <a:gd name="connsiteY17" fmla="*/ 785334 h 5416094"/>
              <a:gd name="connsiteX18" fmla="*/ 10515600 w 10515600"/>
              <a:gd name="connsiteY18" fmla="*/ 1516506 h 5416094"/>
              <a:gd name="connsiteX19" fmla="*/ 10515600 w 10515600"/>
              <a:gd name="connsiteY19" fmla="*/ 2247679 h 5416094"/>
              <a:gd name="connsiteX20" fmla="*/ 10515600 w 10515600"/>
              <a:gd name="connsiteY20" fmla="*/ 2762208 h 5416094"/>
              <a:gd name="connsiteX21" fmla="*/ 10515600 w 10515600"/>
              <a:gd name="connsiteY21" fmla="*/ 3330898 h 5416094"/>
              <a:gd name="connsiteX22" fmla="*/ 10515600 w 10515600"/>
              <a:gd name="connsiteY22" fmla="*/ 4062071 h 5416094"/>
              <a:gd name="connsiteX23" fmla="*/ 10515600 w 10515600"/>
              <a:gd name="connsiteY23" fmla="*/ 4684921 h 5416094"/>
              <a:gd name="connsiteX24" fmla="*/ 10515600 w 10515600"/>
              <a:gd name="connsiteY24" fmla="*/ 5416094 h 5416094"/>
              <a:gd name="connsiteX25" fmla="*/ 9753219 w 10515600"/>
              <a:gd name="connsiteY25" fmla="*/ 5416094 h 5416094"/>
              <a:gd name="connsiteX26" fmla="*/ 9411462 w 10515600"/>
              <a:gd name="connsiteY26" fmla="*/ 5416094 h 5416094"/>
              <a:gd name="connsiteX27" fmla="*/ 8754237 w 10515600"/>
              <a:gd name="connsiteY27" fmla="*/ 5416094 h 5416094"/>
              <a:gd name="connsiteX28" fmla="*/ 8307324 w 10515600"/>
              <a:gd name="connsiteY28" fmla="*/ 5416094 h 5416094"/>
              <a:gd name="connsiteX29" fmla="*/ 7544943 w 10515600"/>
              <a:gd name="connsiteY29" fmla="*/ 5416094 h 5416094"/>
              <a:gd name="connsiteX30" fmla="*/ 7098030 w 10515600"/>
              <a:gd name="connsiteY30" fmla="*/ 5416094 h 5416094"/>
              <a:gd name="connsiteX31" fmla="*/ 6335649 w 10515600"/>
              <a:gd name="connsiteY31" fmla="*/ 5416094 h 5416094"/>
              <a:gd name="connsiteX32" fmla="*/ 5993892 w 10515600"/>
              <a:gd name="connsiteY32" fmla="*/ 5416094 h 5416094"/>
              <a:gd name="connsiteX33" fmla="*/ 5231511 w 10515600"/>
              <a:gd name="connsiteY33" fmla="*/ 5416094 h 5416094"/>
              <a:gd name="connsiteX34" fmla="*/ 4784598 w 10515600"/>
              <a:gd name="connsiteY34" fmla="*/ 5416094 h 5416094"/>
              <a:gd name="connsiteX35" fmla="*/ 4442841 w 10515600"/>
              <a:gd name="connsiteY35" fmla="*/ 5416094 h 5416094"/>
              <a:gd name="connsiteX36" fmla="*/ 3995928 w 10515600"/>
              <a:gd name="connsiteY36" fmla="*/ 5416094 h 5416094"/>
              <a:gd name="connsiteX37" fmla="*/ 3233547 w 10515600"/>
              <a:gd name="connsiteY37" fmla="*/ 5416094 h 5416094"/>
              <a:gd name="connsiteX38" fmla="*/ 2786634 w 10515600"/>
              <a:gd name="connsiteY38" fmla="*/ 5416094 h 5416094"/>
              <a:gd name="connsiteX39" fmla="*/ 2444877 w 10515600"/>
              <a:gd name="connsiteY39" fmla="*/ 5416094 h 5416094"/>
              <a:gd name="connsiteX40" fmla="*/ 1997964 w 10515600"/>
              <a:gd name="connsiteY40" fmla="*/ 5416094 h 5416094"/>
              <a:gd name="connsiteX41" fmla="*/ 1445895 w 10515600"/>
              <a:gd name="connsiteY41" fmla="*/ 5416094 h 5416094"/>
              <a:gd name="connsiteX42" fmla="*/ 788670 w 10515600"/>
              <a:gd name="connsiteY42" fmla="*/ 5416094 h 5416094"/>
              <a:gd name="connsiteX43" fmla="*/ 0 w 10515600"/>
              <a:gd name="connsiteY43" fmla="*/ 5416094 h 5416094"/>
              <a:gd name="connsiteX44" fmla="*/ 0 w 10515600"/>
              <a:gd name="connsiteY44" fmla="*/ 4630760 h 5416094"/>
              <a:gd name="connsiteX45" fmla="*/ 0 w 10515600"/>
              <a:gd name="connsiteY45" fmla="*/ 3953749 h 5416094"/>
              <a:gd name="connsiteX46" fmla="*/ 0 w 10515600"/>
              <a:gd name="connsiteY46" fmla="*/ 3276737 h 5416094"/>
              <a:gd name="connsiteX47" fmla="*/ 0 w 10515600"/>
              <a:gd name="connsiteY47" fmla="*/ 2599725 h 5416094"/>
              <a:gd name="connsiteX48" fmla="*/ 0 w 10515600"/>
              <a:gd name="connsiteY48" fmla="*/ 1922713 h 5416094"/>
              <a:gd name="connsiteX49" fmla="*/ 0 w 10515600"/>
              <a:gd name="connsiteY49" fmla="*/ 1299863 h 5416094"/>
              <a:gd name="connsiteX50" fmla="*/ 0 w 10515600"/>
              <a:gd name="connsiteY5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47625" cap="rnd">
            <a:solidFill>
              <a:schemeClr val="bg1">
                <a:alpha val="75000"/>
              </a:schemeClr>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97669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6_Office Theme">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6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10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200" b="0" i="0" u="none" strike="noStrike" cap="none" normalizeH="0" baseline="0" smtClean="0">
            <a:ln>
              <a:noFill/>
            </a:ln>
            <a:solidFill>
              <a:schemeClr val="tx1"/>
            </a:solidFill>
            <a:effectLst/>
            <a:latin typeface="Arial Bold"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200" b="0" i="0" u="none" strike="noStrike" cap="none" normalizeH="0" baseline="0" smtClean="0">
            <a:ln>
              <a:noFill/>
            </a:ln>
            <a:solidFill>
              <a:schemeClr val="tx1"/>
            </a:solidFill>
            <a:effectLst/>
            <a:latin typeface="Arial Bold"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6_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1496</TotalTime>
  <Words>2359</Words>
  <Application>Microsoft Macintosh PowerPoint</Application>
  <PresentationFormat>Widescreen</PresentationFormat>
  <Paragraphs>347</Paragraphs>
  <Slides>76</Slides>
  <Notes>38</Notes>
  <HiddenSlides>0</HiddenSlides>
  <MMClips>0</MMClips>
  <ScaleCrop>false</ScaleCrop>
  <HeadingPairs>
    <vt:vector size="6" baseType="variant">
      <vt:variant>
        <vt:lpstr>Fonts Used</vt:lpstr>
      </vt:variant>
      <vt:variant>
        <vt:i4>13</vt:i4>
      </vt:variant>
      <vt:variant>
        <vt:lpstr>Theme</vt:lpstr>
      </vt:variant>
      <vt:variant>
        <vt:i4>14</vt:i4>
      </vt:variant>
      <vt:variant>
        <vt:lpstr>Slide Titles</vt:lpstr>
      </vt:variant>
      <vt:variant>
        <vt:i4>76</vt:i4>
      </vt:variant>
    </vt:vector>
  </HeadingPairs>
  <TitlesOfParts>
    <vt:vector size="103" baseType="lpstr">
      <vt:lpstr>Aharoni</vt:lpstr>
      <vt:lpstr>Aptos</vt:lpstr>
      <vt:lpstr>Aptos Display</vt:lpstr>
      <vt:lpstr>Arial</vt:lpstr>
      <vt:lpstr>Bai Jamjuree</vt:lpstr>
      <vt:lpstr>Calibri</vt:lpstr>
      <vt:lpstr>Calibri Light</vt:lpstr>
      <vt:lpstr>Century Gothic</vt:lpstr>
      <vt:lpstr>Dreaming Outloud Pro</vt:lpstr>
      <vt:lpstr>Dreaming Outloud Script Pro</vt:lpstr>
      <vt:lpstr>Helvetica</vt:lpstr>
      <vt:lpstr>Times New Roman</vt:lpstr>
      <vt:lpstr>Tw Cen MT</vt:lpstr>
      <vt:lpstr>Office Theme</vt:lpstr>
      <vt:lpstr>2_Office Theme</vt:lpstr>
      <vt:lpstr>1_Office Theme</vt:lpstr>
      <vt:lpstr>3_Office Theme</vt:lpstr>
      <vt:lpstr>16_Office Theme</vt:lpstr>
      <vt:lpstr>4_Office Theme</vt:lpstr>
      <vt:lpstr>9_Office Theme</vt:lpstr>
      <vt:lpstr>12_Office Theme</vt:lpstr>
      <vt:lpstr>5_Blank Presentation</vt:lpstr>
      <vt:lpstr>6_Office Theme</vt:lpstr>
      <vt:lpstr>6_Blank Presentation</vt:lpstr>
      <vt:lpstr>14_Office Theme</vt:lpstr>
      <vt:lpstr>10_Blank Presentation</vt:lpstr>
      <vt:lpstr>5_Office Theme</vt:lpstr>
      <vt:lpstr>What Works? Visible Learning and the Science(s) of Reading </vt:lpstr>
      <vt:lpstr>PowerPoint Presentation</vt:lpstr>
      <vt:lpstr>PowerPoint Presentation</vt:lpstr>
      <vt:lpstr>PowerPoint Presentation</vt:lpstr>
      <vt:lpstr>PowerPoint Presentation</vt:lpstr>
      <vt:lpstr>PowerPoint Presentation</vt:lpstr>
      <vt:lpstr>PowerPoint Presentation</vt:lpstr>
      <vt:lpstr>“Comprehension requires the cooperation of many forces.”</vt:lpstr>
      <vt:lpstr>PowerPoint Presentation</vt:lpstr>
      <vt:lpstr>PowerPoint Presentation</vt:lpstr>
      <vt:lpstr>Effect sizes help us understand the impact of teaching in terms of growth.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Close reading of sentences…</vt:lpstr>
      <vt:lpstr>Close reading of sentences…</vt:lpstr>
      <vt:lpstr>    Close reading of sentences…</vt:lpstr>
      <vt:lpstr>Close reading of sentences…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Nancy Frey</dc:creator>
  <cp:lastModifiedBy>Nancy Frey</cp:lastModifiedBy>
  <cp:revision>11</cp:revision>
  <dcterms:created xsi:type="dcterms:W3CDTF">2025-04-21T22:45:17Z</dcterms:created>
  <dcterms:modified xsi:type="dcterms:W3CDTF">2025-04-27T16:37:07Z</dcterms:modified>
</cp:coreProperties>
</file>